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7" r:id="rId2"/>
    <p:sldId id="271" r:id="rId3"/>
    <p:sldId id="289" r:id="rId4"/>
    <p:sldId id="290" r:id="rId5"/>
    <p:sldId id="291" r:id="rId6"/>
    <p:sldId id="292" r:id="rId7"/>
    <p:sldId id="269" r:id="rId8"/>
    <p:sldId id="259" r:id="rId9"/>
    <p:sldId id="272" r:id="rId10"/>
    <p:sldId id="273" r:id="rId11"/>
    <p:sldId id="275" r:id="rId12"/>
    <p:sldId id="276" r:id="rId13"/>
    <p:sldId id="277" r:id="rId14"/>
    <p:sldId id="278" r:id="rId15"/>
    <p:sldId id="279" r:id="rId16"/>
    <p:sldId id="280" r:id="rId17"/>
    <p:sldId id="261" r:id="rId18"/>
    <p:sldId id="281" r:id="rId19"/>
    <p:sldId id="282" r:id="rId20"/>
    <p:sldId id="284" r:id="rId21"/>
    <p:sldId id="283" r:id="rId22"/>
    <p:sldId id="285" r:id="rId23"/>
    <p:sldId id="287" r:id="rId24"/>
    <p:sldId id="286" r:id="rId25"/>
    <p:sldId id="288" r:id="rId26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01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4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B6C528-62A8-411E-95D7-32DC9449E70C}" type="datetimeFigureOut">
              <a:rPr lang="en-US" smtClean="0"/>
              <a:t>7/9/2019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217EDA-A765-4422-AB1B-9C09ECCD6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755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217EDA-A765-4422-AB1B-9C09ECCD643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4018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217EDA-A765-4422-AB1B-9C09ECCD643C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4894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1CC50C3-3FF1-4397-A6A1-009CD91B58B1}" type="datetime1">
              <a:rPr lang="th-TH" smtClean="0"/>
              <a:t>09/07/62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8CB5D-C685-4D2B-9832-65A0C8085F8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762166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2ED6741-F9F3-4CCB-9C80-8ED806620052}" type="datetime1">
              <a:rPr lang="th-TH" smtClean="0"/>
              <a:t>09/07/62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8CB5D-C685-4D2B-9832-65A0C8085F8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04791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70882B1-05D2-4A98-9EED-C44F8D788EBF}" type="datetime1">
              <a:rPr lang="th-TH" smtClean="0"/>
              <a:t>09/07/62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8CB5D-C685-4D2B-9832-65A0C8085F8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1793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B2F607F-C1C2-4A9B-8B69-E8DE86A7FEBF}" type="datetime1">
              <a:rPr lang="th-TH" smtClean="0"/>
              <a:t>09/07/62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8CB5D-C685-4D2B-9832-65A0C8085F83}" type="slidenum">
              <a:rPr lang="th-TH" smtClean="0"/>
              <a:t>‹#›</a:t>
            </a:fld>
            <a:endParaRPr lang="th-TH"/>
          </a:p>
        </p:txBody>
      </p:sp>
      <p:sp>
        <p:nvSpPr>
          <p:cNvPr id="7" name="TextBox 6"/>
          <p:cNvSpPr txBox="1"/>
          <p:nvPr userDrawn="1"/>
        </p:nvSpPr>
        <p:spPr>
          <a:xfrm>
            <a:off x="8073081" y="165070"/>
            <a:ext cx="4118919" cy="400110"/>
          </a:xfrm>
          <a:prstGeom prst="rect">
            <a:avLst/>
          </a:prstGeom>
          <a:solidFill>
            <a:srgbClr val="BF01AD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schemeClr val="bg1">
                    <a:lumMod val="8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Flowgorithm</a:t>
            </a:r>
            <a:endParaRPr lang="th-TH" sz="2000" b="1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9588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86FB0C6-6F0A-435F-8B2B-AC5781C86EA3}" type="datetime1">
              <a:rPr lang="th-TH" smtClean="0"/>
              <a:t>09/07/62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8CB5D-C685-4D2B-9832-65A0C8085F8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48546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A7AB212-1909-4644-9F99-DFB6EDB07EF9}" type="datetime1">
              <a:rPr lang="th-TH" smtClean="0"/>
              <a:t>09/07/62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8CB5D-C685-4D2B-9832-65A0C8085F8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33101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1A2F530-3D56-4011-8FFC-5DC97788313C}" type="datetime1">
              <a:rPr lang="th-TH" smtClean="0"/>
              <a:t>09/07/62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8CB5D-C685-4D2B-9832-65A0C8085F8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22327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7BB5E87-3AE1-43EE-B401-8C856E8493FF}" type="datetime1">
              <a:rPr lang="th-TH" smtClean="0"/>
              <a:t>09/07/62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8CB5D-C685-4D2B-9832-65A0C8085F8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31822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406F98D-E73D-408D-8AA8-A8326DBC7D38}" type="datetime1">
              <a:rPr lang="th-TH" smtClean="0"/>
              <a:t>09/07/62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8CB5D-C685-4D2B-9832-65A0C8085F8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8762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FE77A1-3032-4519-8797-9F440C591856}" type="datetime1">
              <a:rPr lang="th-TH" smtClean="0"/>
              <a:t>09/07/62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8CB5D-C685-4D2B-9832-65A0C8085F8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52856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B9CDBCC-A10C-4733-91D2-959A8906ECB2}" type="datetime1">
              <a:rPr lang="th-TH" smtClean="0"/>
              <a:t>09/07/62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8CB5D-C685-4D2B-9832-65A0C8085F8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14538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-1" y="6588579"/>
            <a:ext cx="2784021" cy="2694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48CB5D-C685-4D2B-9832-65A0C8085F8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89391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m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tmp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tmp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tmp"/><Relationship Id="rId2" Type="http://schemas.openxmlformats.org/officeDocument/2006/relationships/image" Target="../media/image14.tmp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tmp"/><Relationship Id="rId2" Type="http://schemas.openxmlformats.org/officeDocument/2006/relationships/image" Target="../media/image16.tmp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tmp"/><Relationship Id="rId2" Type="http://schemas.openxmlformats.org/officeDocument/2006/relationships/image" Target="../media/image18.tmp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tmp"/><Relationship Id="rId2" Type="http://schemas.openxmlformats.org/officeDocument/2006/relationships/image" Target="../media/image20.tmp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tmp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tmp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tmp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tmp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tmp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tmp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tm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tmp"/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5201174" y="2592216"/>
            <a:ext cx="6883734" cy="130670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โปรแกรม </a:t>
            </a:r>
            <a:r>
              <a:rPr lang="en-US" b="1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Flowgorithm</a:t>
            </a:r>
            <a:endParaRPr lang="th-TH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458" y="571307"/>
            <a:ext cx="4698653" cy="4929125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8CB5D-C685-4D2B-9832-65A0C8085F83}" type="slidenum">
              <a:rPr lang="th-TH" smtClean="0"/>
              <a:t>1</a:t>
            </a:fld>
            <a:endParaRPr lang="th-TH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3308" y="571307"/>
            <a:ext cx="2059465" cy="2059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6620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Assign : 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กำหนดค่า ให้กับตัวแปร</a:t>
            </a:r>
            <a:endParaRPr lang="en-US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4" name="Content Placeholder 3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0674" y="1690688"/>
            <a:ext cx="5850652" cy="3859432"/>
          </a:xfrm>
        </p:spPr>
      </p:pic>
      <p:sp>
        <p:nvSpPr>
          <p:cNvPr id="5" name="Line Callout 2 4"/>
          <p:cNvSpPr/>
          <p:nvPr/>
        </p:nvSpPr>
        <p:spPr>
          <a:xfrm>
            <a:off x="1003737" y="2995448"/>
            <a:ext cx="1710558" cy="1024758"/>
          </a:xfrm>
          <a:prstGeom prst="borderCallout2">
            <a:avLst>
              <a:gd name="adj1" fmla="val 41595"/>
              <a:gd name="adj2" fmla="val 100123"/>
              <a:gd name="adj3" fmla="val 40833"/>
              <a:gd name="adj4" fmla="val 119518"/>
              <a:gd name="adj5" fmla="val 56311"/>
              <a:gd name="adj6" fmla="val 13132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ชื่อตัวแปร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6" name="Line Callout 2 5"/>
          <p:cNvSpPr/>
          <p:nvPr/>
        </p:nvSpPr>
        <p:spPr>
          <a:xfrm>
            <a:off x="8334702" y="3108025"/>
            <a:ext cx="1710558" cy="1024758"/>
          </a:xfrm>
          <a:prstGeom prst="borderCallout2">
            <a:avLst>
              <a:gd name="adj1" fmla="val 16141"/>
              <a:gd name="adj2" fmla="val 830"/>
              <a:gd name="adj3" fmla="val 16986"/>
              <a:gd name="adj4" fmla="val -70344"/>
              <a:gd name="adj5" fmla="val 41696"/>
              <a:gd name="adj6" fmla="val -147014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ค่าของตัวแปร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8CB5D-C685-4D2B-9832-65A0C8085F83}" type="slidenum">
              <a:rPr lang="th-TH" smtClean="0"/>
              <a:t>10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975620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Input  : 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รับค่าจากคีย์บอร์ดเก็บไว้ในตัวแปร</a:t>
            </a:r>
            <a:endParaRPr lang="en-US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7" name="Content Placeholder 6" descr="Screen Clippi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4" t="897" r="1153" b="-1"/>
          <a:stretch/>
        </p:blipFill>
        <p:spPr>
          <a:xfrm>
            <a:off x="3326523" y="1781502"/>
            <a:ext cx="5502167" cy="3066393"/>
          </a:xfrm>
        </p:spPr>
      </p:pic>
      <p:sp>
        <p:nvSpPr>
          <p:cNvPr id="5" name="Line Callout 2 4"/>
          <p:cNvSpPr/>
          <p:nvPr/>
        </p:nvSpPr>
        <p:spPr>
          <a:xfrm>
            <a:off x="1121979" y="3300823"/>
            <a:ext cx="1710558" cy="1024758"/>
          </a:xfrm>
          <a:prstGeom prst="borderCallout2">
            <a:avLst>
              <a:gd name="adj1" fmla="val 40791"/>
              <a:gd name="adj2" fmla="val 98197"/>
              <a:gd name="adj3" fmla="val 40833"/>
              <a:gd name="adj4" fmla="val 119518"/>
              <a:gd name="adj5" fmla="val 56311"/>
              <a:gd name="adj6" fmla="val 13132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ชื่อตัวแปร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8CB5D-C685-4D2B-9832-65A0C8085F83}" type="slidenum">
              <a:rPr lang="th-TH" smtClean="0"/>
              <a:t>11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857426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Output  : 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แสดงค่าจากตัวแปรไปยังหน้าจอ</a:t>
            </a:r>
            <a:endParaRPr lang="en-US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4" name="Content Placeholder 3" descr="Screen Clippi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8"/>
          <a:stretch/>
        </p:blipFill>
        <p:spPr>
          <a:xfrm>
            <a:off x="3184950" y="1690688"/>
            <a:ext cx="5809573" cy="3843009"/>
          </a:xfrm>
        </p:spPr>
      </p:pic>
      <p:sp>
        <p:nvSpPr>
          <p:cNvPr id="5" name="Line Callout 2 4"/>
          <p:cNvSpPr/>
          <p:nvPr/>
        </p:nvSpPr>
        <p:spPr>
          <a:xfrm>
            <a:off x="1035269" y="3229879"/>
            <a:ext cx="1710558" cy="1024758"/>
          </a:xfrm>
          <a:prstGeom prst="borderCallout2">
            <a:avLst>
              <a:gd name="adj1" fmla="val 39987"/>
              <a:gd name="adj2" fmla="val 99160"/>
              <a:gd name="adj3" fmla="val 40833"/>
              <a:gd name="adj4" fmla="val 119518"/>
              <a:gd name="adj5" fmla="val 35542"/>
              <a:gd name="adj6" fmla="val 13132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ชื่อตัวแปร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8CB5D-C685-4D2B-9832-65A0C8085F83}" type="slidenum">
              <a:rPr lang="th-TH" smtClean="0"/>
              <a:t>12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999074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IF  :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ตรวจสอบเงื่อนไขและทำงานตามผลลัพธ์</a:t>
            </a:r>
            <a:endParaRPr lang="en-US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" name="Line Callout 2 4"/>
          <p:cNvSpPr/>
          <p:nvPr/>
        </p:nvSpPr>
        <p:spPr>
          <a:xfrm>
            <a:off x="2940268" y="1444649"/>
            <a:ext cx="2288627" cy="1024758"/>
          </a:xfrm>
          <a:prstGeom prst="borderCallout2">
            <a:avLst>
              <a:gd name="adj1" fmla="val 37541"/>
              <a:gd name="adj2" fmla="val 723"/>
              <a:gd name="adj3" fmla="val 60833"/>
              <a:gd name="adj4" fmla="val -27554"/>
              <a:gd name="adj5" fmla="val 155542"/>
              <a:gd name="adj6" fmla="val -27800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Condition</a:t>
            </a:r>
          </a:p>
          <a:p>
            <a:pPr algn="ctr"/>
            <a:r>
              <a:rPr lang="th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th-TH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เงื่อนไข)</a:t>
            </a:r>
            <a:endParaRPr lang="en-US" sz="3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6" name="Content Placeholder 5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357" y="2981372"/>
            <a:ext cx="3438933" cy="2349733"/>
          </a:xfrm>
        </p:spPr>
      </p:pic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7724" y="1444649"/>
            <a:ext cx="5386076" cy="3458427"/>
          </a:xfrm>
          <a:prstGeom prst="rect">
            <a:avLst/>
          </a:prstGeom>
        </p:spPr>
      </p:pic>
      <p:sp>
        <p:nvSpPr>
          <p:cNvPr id="8" name="Line Callout 2 7"/>
          <p:cNvSpPr/>
          <p:nvPr/>
        </p:nvSpPr>
        <p:spPr>
          <a:xfrm>
            <a:off x="5659820" y="4487394"/>
            <a:ext cx="2288627" cy="1024758"/>
          </a:xfrm>
          <a:prstGeom prst="borderCallout2">
            <a:avLst>
              <a:gd name="adj1" fmla="val 437"/>
              <a:gd name="adj2" fmla="val 9479"/>
              <a:gd name="adj3" fmla="val -67629"/>
              <a:gd name="adj4" fmla="val 9300"/>
              <a:gd name="adj5" fmla="val -90612"/>
              <a:gd name="adj6" fmla="val 17665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Condition</a:t>
            </a:r>
          </a:p>
          <a:p>
            <a:pPr algn="ctr"/>
            <a:r>
              <a:rPr lang="th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th-TH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เงื่อนไข)</a:t>
            </a:r>
            <a:endParaRPr lang="en-US" sz="3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8CB5D-C685-4D2B-9832-65A0C8085F83}" type="slidenum">
              <a:rPr lang="th-TH" smtClean="0"/>
              <a:t>13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092980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While : 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การทำซ้ำเมื่อเงื่อนไขเป็นจริง</a:t>
            </a:r>
            <a:endParaRPr lang="en-US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" name="Line Callout 2 4"/>
          <p:cNvSpPr/>
          <p:nvPr/>
        </p:nvSpPr>
        <p:spPr>
          <a:xfrm>
            <a:off x="2306457" y="1551904"/>
            <a:ext cx="2288627" cy="1024758"/>
          </a:xfrm>
          <a:prstGeom prst="borderCallout2">
            <a:avLst>
              <a:gd name="adj1" fmla="val 24678"/>
              <a:gd name="adj2" fmla="val 363"/>
              <a:gd name="adj3" fmla="val 60833"/>
              <a:gd name="adj4" fmla="val -27554"/>
              <a:gd name="adj5" fmla="val 155542"/>
              <a:gd name="adj6" fmla="val -27800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Condition</a:t>
            </a:r>
          </a:p>
          <a:p>
            <a:pPr algn="ctr"/>
            <a:r>
              <a:rPr lang="th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th-TH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เงื่อนไข)</a:t>
            </a:r>
            <a:endParaRPr lang="en-US" sz="3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10" name="Content Placeholder 9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974" y="2634451"/>
            <a:ext cx="3864580" cy="1970850"/>
          </a:xfrm>
        </p:spPr>
      </p:pic>
      <p:pic>
        <p:nvPicPr>
          <p:cNvPr id="11" name="Picture 10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0638" y="1335202"/>
            <a:ext cx="5859983" cy="3507678"/>
          </a:xfrm>
          <a:prstGeom prst="rect">
            <a:avLst/>
          </a:prstGeom>
        </p:spPr>
      </p:pic>
      <p:sp>
        <p:nvSpPr>
          <p:cNvPr id="8" name="Line Callout 2 7"/>
          <p:cNvSpPr/>
          <p:nvPr/>
        </p:nvSpPr>
        <p:spPr>
          <a:xfrm>
            <a:off x="5801709" y="4842880"/>
            <a:ext cx="3224050" cy="1151282"/>
          </a:xfrm>
          <a:prstGeom prst="borderCallout2">
            <a:avLst>
              <a:gd name="adj1" fmla="val 1240"/>
              <a:gd name="adj2" fmla="val 9119"/>
              <a:gd name="adj3" fmla="val -67629"/>
              <a:gd name="adj4" fmla="val 9300"/>
              <a:gd name="adj5" fmla="val -120827"/>
              <a:gd name="adj6" fmla="val -6801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Condition</a:t>
            </a:r>
          </a:p>
          <a:p>
            <a:pPr algn="ctr"/>
            <a:r>
              <a:rPr lang="th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th-TH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เงื่อนไขการทำซ้ำ)</a:t>
            </a:r>
            <a:endParaRPr lang="en-US" sz="3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8CB5D-C685-4D2B-9832-65A0C8085F83}" type="slidenum">
              <a:rPr lang="th-TH" smtClean="0"/>
              <a:t>14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393583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For : 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การทำซ้ำตามขอบเขตที่กำหนด</a:t>
            </a:r>
            <a:endParaRPr lang="en-US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" name="Line Callout 2 4"/>
          <p:cNvSpPr/>
          <p:nvPr/>
        </p:nvSpPr>
        <p:spPr>
          <a:xfrm>
            <a:off x="2067697" y="1551904"/>
            <a:ext cx="2527387" cy="1024758"/>
          </a:xfrm>
          <a:prstGeom prst="borderCallout2">
            <a:avLst>
              <a:gd name="adj1" fmla="val 42364"/>
              <a:gd name="adj2" fmla="val -175"/>
              <a:gd name="adj3" fmla="val 65656"/>
              <a:gd name="adj4" fmla="val -15820"/>
              <a:gd name="adj5" fmla="val 152326"/>
              <a:gd name="adj6" fmla="val -15740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Condition</a:t>
            </a:r>
          </a:p>
          <a:p>
            <a:pPr algn="ctr"/>
            <a:r>
              <a:rPr lang="th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th-TH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เงื่อนไข)</a:t>
            </a:r>
            <a:endParaRPr lang="en-US" sz="3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309" y="3116069"/>
            <a:ext cx="3821414" cy="2055020"/>
          </a:xfrm>
          <a:prstGeom prst="rect">
            <a:avLst/>
          </a:prstGeom>
        </p:spPr>
      </p:pic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9757" y="1308434"/>
            <a:ext cx="6542267" cy="4913098"/>
          </a:xfrm>
          <a:prstGeom prst="rect">
            <a:avLst/>
          </a:prstGeom>
        </p:spPr>
      </p:pic>
      <p:sp>
        <p:nvSpPr>
          <p:cNvPr id="8" name="Line Callout 2 7"/>
          <p:cNvSpPr/>
          <p:nvPr/>
        </p:nvSpPr>
        <p:spPr>
          <a:xfrm>
            <a:off x="6583698" y="2662647"/>
            <a:ext cx="1743422" cy="471567"/>
          </a:xfrm>
          <a:prstGeom prst="borderCallout2">
            <a:avLst>
              <a:gd name="adj1" fmla="val 59326"/>
              <a:gd name="adj2" fmla="val -4935"/>
              <a:gd name="adj3" fmla="val 59414"/>
              <a:gd name="adj4" fmla="val -30160"/>
              <a:gd name="adj5" fmla="val 125380"/>
              <a:gd name="adj6" fmla="val -61384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ชื่อตัวแปร</a:t>
            </a:r>
            <a:endParaRPr lang="en-US" sz="3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2" name="Line Callout 2 11"/>
          <p:cNvSpPr/>
          <p:nvPr/>
        </p:nvSpPr>
        <p:spPr>
          <a:xfrm>
            <a:off x="6583697" y="3452649"/>
            <a:ext cx="1685317" cy="492940"/>
          </a:xfrm>
          <a:prstGeom prst="borderCallout2">
            <a:avLst>
              <a:gd name="adj1" fmla="val 59326"/>
              <a:gd name="adj2" fmla="val -4935"/>
              <a:gd name="adj3" fmla="val 59414"/>
              <a:gd name="adj4" fmla="val -30160"/>
              <a:gd name="adj5" fmla="val 122037"/>
              <a:gd name="adj6" fmla="val -72688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ค่าเริ่มต้น</a:t>
            </a:r>
            <a:endParaRPr lang="en-US" sz="3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3" name="Line Callout 2 12"/>
          <p:cNvSpPr/>
          <p:nvPr/>
        </p:nvSpPr>
        <p:spPr>
          <a:xfrm>
            <a:off x="9756293" y="3239814"/>
            <a:ext cx="1685317" cy="587533"/>
          </a:xfrm>
          <a:prstGeom prst="borderCallout2">
            <a:avLst>
              <a:gd name="adj1" fmla="val 84564"/>
              <a:gd name="adj2" fmla="val -1025"/>
              <a:gd name="adj3" fmla="val 84652"/>
              <a:gd name="adj4" fmla="val -19895"/>
              <a:gd name="adj5" fmla="val 152126"/>
              <a:gd name="adj6" fmla="val -60059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ค่าสิ้นสุด</a:t>
            </a:r>
            <a:endParaRPr lang="en-US" sz="3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4" name="Line Callout 2 13"/>
          <p:cNvSpPr/>
          <p:nvPr/>
        </p:nvSpPr>
        <p:spPr>
          <a:xfrm>
            <a:off x="3235071" y="5742176"/>
            <a:ext cx="2266811" cy="492940"/>
          </a:xfrm>
          <a:prstGeom prst="borderCallout2">
            <a:avLst>
              <a:gd name="adj1" fmla="val -836"/>
              <a:gd name="adj2" fmla="val 63023"/>
              <a:gd name="adj3" fmla="val -62581"/>
              <a:gd name="adj4" fmla="val 62873"/>
              <a:gd name="adj5" fmla="val -123249"/>
              <a:gd name="adj6" fmla="val 79390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การเพิ่ม</a:t>
            </a:r>
            <a:r>
              <a:rPr lang="en-US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/</a:t>
            </a:r>
            <a:r>
              <a:rPr lang="th-TH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ลดค่า</a:t>
            </a:r>
            <a:endParaRPr lang="en-US" sz="3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5" name="Line Callout 2 14"/>
          <p:cNvSpPr/>
          <p:nvPr/>
        </p:nvSpPr>
        <p:spPr>
          <a:xfrm>
            <a:off x="9668483" y="4476889"/>
            <a:ext cx="2013765" cy="587533"/>
          </a:xfrm>
          <a:prstGeom prst="borderCallout2">
            <a:avLst>
              <a:gd name="adj1" fmla="val 57924"/>
              <a:gd name="adj2" fmla="val -435"/>
              <a:gd name="adj3" fmla="val 59414"/>
              <a:gd name="adj4" fmla="val -30160"/>
              <a:gd name="adj5" fmla="val 106509"/>
              <a:gd name="adj6" fmla="val -54178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ค่าที่เพิ่ม</a:t>
            </a:r>
            <a:r>
              <a:rPr lang="en-US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/</a:t>
            </a:r>
            <a:r>
              <a:rPr lang="th-TH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ลด</a:t>
            </a:r>
            <a:endParaRPr lang="en-US" sz="3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8CB5D-C685-4D2B-9832-65A0C8085F83}" type="slidenum">
              <a:rPr lang="th-TH" smtClean="0"/>
              <a:t>15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11966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Do : 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การทำซ้ำอย่างน้อย </a:t>
            </a:r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1 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รอบ เมื่อ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เงื่อนไขเป็นจริง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</a:p>
        </p:txBody>
      </p:sp>
      <p:sp>
        <p:nvSpPr>
          <p:cNvPr id="5" name="Line Callout 2 4"/>
          <p:cNvSpPr/>
          <p:nvPr/>
        </p:nvSpPr>
        <p:spPr>
          <a:xfrm>
            <a:off x="2306457" y="1551904"/>
            <a:ext cx="2288627" cy="1024758"/>
          </a:xfrm>
          <a:prstGeom prst="borderCallout2">
            <a:avLst>
              <a:gd name="adj1" fmla="val 33521"/>
              <a:gd name="adj2" fmla="val 3"/>
              <a:gd name="adj3" fmla="val 60833"/>
              <a:gd name="adj4" fmla="val -27554"/>
              <a:gd name="adj5" fmla="val 155542"/>
              <a:gd name="adj6" fmla="val -27800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Condition</a:t>
            </a:r>
          </a:p>
          <a:p>
            <a:pPr algn="ctr"/>
            <a:r>
              <a:rPr lang="th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th-TH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เงื่อนไข)</a:t>
            </a:r>
            <a:endParaRPr lang="en-US" sz="3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4" name="Content Placeholder 3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7418" y="1551904"/>
            <a:ext cx="5285347" cy="3172744"/>
          </a:xfrm>
        </p:spPr>
      </p:pic>
      <p:sp>
        <p:nvSpPr>
          <p:cNvPr id="8" name="Line Callout 2 7"/>
          <p:cNvSpPr/>
          <p:nvPr/>
        </p:nvSpPr>
        <p:spPr>
          <a:xfrm>
            <a:off x="5801709" y="4788199"/>
            <a:ext cx="3224050" cy="1024758"/>
          </a:xfrm>
          <a:prstGeom prst="borderCallout2">
            <a:avLst>
              <a:gd name="adj1" fmla="val 437"/>
              <a:gd name="adj2" fmla="val 9375"/>
              <a:gd name="adj3" fmla="val -67629"/>
              <a:gd name="adj4" fmla="val 9300"/>
              <a:gd name="adj5" fmla="val -123689"/>
              <a:gd name="adj6" fmla="val -7823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Condition</a:t>
            </a:r>
          </a:p>
          <a:p>
            <a:pPr algn="ctr"/>
            <a:r>
              <a:rPr lang="th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th-TH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เงื่อนไขการทำซ้ำ)</a:t>
            </a:r>
            <a:endParaRPr lang="en-US" sz="3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364" y="3144284"/>
            <a:ext cx="1962251" cy="1238314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8CB5D-C685-4D2B-9832-65A0C8085F83}" type="slidenum">
              <a:rPr lang="th-TH" smtClean="0"/>
              <a:t>16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928593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5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 </a:t>
            </a:r>
            <a:r>
              <a:rPr lang="en-US" sz="5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Run Flowchart</a:t>
            </a:r>
            <a:endParaRPr lang="th-TH" sz="54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2760" y="2400136"/>
            <a:ext cx="4949612" cy="734531"/>
          </a:xfrm>
          <a:prstGeom prst="rect">
            <a:avLst/>
          </a:prstGeom>
        </p:spPr>
      </p:pic>
      <p:sp>
        <p:nvSpPr>
          <p:cNvPr id="14" name="Line Callout 2 13"/>
          <p:cNvSpPr/>
          <p:nvPr/>
        </p:nvSpPr>
        <p:spPr>
          <a:xfrm>
            <a:off x="1579179" y="3876906"/>
            <a:ext cx="1682219" cy="427080"/>
          </a:xfrm>
          <a:prstGeom prst="borderCallout2">
            <a:avLst>
              <a:gd name="adj1" fmla="val -207614"/>
              <a:gd name="adj2" fmla="val 85701"/>
              <a:gd name="adj3" fmla="val -110820"/>
              <a:gd name="adj4" fmla="val 42735"/>
              <a:gd name="adj5" fmla="val -1777"/>
              <a:gd name="adj6" fmla="val 41574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Run</a:t>
            </a:r>
            <a:endParaRPr lang="en-US" sz="3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5" name="Line Callout 2 14"/>
          <p:cNvSpPr/>
          <p:nvPr/>
        </p:nvSpPr>
        <p:spPr>
          <a:xfrm>
            <a:off x="3494690" y="3876906"/>
            <a:ext cx="2125717" cy="427080"/>
          </a:xfrm>
          <a:prstGeom prst="borderCallout2">
            <a:avLst>
              <a:gd name="adj1" fmla="val -200231"/>
              <a:gd name="adj2" fmla="val 14036"/>
              <a:gd name="adj3" fmla="val -101591"/>
              <a:gd name="adj4" fmla="val 40300"/>
              <a:gd name="adj5" fmla="val -1777"/>
              <a:gd name="adj6" fmla="val 40309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Run  Step</a:t>
            </a:r>
            <a:endParaRPr lang="en-US" sz="3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8" name="Line Callout 2 17"/>
          <p:cNvSpPr/>
          <p:nvPr/>
        </p:nvSpPr>
        <p:spPr>
          <a:xfrm>
            <a:off x="5774120" y="3876906"/>
            <a:ext cx="2573721" cy="427080"/>
          </a:xfrm>
          <a:prstGeom prst="borderCallout2">
            <a:avLst>
              <a:gd name="adj1" fmla="val -200231"/>
              <a:gd name="adj2" fmla="val 14036"/>
              <a:gd name="adj3" fmla="val -101591"/>
              <a:gd name="adj4" fmla="val 40300"/>
              <a:gd name="adj5" fmla="val -1777"/>
              <a:gd name="adj6" fmla="val 40124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Run  Speed</a:t>
            </a:r>
            <a:endParaRPr lang="en-US" sz="3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8CB5D-C685-4D2B-9832-65A0C8085F83}" type="slidenum">
              <a:rPr lang="th-TH" smtClean="0"/>
              <a:t>17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57134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Console : </a:t>
            </a:r>
            <a:r>
              <a:rPr lang="th-TH" sz="5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หน้าต่าง </a:t>
            </a:r>
            <a:r>
              <a:rPr lang="en-US" sz="5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output </a:t>
            </a:r>
            <a:endParaRPr lang="th-TH" sz="54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4" name="Line Callout 2 13"/>
          <p:cNvSpPr/>
          <p:nvPr/>
        </p:nvSpPr>
        <p:spPr>
          <a:xfrm>
            <a:off x="459827" y="4168568"/>
            <a:ext cx="1682219" cy="427080"/>
          </a:xfrm>
          <a:prstGeom prst="borderCallout2">
            <a:avLst>
              <a:gd name="adj1" fmla="val -109790"/>
              <a:gd name="adj2" fmla="val 140995"/>
              <a:gd name="adj3" fmla="val -110820"/>
              <a:gd name="adj4" fmla="val 42735"/>
              <a:gd name="adj5" fmla="val -2027"/>
              <a:gd name="adj6" fmla="val 41979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Output</a:t>
            </a:r>
            <a:endParaRPr lang="en-US" sz="3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4140" y="1388015"/>
            <a:ext cx="6514679" cy="4524316"/>
          </a:xfrm>
          <a:prstGeom prst="rect">
            <a:avLst/>
          </a:prstGeom>
        </p:spPr>
      </p:pic>
      <p:sp>
        <p:nvSpPr>
          <p:cNvPr id="18" name="Line Callout 2 17"/>
          <p:cNvSpPr/>
          <p:nvPr/>
        </p:nvSpPr>
        <p:spPr>
          <a:xfrm>
            <a:off x="9321362" y="3413843"/>
            <a:ext cx="2573721" cy="976853"/>
          </a:xfrm>
          <a:prstGeom prst="borderCallout2">
            <a:avLst>
              <a:gd name="adj1" fmla="val -37833"/>
              <a:gd name="adj2" fmla="val -30681"/>
              <a:gd name="adj3" fmla="val -37594"/>
              <a:gd name="adj4" fmla="val 30364"/>
              <a:gd name="adj5" fmla="val -1193"/>
              <a:gd name="adj6" fmla="val 41459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Input from Keyboard</a:t>
            </a:r>
            <a:endParaRPr lang="en-US" sz="3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8CB5D-C685-4D2B-9832-65A0C8085F83}" type="slidenum">
              <a:rPr lang="th-TH" smtClean="0"/>
              <a:t>18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67845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Variable Watch : </a:t>
            </a:r>
            <a:r>
              <a:rPr lang="th-TH" sz="5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ค่าของตัวแปร</a:t>
            </a:r>
            <a:endParaRPr lang="th-TH" sz="54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40" b="-1"/>
          <a:stretch/>
        </p:blipFill>
        <p:spPr>
          <a:xfrm>
            <a:off x="3096005" y="1529254"/>
            <a:ext cx="3927532" cy="4536471"/>
          </a:xfrm>
          <a:prstGeom prst="rect">
            <a:avLst/>
          </a:prstGeom>
        </p:spPr>
      </p:pic>
      <p:sp>
        <p:nvSpPr>
          <p:cNvPr id="14" name="Line Callout 2 13"/>
          <p:cNvSpPr/>
          <p:nvPr/>
        </p:nvSpPr>
        <p:spPr>
          <a:xfrm>
            <a:off x="1076797" y="4382107"/>
            <a:ext cx="1682219" cy="528852"/>
          </a:xfrm>
          <a:prstGeom prst="borderCallout2">
            <a:avLst>
              <a:gd name="adj1" fmla="val -111636"/>
              <a:gd name="adj2" fmla="val 212690"/>
              <a:gd name="adj3" fmla="val -110820"/>
              <a:gd name="adj4" fmla="val 42735"/>
              <a:gd name="adj5" fmla="val -993"/>
              <a:gd name="adj6" fmla="val 41979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ชื่อตัวแปร</a:t>
            </a:r>
            <a:endParaRPr lang="en-US" sz="3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8" name="Line Callout 2 17"/>
          <p:cNvSpPr/>
          <p:nvPr/>
        </p:nvSpPr>
        <p:spPr>
          <a:xfrm>
            <a:off x="7689633" y="4525711"/>
            <a:ext cx="2573721" cy="511371"/>
          </a:xfrm>
          <a:prstGeom prst="borderCallout2">
            <a:avLst>
              <a:gd name="adj1" fmla="val -48623"/>
              <a:gd name="adj2" fmla="val -142779"/>
              <a:gd name="adj3" fmla="val -54343"/>
              <a:gd name="adj4" fmla="val 39687"/>
              <a:gd name="adj5" fmla="val -1495"/>
              <a:gd name="adj6" fmla="val 39539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ค่าของตัวแปร</a:t>
            </a:r>
            <a:endParaRPr lang="en-US" sz="3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8CB5D-C685-4D2B-9832-65A0C8085F83}" type="slidenum">
              <a:rPr lang="th-TH" smtClean="0"/>
              <a:t>19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90908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5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โปรแกรม </a:t>
            </a:r>
            <a:r>
              <a:rPr lang="en-US" sz="5400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Flowgorithm</a:t>
            </a:r>
            <a:endParaRPr lang="en-US" sz="5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โปรแกรมเขียนผังงาน สำหรับผู้</a:t>
            </a:r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เริ่มต้น</a:t>
            </a:r>
          </a:p>
          <a:p>
            <a:pPr marL="0" indent="0">
              <a:buNone/>
            </a:pP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ความสามารถของ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โปรแกรม</a:t>
            </a:r>
          </a:p>
          <a:p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สร้าง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โค้ดร่วมกัน (สำหรับ 16 ภาษา </a:t>
            </a:r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+)</a:t>
            </a:r>
          </a:p>
          <a:p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ลูป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, อาร์เรย์และนิพจน์ที่</a:t>
            </a:r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ยืดหยุ่น</a:t>
            </a:r>
          </a:p>
          <a:p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แปลง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เป็น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Source Code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ภาษาต่างๆ เช่น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C#, C++, Java, </a:t>
            </a:r>
            <a:r>
              <a:rPr lang="en-US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Python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เป็นต้น</a:t>
            </a:r>
          </a:p>
          <a:p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สามารถดำเนินการตามกระบวนการในการแก้ปัญหา โดยไม่ต้องเข้าใจรูปแบบคำสั่งของแต่ละภาษา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8CB5D-C685-4D2B-9832-65A0C8085F83}" type="slidenum">
              <a:rPr lang="th-TH" smtClean="0"/>
              <a:t>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12892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ชนิด</a:t>
            </a:r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ข้อมูล </a:t>
            </a:r>
            <a:r>
              <a:rPr lang="en-US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Data Type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Integer Data Type </a:t>
            </a:r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จำนวนเต็ม</a:t>
            </a:r>
            <a:endParaRPr lang="en-US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Real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Data Type </a:t>
            </a:r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จำนวนจริง</a:t>
            </a:r>
            <a:endParaRPr lang="en-US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String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Data Type </a:t>
            </a:r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ข้อความ</a:t>
            </a:r>
            <a:endParaRPr lang="en-US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Boolean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Data </a:t>
            </a:r>
            <a:r>
              <a:rPr lang="en-US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Type</a:t>
            </a:r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 ตรรกะ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8CB5D-C685-4D2B-9832-65A0C8085F83}" type="slidenum">
              <a:rPr lang="th-TH" smtClean="0"/>
              <a:t>20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160352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ฟังก์ชัน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พื้นฐาน (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Intrinsic Functions</a:t>
            </a:r>
            <a:r>
              <a:rPr lang="en-US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)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Abs(n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) Absolute Value </a:t>
            </a:r>
            <a:endParaRPr lang="th-TH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Sqrt</a:t>
            </a:r>
            <a:r>
              <a:rPr lang="en-US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(n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) Square Root </a:t>
            </a:r>
            <a:endParaRPr lang="th-TH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Len(s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) Length of a string </a:t>
            </a:r>
            <a:endParaRPr lang="th-TH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Char(s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, </a:t>
            </a:r>
            <a:r>
              <a:rPr lang="en-US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i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) Returns a character from the string s at index </a:t>
            </a:r>
            <a:r>
              <a:rPr lang="en-US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i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endParaRPr lang="th-TH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ToString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(n)Convert a number to a string </a:t>
            </a:r>
            <a:endParaRPr lang="th-TH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Random(n)A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random number between 0 and (n - 1) </a:t>
            </a:r>
            <a:endParaRPr lang="th-TH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Size(a) The size (number of elements) in an array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8CB5D-C685-4D2B-9832-65A0C8085F83}" type="slidenum">
              <a:rPr lang="th-TH" smtClean="0"/>
              <a:t>21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746007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ตัวอย่าง โปรแกรมคำนวณหา พื้นที่ สี่เหลี่ยมผืนผ้า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4" name="Content Placeholder 3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577" y="1372590"/>
            <a:ext cx="3340160" cy="5485410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8CB5D-C685-4D2B-9832-65A0C8085F83}" type="slidenum">
              <a:rPr lang="th-TH" smtClean="0"/>
              <a:t>22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175162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If : </a:t>
            </a:r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ตัดเกรด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4" name="Content Placeholder 3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1136" y="1337588"/>
            <a:ext cx="6015761" cy="4943246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8CB5D-C685-4D2B-9832-65A0C8085F83}" type="slidenum">
              <a:rPr lang="th-TH" smtClean="0"/>
              <a:t>23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533704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Loop : </a:t>
            </a:r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หาผลรวมของเลข </a:t>
            </a:r>
            <a:r>
              <a:rPr lang="en-US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1-10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4" name="Content Placeholder 3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1681" y="1366054"/>
            <a:ext cx="4154953" cy="4961504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8CB5D-C685-4D2B-9832-65A0C8085F83}" type="slidenum">
              <a:rPr lang="th-TH" smtClean="0"/>
              <a:t>24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608711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2147373"/>
            <a:ext cx="12191999" cy="130670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Flowgorithm</a:t>
            </a:r>
            <a:endParaRPr lang="th-TH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8CB5D-C685-4D2B-9832-65A0C8085F83}" type="slidenum">
              <a:rPr lang="th-TH" smtClean="0"/>
              <a:t>25</a:t>
            </a:fld>
            <a:endParaRPr lang="th-TH"/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7368" y="3654337"/>
            <a:ext cx="6077262" cy="374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1905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8CB5D-C685-4D2B-9832-65A0C8085F83}" type="slidenum">
              <a:rPr lang="th-TH" smtClean="0"/>
              <a:t>3</a:t>
            </a:fld>
            <a:endParaRPr lang="th-TH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2675" y="804343"/>
            <a:ext cx="7486650" cy="5648325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67422" y="343227"/>
            <a:ext cx="13388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b="1">
                <a:latin typeface="TH SarabunPSK" panose="020B0500040200020003" pitchFamily="34" charset="-34"/>
                <a:cs typeface="TH SarabunPSK" panose="020B0500040200020003" pitchFamily="34" charset="-34"/>
              </a:rPr>
              <a:t>หน้าจอหลัก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331382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8CB5D-C685-4D2B-9832-65A0C8085F83}" type="slidenum">
              <a:rPr lang="th-TH" smtClean="0"/>
              <a:t>4</a:t>
            </a:fld>
            <a:endParaRPr lang="th-TH"/>
          </a:p>
        </p:txBody>
      </p:sp>
      <p:sp>
        <p:nvSpPr>
          <p:cNvPr id="7" name="Rectangle 6"/>
          <p:cNvSpPr/>
          <p:nvPr/>
        </p:nvSpPr>
        <p:spPr>
          <a:xfrm>
            <a:off x="167422" y="343227"/>
            <a:ext cx="35782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หน้าต่างคอนโซล ขณะรันโปรแกรม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8925" y="1305530"/>
            <a:ext cx="6534150" cy="4695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1579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8CB5D-C685-4D2B-9832-65A0C8085F83}" type="slidenum">
              <a:rPr lang="th-TH" smtClean="0"/>
              <a:t>5</a:t>
            </a:fld>
            <a:endParaRPr lang="th-TH"/>
          </a:p>
        </p:txBody>
      </p:sp>
      <p:sp>
        <p:nvSpPr>
          <p:cNvPr id="7" name="Rectangle 6"/>
          <p:cNvSpPr/>
          <p:nvPr/>
        </p:nvSpPr>
        <p:spPr>
          <a:xfrm>
            <a:off x="167422" y="343227"/>
            <a:ext cx="71112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หน้าต่างดู 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Source Code 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ภาษาต่างๆ เช่น 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C#, C++, Java, Python,..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8925" y="1186381"/>
            <a:ext cx="6534150" cy="500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8531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8CB5D-C685-4D2B-9832-65A0C8085F83}" type="slidenum">
              <a:rPr lang="th-TH" smtClean="0"/>
              <a:t>6</a:t>
            </a:fld>
            <a:endParaRPr lang="th-TH"/>
          </a:p>
        </p:txBody>
      </p:sp>
      <p:sp>
        <p:nvSpPr>
          <p:cNvPr id="7" name="Rectangle 6"/>
          <p:cNvSpPr/>
          <p:nvPr/>
        </p:nvSpPr>
        <p:spPr>
          <a:xfrm>
            <a:off x="167422" y="343227"/>
            <a:ext cx="21098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หน้าต่างดูค่าตัว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แปร</a:t>
            </a:r>
            <a:endParaRPr lang="th-TH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600" y="1528762"/>
            <a:ext cx="5638800" cy="3800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5784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8073081" y="165070"/>
            <a:ext cx="4118919" cy="400110"/>
          </a:xfrm>
          <a:prstGeom prst="rect">
            <a:avLst/>
          </a:prstGeom>
          <a:solidFill>
            <a:srgbClr val="BF01AD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schemeClr val="bg1">
                    <a:lumMod val="8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Flowgorithm</a:t>
            </a:r>
            <a:endParaRPr lang="th-TH" sz="2000" b="1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2" name="Picture 1" descr="(Untitled) * - Flowgorithm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691" b="33625"/>
          <a:stretch/>
        </p:blipFill>
        <p:spPr>
          <a:xfrm>
            <a:off x="531299" y="109890"/>
            <a:ext cx="7071030" cy="6081128"/>
          </a:xfrm>
          <a:prstGeom prst="rect">
            <a:avLst/>
          </a:prstGeom>
        </p:spPr>
      </p:pic>
      <p:sp>
        <p:nvSpPr>
          <p:cNvPr id="4" name="Rounded Rectangular Callout 3"/>
          <p:cNvSpPr/>
          <p:nvPr/>
        </p:nvSpPr>
        <p:spPr>
          <a:xfrm>
            <a:off x="4454530" y="1270449"/>
            <a:ext cx="2156666" cy="412694"/>
          </a:xfrm>
          <a:prstGeom prst="wedgeRoundRectCallout">
            <a:avLst>
              <a:gd name="adj1" fmla="val -5393"/>
              <a:gd name="adj2" fmla="val -123775"/>
              <a:gd name="adj3" fmla="val 16667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Zoom In/Out</a:t>
            </a:r>
            <a:endParaRPr lang="en-US" dirty="0"/>
          </a:p>
        </p:txBody>
      </p:sp>
      <p:sp>
        <p:nvSpPr>
          <p:cNvPr id="6" name="Rounded Rectangular Callout 5"/>
          <p:cNvSpPr/>
          <p:nvPr/>
        </p:nvSpPr>
        <p:spPr>
          <a:xfrm>
            <a:off x="922492" y="1294724"/>
            <a:ext cx="1731695" cy="388419"/>
          </a:xfrm>
          <a:prstGeom prst="wedgeRoundRectCallout">
            <a:avLst>
              <a:gd name="adj1" fmla="val -4787"/>
              <a:gd name="adj2" fmla="val -113573"/>
              <a:gd name="adj3" fmla="val 16667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Control</a:t>
            </a:r>
            <a:endParaRPr lang="en-US" dirty="0"/>
          </a:p>
        </p:txBody>
      </p:sp>
      <p:sp>
        <p:nvSpPr>
          <p:cNvPr id="8" name="Line Callout 2 7"/>
          <p:cNvSpPr/>
          <p:nvPr/>
        </p:nvSpPr>
        <p:spPr>
          <a:xfrm>
            <a:off x="7993522" y="623087"/>
            <a:ext cx="1708828" cy="534074"/>
          </a:xfrm>
          <a:prstGeom prst="borderCallout2">
            <a:avLst>
              <a:gd name="adj1" fmla="val 18750"/>
              <a:gd name="adj2" fmla="val -8333"/>
              <a:gd name="adj3" fmla="val -24053"/>
              <a:gd name="adj4" fmla="val -90474"/>
              <a:gd name="adj5" fmla="val 9182"/>
              <a:gd name="adj6" fmla="val -102484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Layout </a:t>
            </a:r>
            <a:endParaRPr lang="en-US" dirty="0"/>
          </a:p>
        </p:txBody>
      </p:sp>
      <p:sp>
        <p:nvSpPr>
          <p:cNvPr id="10" name="Line Callout 2 9"/>
          <p:cNvSpPr/>
          <p:nvPr/>
        </p:nvSpPr>
        <p:spPr>
          <a:xfrm>
            <a:off x="7996871" y="2388412"/>
            <a:ext cx="2537844" cy="534074"/>
          </a:xfrm>
          <a:prstGeom prst="borderCallout2">
            <a:avLst>
              <a:gd name="adj1" fmla="val 40890"/>
              <a:gd name="adj2" fmla="val -3674"/>
              <a:gd name="adj3" fmla="val 40890"/>
              <a:gd name="adj4" fmla="val -18128"/>
              <a:gd name="adj5" fmla="val -271252"/>
              <a:gd name="adj6" fmla="val -55908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Variable Watch</a:t>
            </a:r>
          </a:p>
        </p:txBody>
      </p:sp>
      <p:sp>
        <p:nvSpPr>
          <p:cNvPr id="11" name="Line Callout 2 10"/>
          <p:cNvSpPr/>
          <p:nvPr/>
        </p:nvSpPr>
        <p:spPr>
          <a:xfrm>
            <a:off x="7993521" y="1476796"/>
            <a:ext cx="2995045" cy="534074"/>
          </a:xfrm>
          <a:prstGeom prst="borderCallout2">
            <a:avLst>
              <a:gd name="adj1" fmla="val 48269"/>
              <a:gd name="adj2" fmla="val -3596"/>
              <a:gd name="adj3" fmla="val 46793"/>
              <a:gd name="adj4" fmla="val -15102"/>
              <a:gd name="adj5" fmla="val -98563"/>
              <a:gd name="adj6" fmla="val -36295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Source Code View</a:t>
            </a:r>
            <a:endParaRPr lang="en-US" dirty="0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7602329" y="3978188"/>
            <a:ext cx="444139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sz="3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ส่วนประกอบของโปรแกรม</a:t>
            </a:r>
            <a:endParaRPr lang="th-TH" sz="3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8CB5D-C685-4D2B-9832-65A0C8085F83}" type="slidenum">
              <a:rPr lang="th-TH" smtClean="0"/>
              <a:t>7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75189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การเพิ่มสัญลักษณ์การทำงานของ </a:t>
            </a:r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Flowchart</a:t>
            </a:r>
            <a:endParaRPr lang="th-TH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sz="half" idx="1"/>
          </p:nvPr>
        </p:nvSpPr>
        <p:spPr>
          <a:xfrm>
            <a:off x="838200" y="1501426"/>
            <a:ext cx="3900055" cy="948075"/>
          </a:xfrm>
        </p:spPr>
        <p:txBody>
          <a:bodyPr/>
          <a:lstStyle/>
          <a:p>
            <a:pPr marL="0" indent="0">
              <a:buNone/>
            </a:pPr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คลิกที่เส้นลูกศรชี้ทิศทางการทำงาน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14" name="Content Placeholder 13" descr="Screen Clippin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1956" y="1898632"/>
            <a:ext cx="1873346" cy="1473276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26AE0-08EE-4F42-9E85-98F0A26224A8}" type="slidenum">
              <a:rPr lang="th-TH" smtClean="0"/>
              <a:t>8</a:t>
            </a:fld>
            <a:endParaRPr lang="th-TH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5" t="1763" r="1428" b="2449"/>
          <a:stretch/>
        </p:blipFill>
        <p:spPr>
          <a:xfrm>
            <a:off x="6434051" y="1501426"/>
            <a:ext cx="5223641" cy="4250521"/>
          </a:xfrm>
          <a:prstGeom prst="rect">
            <a:avLst/>
          </a:prstGeom>
        </p:spPr>
      </p:pic>
      <p:sp>
        <p:nvSpPr>
          <p:cNvPr id="15" name="Down Arrow 14"/>
          <p:cNvSpPr/>
          <p:nvPr/>
        </p:nvSpPr>
        <p:spPr>
          <a:xfrm rot="5400000">
            <a:off x="2727135" y="2191100"/>
            <a:ext cx="254492" cy="667101"/>
          </a:xfrm>
          <a:prstGeom prst="downArrow">
            <a:avLst>
              <a:gd name="adj1" fmla="val 50000"/>
              <a:gd name="adj2" fmla="val 4073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72886" y="3272282"/>
            <a:ext cx="584038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Input </a:t>
            </a:r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-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การรับข้อมูลจากคีย์บอร์ด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Output </a:t>
            </a:r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– 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การแสดงผลลัพท์ทางหน้าจอ </a:t>
            </a:r>
            <a:r>
              <a:rPr lang="th-TH" sz="20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เมื่อ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กดรันโปรแกรม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Declare </a:t>
            </a:r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– 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การประกาศ</a:t>
            </a:r>
            <a:r>
              <a:rPr lang="th-TH" sz="20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ชื่อ 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และประเภทของตัวแปร ก่อนการ</a:t>
            </a:r>
            <a:r>
              <a:rPr lang="th-TH" sz="20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เรียกใช้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งานตัวแปร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Assign </a:t>
            </a:r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– 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การกําหนดค่าให้กับตัวแปร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If </a:t>
            </a:r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– 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การพิจารณา</a:t>
            </a:r>
            <a:r>
              <a:rPr lang="th-TH" sz="20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เงื่อนไข </a:t>
            </a:r>
            <a:endParaRPr lang="th-TH" sz="2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Call </a:t>
            </a:r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– 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การเรียกฟังก์ชัน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While </a:t>
            </a:r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–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การกําหนด</a:t>
            </a:r>
            <a:r>
              <a:rPr lang="th-TH" sz="20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เงื่อนไข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ในการ</a:t>
            </a:r>
            <a:r>
              <a:rPr lang="th-TH" sz="20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ทําซ้ำแบบ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เช็คก่อน</a:t>
            </a:r>
            <a:r>
              <a:rPr lang="th-TH" sz="20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ทําซ้ำ</a:t>
            </a:r>
            <a:endParaRPr lang="th-TH" sz="2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For </a:t>
            </a:r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– 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การกําหนด</a:t>
            </a:r>
            <a:r>
              <a:rPr lang="th-TH" sz="20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เงื่อนไข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ในการ</a:t>
            </a:r>
            <a:r>
              <a:rPr lang="th-TH" sz="20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ทําซ้ำแบบ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กําหนดจํานวน</a:t>
            </a:r>
            <a:r>
              <a:rPr lang="th-TH" sz="20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ครั้งข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องการ</a:t>
            </a:r>
            <a:r>
              <a:rPr lang="th-TH" sz="20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ทําซ้ำ</a:t>
            </a:r>
            <a:endParaRPr lang="th-TH" sz="2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Do </a:t>
            </a:r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– 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การกําหนด</a:t>
            </a:r>
            <a:r>
              <a:rPr lang="th-TH" sz="20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เงื่อนไข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ในการ</a:t>
            </a:r>
            <a:r>
              <a:rPr lang="th-TH" sz="20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ทําซ้ำแบบ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ทําก่อนเช็ค </a:t>
            </a:r>
            <a:endParaRPr lang="th-TH" sz="2000" dirty="0">
              <a:effectLst/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131508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Declare : 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ประกาศตัวแปรและอาร์เรย์</a:t>
            </a:r>
            <a:endParaRPr lang="en-US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4" name="Content Placeholder 3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6510" y="1554620"/>
            <a:ext cx="6481934" cy="4091497"/>
          </a:xfrm>
        </p:spPr>
      </p:pic>
      <p:sp>
        <p:nvSpPr>
          <p:cNvPr id="5" name="Line Callout 2 4"/>
          <p:cNvSpPr/>
          <p:nvPr/>
        </p:nvSpPr>
        <p:spPr>
          <a:xfrm>
            <a:off x="6647792" y="3909848"/>
            <a:ext cx="2130651" cy="1024758"/>
          </a:xfrm>
          <a:prstGeom prst="borderCallout2">
            <a:avLst>
              <a:gd name="adj1" fmla="val 31861"/>
              <a:gd name="adj2" fmla="val 336"/>
              <a:gd name="adj3" fmla="val 30288"/>
              <a:gd name="adj4" fmla="val -64593"/>
              <a:gd name="adj5" fmla="val 42499"/>
              <a:gd name="adj6" fmla="val -85838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ประกาศตัวแปรเป็น อาร์เรย์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6" name="Line Callout 2 5"/>
          <p:cNvSpPr/>
          <p:nvPr/>
        </p:nvSpPr>
        <p:spPr>
          <a:xfrm>
            <a:off x="1011621" y="5234151"/>
            <a:ext cx="1710558" cy="1024758"/>
          </a:xfrm>
          <a:prstGeom prst="borderCallout2">
            <a:avLst>
              <a:gd name="adj1" fmla="val -869"/>
              <a:gd name="adj2" fmla="val 50259"/>
              <a:gd name="adj3" fmla="val -22803"/>
              <a:gd name="adj4" fmla="val 110400"/>
              <a:gd name="adj5" fmla="val -46242"/>
              <a:gd name="adj6" fmla="val 11161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กำหนดชนิดข้อมู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ล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7" name="Line Callout 2 6"/>
          <p:cNvSpPr/>
          <p:nvPr/>
        </p:nvSpPr>
        <p:spPr>
          <a:xfrm>
            <a:off x="420413" y="2885090"/>
            <a:ext cx="1710558" cy="1024758"/>
          </a:xfrm>
          <a:prstGeom prst="borderCallout2">
            <a:avLst>
              <a:gd name="adj1" fmla="val 39987"/>
              <a:gd name="adj2" fmla="val 99160"/>
              <a:gd name="adj3" fmla="val 40064"/>
              <a:gd name="adj4" fmla="val 113988"/>
              <a:gd name="adj5" fmla="val 58619"/>
              <a:gd name="adj6" fmla="val 122571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ชื่อตัวแปร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8CB5D-C685-4D2B-9832-65A0C8085F83}" type="slidenum">
              <a:rPr lang="th-TH" smtClean="0"/>
              <a:t>9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76734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1376</TotalTime>
  <Words>509</Words>
  <Application>Microsoft Office PowerPoint</Application>
  <PresentationFormat>Widescreen</PresentationFormat>
  <Paragraphs>118</Paragraphs>
  <Slides>25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Angsana New</vt:lpstr>
      <vt:lpstr>Arial</vt:lpstr>
      <vt:lpstr>Calibri</vt:lpstr>
      <vt:lpstr>Calibri Light</vt:lpstr>
      <vt:lpstr>Cordia New</vt:lpstr>
      <vt:lpstr>TH SarabunPSK</vt:lpstr>
      <vt:lpstr>Wingdings</vt:lpstr>
      <vt:lpstr>Office Theme</vt:lpstr>
      <vt:lpstr>PowerPoint Presentation</vt:lpstr>
      <vt:lpstr>โปรแกรม Flowgorithm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การเพิ่มสัญลักษณ์การทำงานของ Flowchart</vt:lpstr>
      <vt:lpstr>Declare : ประกาศตัวแปรและอาร์เรย์</vt:lpstr>
      <vt:lpstr>Assign : กำหนดค่า ให้กับตัวแปร</vt:lpstr>
      <vt:lpstr>Input  : รับค่าจากคีย์บอร์ดเก็บไว้ในตัวแปร</vt:lpstr>
      <vt:lpstr>Output  : แสดงค่าจากตัวแปรไปยังหน้าจอ</vt:lpstr>
      <vt:lpstr>IF  : ตรวจสอบเงื่อนไขและทำงานตามผลลัพธ์</vt:lpstr>
      <vt:lpstr>While : การทำซ้ำเมื่อเงื่อนไขเป็นจริง</vt:lpstr>
      <vt:lpstr>For : การทำซ้ำตามขอบเขตที่กำหนด</vt:lpstr>
      <vt:lpstr>Do : การทำซ้ำอย่างน้อย 1 รอบ เมื่อเงื่อนไขเป็นจริง </vt:lpstr>
      <vt:lpstr>การ Run Flowchart</vt:lpstr>
      <vt:lpstr>Console : หน้าต่าง output </vt:lpstr>
      <vt:lpstr>Variable Watch : ค่าของตัวแปร</vt:lpstr>
      <vt:lpstr>ชนิดข้อมูล Data Type</vt:lpstr>
      <vt:lpstr>ฟังก์ชันพื้นฐาน (Intrinsic Functions)</vt:lpstr>
      <vt:lpstr>ตัวอย่าง โปรแกรมคำนวณหา พื้นที่ สี่เหลี่ยมผืนผ้า</vt:lpstr>
      <vt:lpstr>If : ตัดเกรด</vt:lpstr>
      <vt:lpstr>Loop : หาผลรวมของเลข 1-10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deachrut</dc:creator>
  <cp:lastModifiedBy>ViP verticalinphotograph</cp:lastModifiedBy>
  <cp:revision>78</cp:revision>
  <dcterms:created xsi:type="dcterms:W3CDTF">2018-07-30T08:16:25Z</dcterms:created>
  <dcterms:modified xsi:type="dcterms:W3CDTF">2019-07-09T07:57:54Z</dcterms:modified>
</cp:coreProperties>
</file>