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3" r:id="rId22"/>
    <p:sldId id="284" r:id="rId23"/>
    <p:sldId id="285" r:id="rId24"/>
    <p:sldId id="28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8824C-7466-4D38-B92E-FD85BD771E8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ADA79-2FFC-477A-9C44-BBDA03EC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7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33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60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05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53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7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48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83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1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0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0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90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54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39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9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55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15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18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85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6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3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9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45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ADA79-2FFC-477A-9C44-BBDA03ECE6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5CDF238-4E83-4509-8039-110B5CA8FC9F}"/>
              </a:ext>
            </a:extLst>
          </p:cNvPr>
          <p:cNvSpPr/>
          <p:nvPr/>
        </p:nvSpPr>
        <p:spPr>
          <a:xfrm>
            <a:off x="1697662" y="3237797"/>
            <a:ext cx="79977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การใช้งาน </a:t>
            </a:r>
            <a:r>
              <a:rPr lang="en-US" sz="80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Dev c</a:t>
            </a:r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+ +</a:t>
            </a:r>
            <a:r>
              <a:rPr lang="th-TH" sz="80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เบื้องต้น</a:t>
            </a:r>
            <a:endParaRPr lang="en-US" sz="8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AB47DF3-E227-4180-A9EA-D47DE8FD8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3750" l="6250" r="95313">
                        <a14:foregroundMark x1="6250" y1="8594" x2="90625" y2="91406"/>
                        <a14:foregroundMark x1="6250" y1="13281" x2="6641" y2="74609"/>
                        <a14:foregroundMark x1="6641" y1="74609" x2="17969" y2="92188"/>
                        <a14:foregroundMark x1="17969" y1="92188" x2="36328" y2="92578"/>
                        <a14:foregroundMark x1="8984" y1="6250" x2="30078" y2="6250"/>
                        <a14:foregroundMark x1="30078" y1="6250" x2="50000" y2="5078"/>
                        <a14:foregroundMark x1="50000" y1="5078" x2="69531" y2="6641"/>
                        <a14:foregroundMark x1="69531" y1="6641" x2="88672" y2="17969"/>
                        <a14:foregroundMark x1="88672" y1="17969" x2="95703" y2="37109"/>
                        <a14:foregroundMark x1="95703" y1="37109" x2="95703" y2="62891"/>
                        <a14:foregroundMark x1="14063" y1="24219" x2="73828" y2="24219"/>
                        <a14:foregroundMark x1="11328" y1="7813" x2="54688" y2="4688"/>
                        <a14:foregroundMark x1="54688" y1="4688" x2="75781" y2="5078"/>
                        <a14:foregroundMark x1="75781" y1="5078" x2="93750" y2="14844"/>
                        <a14:foregroundMark x1="93750" y1="14844" x2="94922" y2="18359"/>
                        <a14:foregroundMark x1="44922" y1="19531" x2="52344" y2="19141"/>
                        <a14:foregroundMark x1="6250" y1="75391" x2="18359" y2="91797"/>
                        <a14:foregroundMark x1="18359" y1="91797" x2="78906" y2="93750"/>
                        <a14:foregroundMark x1="78906" y1="93750" x2="89063" y2="93359"/>
                        <a14:foregroundMark x1="17969" y1="10938" x2="61719" y2="14063"/>
                        <a14:foregroundMark x1="61719" y1="14063" x2="73047" y2="13672"/>
                        <a14:foregroundMark x1="41797" y1="29297" x2="46484" y2="30078"/>
                        <a14:foregroundMark x1="56641" y1="14063" x2="56641" y2="21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5518" y="407634"/>
            <a:ext cx="2438400" cy="24384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29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19CDC22-694D-4635-924B-92CC328A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98" y="1189285"/>
            <a:ext cx="8372798" cy="52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06BAC7-C0D4-4A33-AFE4-4DA2567EDA16}"/>
              </a:ext>
            </a:extLst>
          </p:cNvPr>
          <p:cNvSpPr/>
          <p:nvPr/>
        </p:nvSpPr>
        <p:spPr>
          <a:xfrm>
            <a:off x="1105608" y="438990"/>
            <a:ext cx="7356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ภาพแสดงตัวอย่างผลการ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Run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 ซึ่งจะปรากฎให้เห็นบน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Dos Mode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F5EB84-B540-4EFC-9F4E-A1D9D5E04657}"/>
              </a:ext>
            </a:extLst>
          </p:cNvPr>
          <p:cNvSpPr/>
          <p:nvPr/>
        </p:nvSpPr>
        <p:spPr>
          <a:xfrm>
            <a:off x="3586577" y="3062794"/>
            <a:ext cx="5939161" cy="29385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6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9802FD-8D5F-4166-A80E-C6DC576BB5B9}"/>
              </a:ext>
            </a:extLst>
          </p:cNvPr>
          <p:cNvSpPr/>
          <p:nvPr/>
        </p:nvSpPr>
        <p:spPr>
          <a:xfrm>
            <a:off x="873179" y="490851"/>
            <a:ext cx="48173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ตัวอย่างการใช้งานโปรแกรม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271432-E710-483F-B386-B5D7F86E4CAB}"/>
              </a:ext>
            </a:extLst>
          </p:cNvPr>
          <p:cNvSpPr/>
          <p:nvPr/>
        </p:nvSpPr>
        <p:spPr>
          <a:xfrm>
            <a:off x="1262544" y="1107358"/>
            <a:ext cx="456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การเขียนโปรแกรมรับค่าและแสดงผลเบื้องต้น</a:t>
            </a:r>
            <a:endParaRPr lang="en-US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89D91C-4F2B-4852-BBCD-24BA52BADD84}"/>
              </a:ext>
            </a:extLst>
          </p:cNvPr>
          <p:cNvSpPr/>
          <p:nvPr/>
        </p:nvSpPr>
        <p:spPr>
          <a:xfrm>
            <a:off x="6326267" y="1590261"/>
            <a:ext cx="420264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ใช้บอกกับคอมไพเลอร์ให้นำเฮด</a:t>
            </a:r>
            <a:r>
              <a:rPr lang="th-TH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เดอร์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ไฟล์ที่ระบุคือ </a:t>
            </a:r>
            <a:r>
              <a:rPr lang="en-US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stdio.h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เข้าร่วมในการแปลโปรแกรม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DFBA76-1B8A-4F85-BD16-C5714B258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79" y="1931121"/>
            <a:ext cx="4677428" cy="255305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9D222A-4B66-4D4B-9E72-E9521433DC3B}"/>
              </a:ext>
            </a:extLst>
          </p:cNvPr>
          <p:cNvCxnSpPr/>
          <p:nvPr/>
        </p:nvCxnSpPr>
        <p:spPr>
          <a:xfrm>
            <a:off x="3071674" y="2104008"/>
            <a:ext cx="3213716" cy="0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2AD0CB-E06F-4784-92B3-BC96A97D6668}"/>
              </a:ext>
            </a:extLst>
          </p:cNvPr>
          <p:cNvCxnSpPr/>
          <p:nvPr/>
        </p:nvCxnSpPr>
        <p:spPr>
          <a:xfrm>
            <a:off x="3002132" y="2576004"/>
            <a:ext cx="3213716" cy="0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10D57CF-DAFB-4548-B022-ED88AE7ED693}"/>
              </a:ext>
            </a:extLst>
          </p:cNvPr>
          <p:cNvSpPr/>
          <p:nvPr/>
        </p:nvSpPr>
        <p:spPr>
          <a:xfrm>
            <a:off x="6367144" y="2398137"/>
            <a:ext cx="420264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เป็นการกำหนด</a:t>
            </a:r>
            <a:r>
              <a:rPr lang="th-TH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ฟั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งก</a:t>
            </a:r>
            <a:r>
              <a:rPr lang="th-TH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์ชั่นห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(main)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ให้อยู่ในรูปจำนวนเต็ม(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integers)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int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ในโปรแกรม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7575F8B-4F74-46AA-9760-1392BE994EF7}"/>
              </a:ext>
            </a:extLst>
          </p:cNvPr>
          <p:cNvCxnSpPr/>
          <p:nvPr/>
        </p:nvCxnSpPr>
        <p:spPr>
          <a:xfrm>
            <a:off x="3002132" y="2823099"/>
            <a:ext cx="3213716" cy="605901"/>
          </a:xfrm>
          <a:prstGeom prst="bentConnector3">
            <a:avLst>
              <a:gd name="adj1" fmla="val 72099"/>
            </a:avLst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23F0658-4E05-4F22-AC14-A02F4A17D25A}"/>
              </a:ext>
            </a:extLst>
          </p:cNvPr>
          <p:cNvSpPr/>
          <p:nvPr/>
        </p:nvSpPr>
        <p:spPr>
          <a:xfrm>
            <a:off x="6367144" y="3189424"/>
            <a:ext cx="420264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เป็นการกำหนดตัวแปรเพื่อเก็บข้อมูล ในที่นี่ ให้ตัวแปร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x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เป็นรูปแบบของจำนวนเต็ม(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integers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int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ในโปรแกรม 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AC0AD96-3FBB-4013-A3FE-F6E2B0211D4B}"/>
              </a:ext>
            </a:extLst>
          </p:cNvPr>
          <p:cNvCxnSpPr>
            <a:cxnSpLocks/>
          </p:cNvCxnSpPr>
          <p:nvPr/>
        </p:nvCxnSpPr>
        <p:spPr>
          <a:xfrm>
            <a:off x="4608990" y="3050144"/>
            <a:ext cx="1606858" cy="1104358"/>
          </a:xfrm>
          <a:prstGeom prst="bentConnector3">
            <a:avLst>
              <a:gd name="adj1" fmla="val 36188"/>
            </a:avLst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A7B3C6-A0A8-4188-BB29-B981237A4E32}"/>
              </a:ext>
            </a:extLst>
          </p:cNvPr>
          <p:cNvSpPr/>
          <p:nvPr/>
        </p:nvSpPr>
        <p:spPr>
          <a:xfrm>
            <a:off x="6367144" y="3981885"/>
            <a:ext cx="420264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เป็นการแสดงผลโดยใช้คำสั่ง </a:t>
            </a:r>
            <a:r>
              <a:rPr lang="en-US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printf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เพื่อแสดงข้อมูลออกทางหน้าจอ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DBFC03C-401C-4CFD-A1C7-7D1E1C1B3E37}"/>
              </a:ext>
            </a:extLst>
          </p:cNvPr>
          <p:cNvCxnSpPr>
            <a:cxnSpLocks/>
          </p:cNvCxnSpPr>
          <p:nvPr/>
        </p:nvCxnSpPr>
        <p:spPr>
          <a:xfrm>
            <a:off x="4608990" y="3336188"/>
            <a:ext cx="1676400" cy="1619984"/>
          </a:xfrm>
          <a:prstGeom prst="bentConnector3">
            <a:avLst>
              <a:gd name="adj1" fmla="val 25640"/>
            </a:avLst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888D39-0B90-4BB4-AC62-523AE6390AC1}"/>
              </a:ext>
            </a:extLst>
          </p:cNvPr>
          <p:cNvSpPr/>
          <p:nvPr/>
        </p:nvSpPr>
        <p:spPr>
          <a:xfrm>
            <a:off x="6367144" y="4774346"/>
            <a:ext cx="420264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เป็นการรับค่าข้อมูลโดยใช้คำสั่ง </a:t>
            </a:r>
            <a:r>
              <a:rPr lang="en-US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scanf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เป็นคำสั่งเพื่อรับข้อมูลจากแป้นพิมพ์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47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DA07E-53A3-4D2B-9D5A-4B0B164578BB}"/>
              </a:ext>
            </a:extLst>
          </p:cNvPr>
          <p:cNvSpPr/>
          <p:nvPr/>
        </p:nvSpPr>
        <p:spPr>
          <a:xfrm>
            <a:off x="873179" y="490851"/>
            <a:ext cx="5355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</a:t>
            </a:r>
            <a:r>
              <a:rPr lang="th-TH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ชนิดของข้อมูลและตัวดำเนินการ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ABB67-4397-4586-B362-F2680584BEEB}"/>
              </a:ext>
            </a:extLst>
          </p:cNvPr>
          <p:cNvSpPr/>
          <p:nvPr/>
        </p:nvSpPr>
        <p:spPr>
          <a:xfrm>
            <a:off x="1262544" y="1107358"/>
            <a:ext cx="460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เขียนโปรแกรมโดยใช้ข้อมูลและตัวดำเนินการ</a:t>
            </a:r>
            <a:endParaRPr lang="en-US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8E082-B61D-410A-A019-F7D06B2C3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79" y="1829494"/>
            <a:ext cx="3357156" cy="4671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505EC-B2BE-496A-A1BB-A6003D088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654" y="5333434"/>
            <a:ext cx="2010056" cy="15146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861F0F-0B45-4443-9A9B-57073107E9A9}"/>
              </a:ext>
            </a:extLst>
          </p:cNvPr>
          <p:cNvSpPr/>
          <p:nvPr/>
        </p:nvSpPr>
        <p:spPr>
          <a:xfrm>
            <a:off x="11074620" y="4786161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ผลลัพธ์</a:t>
            </a:r>
            <a:endParaRPr lang="en-US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469AF4-EDFE-4B26-B4C1-B0F36D70A883}"/>
              </a:ext>
            </a:extLst>
          </p:cNvPr>
          <p:cNvSpPr/>
          <p:nvPr/>
        </p:nvSpPr>
        <p:spPr>
          <a:xfrm>
            <a:off x="873180" y="2485748"/>
            <a:ext cx="2056452" cy="41725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CC8AAE-3240-4563-B25B-D198517D1ADC}"/>
              </a:ext>
            </a:extLst>
          </p:cNvPr>
          <p:cNvCxnSpPr>
            <a:cxnSpLocks/>
          </p:cNvCxnSpPr>
          <p:nvPr/>
        </p:nvCxnSpPr>
        <p:spPr>
          <a:xfrm>
            <a:off x="2929632" y="2583402"/>
            <a:ext cx="2175028" cy="1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2840946-1466-4AD8-BC2A-E99BBEEBF781}"/>
              </a:ext>
            </a:extLst>
          </p:cNvPr>
          <p:cNvSpPr/>
          <p:nvPr/>
        </p:nvSpPr>
        <p:spPr>
          <a:xfrm>
            <a:off x="5089564" y="2323556"/>
            <a:ext cx="54136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การกำหนดตัวแปร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... int =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จำนวนเต็ม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float =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ทศนิยม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D094CF-5A56-430B-BF0B-2A5FBF213BD6}"/>
              </a:ext>
            </a:extLst>
          </p:cNvPr>
          <p:cNvSpPr/>
          <p:nvPr/>
        </p:nvSpPr>
        <p:spPr>
          <a:xfrm>
            <a:off x="4515080" y="3167390"/>
            <a:ext cx="425789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ส่วนของการรับค่าและเก็บค่าไปในตัวแปร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55FE76-ACA9-4EF5-91AE-F03292C2B62E}"/>
              </a:ext>
            </a:extLst>
          </p:cNvPr>
          <p:cNvSpPr/>
          <p:nvPr/>
        </p:nvSpPr>
        <p:spPr>
          <a:xfrm>
            <a:off x="873179" y="3107184"/>
            <a:ext cx="2740033" cy="84778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4BFE91-FDB3-4E80-8DE6-A26ABA51B167}"/>
              </a:ext>
            </a:extLst>
          </p:cNvPr>
          <p:cNvCxnSpPr>
            <a:cxnSpLocks/>
          </p:cNvCxnSpPr>
          <p:nvPr/>
        </p:nvCxnSpPr>
        <p:spPr>
          <a:xfrm>
            <a:off x="3595238" y="3430764"/>
            <a:ext cx="852475" cy="0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D64FF3D-A695-49A4-B068-ADC7C4E4757E}"/>
              </a:ext>
            </a:extLst>
          </p:cNvPr>
          <p:cNvSpPr/>
          <p:nvPr/>
        </p:nvSpPr>
        <p:spPr>
          <a:xfrm>
            <a:off x="873179" y="4001688"/>
            <a:ext cx="1781244" cy="8477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105E64-820B-417D-BF8E-407B7FB72E8F}"/>
              </a:ext>
            </a:extLst>
          </p:cNvPr>
          <p:cNvCxnSpPr>
            <a:cxnSpLocks/>
          </p:cNvCxnSpPr>
          <p:nvPr/>
        </p:nvCxnSpPr>
        <p:spPr>
          <a:xfrm>
            <a:off x="2654423" y="4442818"/>
            <a:ext cx="1860657" cy="0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5BCE42F-1AC5-4DFC-BC00-1451BBEA65E4}"/>
              </a:ext>
            </a:extLst>
          </p:cNvPr>
          <p:cNvSpPr/>
          <p:nvPr/>
        </p:nvSpPr>
        <p:spPr>
          <a:xfrm>
            <a:off x="4543347" y="4163313"/>
            <a:ext cx="523252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ส่วนของการใช้ตัวดำเนินการด้านการคำนวณเบื้องต้น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395A27-6F7B-475C-BC97-F3DD217475F4}"/>
              </a:ext>
            </a:extLst>
          </p:cNvPr>
          <p:cNvSpPr/>
          <p:nvPr/>
        </p:nvSpPr>
        <p:spPr>
          <a:xfrm>
            <a:off x="873179" y="4971495"/>
            <a:ext cx="2970852" cy="8900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C553B39-2650-4912-9FAA-8166D56D573C}"/>
              </a:ext>
            </a:extLst>
          </p:cNvPr>
          <p:cNvCxnSpPr>
            <a:cxnSpLocks/>
          </p:cNvCxnSpPr>
          <p:nvPr/>
        </p:nvCxnSpPr>
        <p:spPr>
          <a:xfrm>
            <a:off x="3844031" y="5333434"/>
            <a:ext cx="843379" cy="0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B17F036-3D3B-41ED-8D83-80443A579E29}"/>
              </a:ext>
            </a:extLst>
          </p:cNvPr>
          <p:cNvSpPr/>
          <p:nvPr/>
        </p:nvSpPr>
        <p:spPr>
          <a:xfrm>
            <a:off x="4744898" y="5007147"/>
            <a:ext cx="267893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ส่วนของการแสดงผลลัพธ์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810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2BBB88-EA49-44E3-B8C6-3FB11C775433}"/>
              </a:ext>
            </a:extLst>
          </p:cNvPr>
          <p:cNvSpPr/>
          <p:nvPr/>
        </p:nvSpPr>
        <p:spPr>
          <a:xfrm>
            <a:off x="873179" y="490851"/>
            <a:ext cx="4735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</a:t>
            </a:r>
            <a:r>
              <a:rPr lang="en-US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Control Structure : Selection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1186F-A6CB-4973-9C8B-772FE44FA55E}"/>
              </a:ext>
            </a:extLst>
          </p:cNvPr>
          <p:cNvSpPr/>
          <p:nvPr/>
        </p:nvSpPr>
        <p:spPr>
          <a:xfrm>
            <a:off x="1369076" y="1260292"/>
            <a:ext cx="9895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เพื่อให้เข้าใจโครงสร้างการทำงานของโปรแกรมเลือกทิศทางการทำงานได้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โดยใช้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 ,if-else ,if –else if</a:t>
            </a:r>
            <a:endParaRPr lang="th-TH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BF4B23-BE67-4A2E-84D6-07DE79316C0B}"/>
              </a:ext>
            </a:extLst>
          </p:cNvPr>
          <p:cNvSpPr/>
          <p:nvPr/>
        </p:nvSpPr>
        <p:spPr>
          <a:xfrm>
            <a:off x="1369076" y="1783512"/>
            <a:ext cx="4862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 </a:t>
            </a:r>
            <a:r>
              <a:rPr lang="en-US" sz="32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</a:t>
            </a:r>
          </a:p>
          <a:p>
            <a:r>
              <a:rPr lang="th-TH" sz="2400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การเลือกทำโดยใช้คำสั่ง </a:t>
            </a:r>
            <a:r>
              <a:rPr lang="en-US" sz="2400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 </a:t>
            </a:r>
            <a:r>
              <a:rPr lang="th-TH" sz="2400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โปรแกรมจะทำงานทางเดียว</a:t>
            </a:r>
            <a:endParaRPr lang="en-US" sz="2400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8D6DBF-2CE6-42C6-B78F-D7A64A314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1" y="2920753"/>
            <a:ext cx="6476163" cy="185798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CB4EC91-1CB2-437F-B417-6684FBA5649F}"/>
              </a:ext>
            </a:extLst>
          </p:cNvPr>
          <p:cNvGrpSpPr/>
          <p:nvPr/>
        </p:nvGrpSpPr>
        <p:grpSpPr>
          <a:xfrm>
            <a:off x="7949958" y="2098008"/>
            <a:ext cx="2645545" cy="3499700"/>
            <a:chOff x="8256234" y="1988595"/>
            <a:chExt cx="2645545" cy="34997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5319B9-B4B6-4119-85B8-606A83D53EDB}"/>
                </a:ext>
              </a:extLst>
            </p:cNvPr>
            <p:cNvSpPr/>
            <p:nvPr/>
          </p:nvSpPr>
          <p:spPr>
            <a:xfrm>
              <a:off x="8703511" y="1988595"/>
              <a:ext cx="1701118" cy="454660"/>
            </a:xfrm>
            <a:prstGeom prst="rect">
              <a:avLst/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91440" tIns="45720" rIns="91440" bIns="45720" rtlCol="0" anchor="ctr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3FB778-AADC-4A22-A17E-646FA7B4B56C}"/>
                </a:ext>
              </a:extLst>
            </p:cNvPr>
            <p:cNvGrpSpPr/>
            <p:nvPr/>
          </p:nvGrpSpPr>
          <p:grpSpPr>
            <a:xfrm>
              <a:off x="8256234" y="1991059"/>
              <a:ext cx="2645545" cy="3497236"/>
              <a:chOff x="8256234" y="1991059"/>
              <a:chExt cx="2645545" cy="349723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7006527-C2B1-4DC2-B1FC-29B9F89C8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621" t="3631" r="65214" b="2906"/>
              <a:stretch/>
            </p:blipFill>
            <p:spPr>
              <a:xfrm>
                <a:off x="8256234" y="2434377"/>
                <a:ext cx="2645545" cy="30539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C7DF83D-0F92-420F-ACEB-BAC52E2D0406}"/>
                  </a:ext>
                </a:extLst>
              </p:cNvPr>
              <p:cNvSpPr/>
              <p:nvPr/>
            </p:nvSpPr>
            <p:spPr>
              <a:xfrm>
                <a:off x="8703511" y="1991059"/>
                <a:ext cx="15311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800" dirty="0">
                    <a:solidFill>
                      <a:srgbClr val="00B0F0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การใช้คำสั่ง </a:t>
                </a:r>
                <a:r>
                  <a:rPr lang="en-US" sz="2800" dirty="0">
                    <a:solidFill>
                      <a:srgbClr val="00B0F0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if</a:t>
                </a:r>
                <a:endParaRPr lang="th-TH" sz="2800" dirty="0">
                  <a:solidFill>
                    <a:srgbClr val="00B0F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442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AFD2C3-1C02-4C6B-A74F-BF251DAE0EC5}"/>
              </a:ext>
            </a:extLst>
          </p:cNvPr>
          <p:cNvSpPr/>
          <p:nvPr/>
        </p:nvSpPr>
        <p:spPr>
          <a:xfrm>
            <a:off x="721006" y="381403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ลักษณะการทำงานของคำสั่ง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 </a:t>
            </a:r>
            <a:endParaRPr lang="th-TH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FA3D1-515E-4FAE-B639-DD608BCA9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469" y="1703706"/>
            <a:ext cx="7393185" cy="41449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5B4707-F5D4-4287-93B3-F57CC18EC682}"/>
              </a:ext>
            </a:extLst>
          </p:cNvPr>
          <p:cNvSpPr/>
          <p:nvPr/>
        </p:nvSpPr>
        <p:spPr>
          <a:xfrm>
            <a:off x="1156011" y="929204"/>
            <a:ext cx="4578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แผนภาพจำลองการทำงานของคำสั่ง </a:t>
            </a:r>
            <a:r>
              <a:rPr lang="en-US" sz="3200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37109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278114-9113-4837-8802-F7B98A332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44" y="1570130"/>
            <a:ext cx="5883981" cy="37177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21C8E5-F75C-41D8-B665-C17B31E92538}"/>
              </a:ext>
            </a:extLst>
          </p:cNvPr>
          <p:cNvSpPr/>
          <p:nvPr/>
        </p:nvSpPr>
        <p:spPr>
          <a:xfrm>
            <a:off x="1182644" y="433067"/>
            <a:ext cx="4185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ตัวอย่างการเขียนโปรแกรมโดยใช้คำสั่ง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 </a:t>
            </a:r>
            <a:endParaRPr lang="th-TH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89BF0-3F74-4982-AF37-3810CF469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469" y="6295947"/>
            <a:ext cx="3086531" cy="5620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D516ED-4240-42CC-8E71-449D1719A22F}"/>
              </a:ext>
            </a:extLst>
          </p:cNvPr>
          <p:cNvSpPr/>
          <p:nvPr/>
        </p:nvSpPr>
        <p:spPr>
          <a:xfrm>
            <a:off x="10193320" y="5665050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ผลลัพธ์</a:t>
            </a:r>
            <a:endParaRPr lang="en-US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662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3D2F8-F7B8-4CF0-945E-9023D880BBF3}"/>
              </a:ext>
            </a:extLst>
          </p:cNvPr>
          <p:cNvSpPr/>
          <p:nvPr/>
        </p:nvSpPr>
        <p:spPr>
          <a:xfrm>
            <a:off x="658861" y="425228"/>
            <a:ext cx="8591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 </a:t>
            </a:r>
            <a:r>
              <a:rPr lang="en-US" sz="32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if-else </a:t>
            </a:r>
          </a:p>
          <a:p>
            <a:r>
              <a:rPr lang="th-TH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การเลือกทำโดยใช้คำสั่ง </a:t>
            </a:r>
            <a:r>
              <a:rPr lang="en-US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if-else </a:t>
            </a:r>
            <a:r>
              <a:rPr lang="th-TH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จะใช้เมื่อต้องการทำงานแบบทางเลือก 2 ทาง </a:t>
            </a:r>
            <a:endParaRPr lang="en-US" sz="32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3200" b="1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D1D23-5A29-4BD8-8478-778E99463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543" y="1994888"/>
            <a:ext cx="7211431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83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0F6B9D-70CE-4C9F-840F-57F9FC228CBC}"/>
              </a:ext>
            </a:extLst>
          </p:cNvPr>
          <p:cNvSpPr/>
          <p:nvPr/>
        </p:nvSpPr>
        <p:spPr>
          <a:xfrm>
            <a:off x="721006" y="381403"/>
            <a:ext cx="3589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ลักษณะการทำงานของคำสั่ง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if-else </a:t>
            </a:r>
            <a:endParaRPr lang="th-TH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23A2E4-C987-4F98-9F93-380CA72B9D05}"/>
              </a:ext>
            </a:extLst>
          </p:cNvPr>
          <p:cNvSpPr/>
          <p:nvPr/>
        </p:nvSpPr>
        <p:spPr>
          <a:xfrm>
            <a:off x="1156011" y="929204"/>
            <a:ext cx="4939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แผนภาพจำลองการทำงานของคำสั่ง </a:t>
            </a:r>
            <a:r>
              <a:rPr lang="en-US" sz="3200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if-else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371AE6-AA75-4EEA-A925-5890A8630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11" y="1812748"/>
            <a:ext cx="6026024" cy="279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4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0F0B9-1D26-4B2E-B482-D4EBDAAF7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47" y="1324088"/>
            <a:ext cx="5582429" cy="3677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EDFD1-D89C-45B2-8ADA-F9F4AE656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417" y="5633072"/>
            <a:ext cx="3467584" cy="581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AD2FD-3E8E-4C25-88A6-0F71F1049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416" y="6324526"/>
            <a:ext cx="3467584" cy="5334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8A8444-5F6F-475D-A000-9C27F30F3299}"/>
              </a:ext>
            </a:extLst>
          </p:cNvPr>
          <p:cNvSpPr/>
          <p:nvPr/>
        </p:nvSpPr>
        <p:spPr>
          <a:xfrm>
            <a:off x="10202198" y="5109852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ผลลัพธ์</a:t>
            </a:r>
            <a:endParaRPr lang="en-US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AEB278-59DA-4FAB-AFBB-1F59CBE29B55}"/>
              </a:ext>
            </a:extLst>
          </p:cNvPr>
          <p:cNvSpPr/>
          <p:nvPr/>
        </p:nvSpPr>
        <p:spPr>
          <a:xfrm>
            <a:off x="1014347" y="461302"/>
            <a:ext cx="2791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ตัวอย่างการใช้คำสั่ง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if-else </a:t>
            </a:r>
            <a:endParaRPr lang="th-TH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9966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7AC269-E702-4D6D-9FF5-4C48C13315B2}"/>
              </a:ext>
            </a:extLst>
          </p:cNvPr>
          <p:cNvSpPr/>
          <p:nvPr/>
        </p:nvSpPr>
        <p:spPr>
          <a:xfrm>
            <a:off x="806564" y="2008500"/>
            <a:ext cx="3793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ลักษณะการทำงานของคำสั่ง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if-else if </a:t>
            </a:r>
            <a:endParaRPr lang="th-TH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96DB7-1888-41C3-A5E2-D5FC2AD2C749}"/>
              </a:ext>
            </a:extLst>
          </p:cNvPr>
          <p:cNvSpPr/>
          <p:nvPr/>
        </p:nvSpPr>
        <p:spPr>
          <a:xfrm>
            <a:off x="774271" y="469617"/>
            <a:ext cx="8591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 </a:t>
            </a:r>
            <a:r>
              <a:rPr lang="en-US" sz="32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if-else</a:t>
            </a:r>
            <a:r>
              <a:rPr lang="th-TH" sz="32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 </a:t>
            </a:r>
          </a:p>
          <a:p>
            <a:r>
              <a:rPr lang="th-TH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การเลือกทำโดยใช้คำสั่ง </a:t>
            </a:r>
            <a:r>
              <a:rPr lang="en-US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if-else if </a:t>
            </a:r>
            <a:r>
              <a:rPr lang="th-TH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จะใช้เมื่อต้องการทำงานแบบทางเลือก 2 ทาง</a:t>
            </a:r>
            <a:r>
              <a:rPr lang="en-US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โดยแต่ละทางเลือกจะมีเงื่อนขี่ต่างกัน</a:t>
            </a:r>
            <a:endParaRPr lang="en-US" sz="32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4D618-7CA4-4752-9B4D-14963519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412" y="2745420"/>
            <a:ext cx="56578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2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32626FA-380B-42F4-9B44-9914AD6C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09" y="363985"/>
            <a:ext cx="8209047" cy="37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AD878D-2A42-4427-8961-E6868CEDDC9C}"/>
              </a:ext>
            </a:extLst>
          </p:cNvPr>
          <p:cNvSpPr/>
          <p:nvPr/>
        </p:nvSpPr>
        <p:spPr>
          <a:xfrm>
            <a:off x="17756" y="4257983"/>
            <a:ext cx="1213379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	</a:t>
            </a: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(1) ส่วนของไตเ</a:t>
            </a:r>
            <a:r>
              <a:rPr lang="th-TH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ติล</a:t>
            </a: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บาร์ (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Title Bar)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 </a:t>
            </a:r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เป็นแถบที่อยู่บนสุดของโปรแกรม มีสีน้ำเงิน และจะมีชื่อของชุดพัฒนาโปรแกรมภาษาซี คือ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Dev-C++</a:t>
            </a:r>
          </a:p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(2) </a:t>
            </a: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ส่วนของเมนูบาร์ (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Menu Bar)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 </a:t>
            </a:r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ส่วนนี้เป็นส่วนของเมนูคำสั่งต่าง ๆ </a:t>
            </a:r>
          </a:p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(3) </a:t>
            </a: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ส่วนของทูลบาร์ (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Tool Bars)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 </a:t>
            </a:r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เป็นส่วนของเครื่องมือ ที่ช่วยอำนวยความสะดวกในการเขียนและพัฒนาโปรแกรม</a:t>
            </a:r>
          </a:p>
          <a:p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	 </a:t>
            </a: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(4) ส่วนของการแสดง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Project/Classes/Debug  </a:t>
            </a:r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เป็นส่วนที่อยู่ทางด้านซ้ายของโปรแกรม ใช้เพื่อแสดง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Project </a:t>
            </a:r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Class </a:t>
            </a:r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ต่าง ๆ ของโปรแกรม</a:t>
            </a:r>
          </a:p>
          <a:p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	 </a:t>
            </a: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(5) ส่วนของพื้นที่การเขียนโปรแกรม (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Editor)  </a:t>
            </a:r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เป็นส่วนของพื้นที่ทำงานในการเขียนโค้ดโปรแกรมภาษา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 </a:t>
            </a:r>
          </a:p>
          <a:p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	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(6) </a:t>
            </a: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ส่วนแสดงสถานะของโปรแกรม (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Status)  </a:t>
            </a:r>
            <a:r>
              <a:rPr lang="th-TH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อยู่ด้านล่างสุด ใช้เพื่อบอกสถานะต่าง ๆ ในขณะที่กำลังพัฒนาโปรแกรม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1475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D451D8-9085-49EB-9A97-08A1C2DD3E0E}"/>
              </a:ext>
            </a:extLst>
          </p:cNvPr>
          <p:cNvSpPr/>
          <p:nvPr/>
        </p:nvSpPr>
        <p:spPr>
          <a:xfrm>
            <a:off x="993733" y="177217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ตัวอย่างการใช้คำสั่ง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if-else if</a:t>
            </a:r>
            <a:endParaRPr lang="th-TH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36410A-AA47-421A-841B-51AD71FFE18C}"/>
              </a:ext>
            </a:extLst>
          </p:cNvPr>
          <p:cNvSpPr/>
          <p:nvPr/>
        </p:nvSpPr>
        <p:spPr>
          <a:xfrm>
            <a:off x="10364794" y="5039199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ผลลัพธ์</a:t>
            </a:r>
            <a:endParaRPr lang="en-US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057A688-F0A4-4C4D-846F-2954ECA82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48" b="-1"/>
          <a:stretch/>
        </p:blipFill>
        <p:spPr>
          <a:xfrm>
            <a:off x="7871086" y="5770485"/>
            <a:ext cx="4320914" cy="103424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32BC1CD-4612-4F7F-8B66-C4B492150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205" y="1282645"/>
            <a:ext cx="5098222" cy="23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24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72B456-527D-4ABB-BE8A-FF96D32C1036}"/>
              </a:ext>
            </a:extLst>
          </p:cNvPr>
          <p:cNvSpPr/>
          <p:nvPr/>
        </p:nvSpPr>
        <p:spPr>
          <a:xfrm>
            <a:off x="873179" y="490851"/>
            <a:ext cx="2800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7.มารู้จักกับ </a:t>
            </a:r>
            <a:r>
              <a:rPr lang="en-US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loop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21FBBB-489E-4BB4-80C9-8874CB1BA5E0}"/>
              </a:ext>
            </a:extLst>
          </p:cNvPr>
          <p:cNvGrpSpPr/>
          <p:nvPr/>
        </p:nvGrpSpPr>
        <p:grpSpPr>
          <a:xfrm>
            <a:off x="2191305" y="3001050"/>
            <a:ext cx="5329562" cy="2908385"/>
            <a:chOff x="1639409" y="1120779"/>
            <a:chExt cx="5329562" cy="29083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ADD5A2-6445-4439-B1F2-8E1E7DA13B4B}"/>
                </a:ext>
              </a:extLst>
            </p:cNvPr>
            <p:cNvSpPr/>
            <p:nvPr/>
          </p:nvSpPr>
          <p:spPr>
            <a:xfrm>
              <a:off x="1956046" y="1566041"/>
              <a:ext cx="501292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B0F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for( </a:t>
              </a:r>
              <a:r>
                <a:rPr lang="th-TH" sz="2800" dirty="0">
                  <a:solidFill>
                    <a:srgbClr val="00B0F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กำหนดค่าเริ่มต้น ; เงื่อนไข ; เปลี่ยนแลงค่า ){</a:t>
              </a:r>
            </a:p>
            <a:p>
              <a:r>
                <a:rPr lang="th-TH" sz="2800" dirty="0">
                  <a:solidFill>
                    <a:srgbClr val="00B0F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// </a:t>
              </a:r>
              <a:r>
                <a:rPr lang="en-US" sz="2800" dirty="0">
                  <a:solidFill>
                    <a:srgbClr val="00B0F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do something</a:t>
              </a:r>
            </a:p>
            <a:p>
              <a:r>
                <a:rPr lang="en-US" sz="2800" dirty="0">
                  <a:solidFill>
                    <a:srgbClr val="00B0F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}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B14204-13D2-4F8D-AA16-6B7D6EFF85DE}"/>
                </a:ext>
              </a:extLst>
            </p:cNvPr>
            <p:cNvSpPr/>
            <p:nvPr/>
          </p:nvSpPr>
          <p:spPr>
            <a:xfrm>
              <a:off x="1639409" y="1120779"/>
              <a:ext cx="31663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rgbClr val="00B0F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“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F559E3-BC29-46B7-B3BB-6F8619E4970C}"/>
                </a:ext>
              </a:extLst>
            </p:cNvPr>
            <p:cNvSpPr/>
            <p:nvPr/>
          </p:nvSpPr>
          <p:spPr>
            <a:xfrm>
              <a:off x="1701553" y="2828835"/>
              <a:ext cx="2544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rgbClr val="00B0F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”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D0591-717C-40DA-8A31-DC12D6E3C786}"/>
              </a:ext>
            </a:extLst>
          </p:cNvPr>
          <p:cNvSpPr/>
          <p:nvPr/>
        </p:nvSpPr>
        <p:spPr>
          <a:xfrm>
            <a:off x="1361451" y="1319586"/>
            <a:ext cx="91674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for loop </a:t>
            </a:r>
            <a:r>
              <a:rPr lang="th-TH" sz="28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หลักการคือ กำหนดค่า ตัวนับค่าให้มันก่อน สมมุติ คือ ตัวแปร </a:t>
            </a:r>
            <a:r>
              <a:rPr lang="en-US" sz="2800" dirty="0" err="1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ให้เป็น 0</a:t>
            </a:r>
          </a:p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จากนั้นให้มันทำไปทีละรอบ ก็เพิ่มค่าทีละ 1 โดยใช้ </a:t>
            </a:r>
            <a:r>
              <a:rPr lang="en-US" sz="2800" dirty="0" err="1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++ 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แต่ละรอบก็ตรวจสอบว่ามันครบรึยัง โดยเงื่อนไข </a:t>
            </a:r>
            <a:r>
              <a:rPr lang="en-US" sz="2800" dirty="0" err="1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&lt; 5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หรือไม่ ถ้ามันครบ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รอบ มันก็จะออกจาก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for loop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นั่นเอง</a:t>
            </a:r>
            <a:endParaRPr lang="en-US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290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471C04-740E-4D76-8886-5BE95CC73437}"/>
              </a:ext>
            </a:extLst>
          </p:cNvPr>
          <p:cNvSpPr/>
          <p:nvPr/>
        </p:nvSpPr>
        <p:spPr>
          <a:xfrm>
            <a:off x="526951" y="507555"/>
            <a:ext cx="2828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ลักษณะการเขียน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for loop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F223B-C29B-491B-A6E5-ABD91892E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94" y="1420815"/>
            <a:ext cx="5020376" cy="2400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C0C59-A67B-4369-8E7E-B13637FC6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635" y="2174953"/>
            <a:ext cx="1867161" cy="17623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07D9C0-4C3E-4D1E-945C-061FC1832BAF}"/>
              </a:ext>
            </a:extLst>
          </p:cNvPr>
          <p:cNvSpPr/>
          <p:nvPr/>
        </p:nvSpPr>
        <p:spPr>
          <a:xfrm>
            <a:off x="7922146" y="1442622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ผลลัพธ์</a:t>
            </a:r>
            <a:endParaRPr lang="en-US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3280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9386CC-4449-4342-A571-0AE350DB81EE}"/>
              </a:ext>
            </a:extLst>
          </p:cNvPr>
          <p:cNvSpPr/>
          <p:nvPr/>
        </p:nvSpPr>
        <p:spPr>
          <a:xfrm>
            <a:off x="686748" y="556106"/>
            <a:ext cx="8785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While loop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 ทำวนรอบแต่ไม่รู้จำนวนรอบที่แน่นอน อาจทำเพื่อคำนวณอะไรบางอย่าง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831590-276E-4A87-A4FE-16BBCA6EB4BC}"/>
              </a:ext>
            </a:extLst>
          </p:cNvPr>
          <p:cNvGrpSpPr/>
          <p:nvPr/>
        </p:nvGrpSpPr>
        <p:grpSpPr>
          <a:xfrm>
            <a:off x="1845076" y="1482969"/>
            <a:ext cx="5329562" cy="2646879"/>
            <a:chOff x="1639409" y="1120779"/>
            <a:chExt cx="5329562" cy="264687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323A40-2BE3-42A5-AEAD-F7AF3A887CCD}"/>
                </a:ext>
              </a:extLst>
            </p:cNvPr>
            <p:cNvSpPr/>
            <p:nvPr/>
          </p:nvSpPr>
          <p:spPr>
            <a:xfrm>
              <a:off x="1956046" y="1566041"/>
              <a:ext cx="501292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00B0F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while ( </a:t>
              </a:r>
              <a:r>
                <a:rPr lang="th-TH" sz="3600" dirty="0">
                  <a:solidFill>
                    <a:srgbClr val="00B0F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เงื่อนไข){</a:t>
              </a:r>
            </a:p>
            <a:p>
              <a:r>
                <a:rPr lang="th-TH" sz="3600" dirty="0">
                  <a:solidFill>
                    <a:srgbClr val="00B0F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}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02103A-80AE-4ED6-8BA0-84B2486CCAAC}"/>
                </a:ext>
              </a:extLst>
            </p:cNvPr>
            <p:cNvSpPr/>
            <p:nvPr/>
          </p:nvSpPr>
          <p:spPr>
            <a:xfrm>
              <a:off x="1639409" y="1120779"/>
              <a:ext cx="31663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800" dirty="0">
                  <a:solidFill>
                    <a:srgbClr val="00B0F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“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2A3C18-0F3A-48FF-8668-A4BCE157173E}"/>
                </a:ext>
              </a:extLst>
            </p:cNvPr>
            <p:cNvSpPr/>
            <p:nvPr/>
          </p:nvSpPr>
          <p:spPr>
            <a:xfrm>
              <a:off x="1639409" y="2321108"/>
              <a:ext cx="25449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800" dirty="0">
                  <a:solidFill>
                    <a:srgbClr val="00B0F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”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9859CB0-DFF3-4DA8-AF9C-52A5565E6342}"/>
              </a:ext>
            </a:extLst>
          </p:cNvPr>
          <p:cNvSpPr/>
          <p:nvPr/>
        </p:nvSpPr>
        <p:spPr>
          <a:xfrm>
            <a:off x="1972322" y="4286566"/>
            <a:ext cx="7392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ถ้าเงื่อนไขเป็นจริงก็จะ</a:t>
            </a:r>
            <a:r>
              <a:rPr lang="th-TH" sz="2800" dirty="0" err="1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ทำใน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{ } ไป</a:t>
            </a:r>
            <a:r>
              <a:rPr lang="th-TH" sz="2800" dirty="0" err="1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เรื่อยๆ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ดังนั้น อย่าลืมเปลี่ยนแปลงค่าใน การเช็คเงื่อนไขด้วย จะทำจนกว่าเงื่อนไขเป็นเท็จ</a:t>
            </a:r>
            <a:endParaRPr lang="en-US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F5BFF-FE09-42B4-866C-8382A6254A42}"/>
              </a:ext>
            </a:extLst>
          </p:cNvPr>
          <p:cNvSpPr/>
          <p:nvPr/>
        </p:nvSpPr>
        <p:spPr>
          <a:xfrm>
            <a:off x="741286" y="4274561"/>
            <a:ext cx="1103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</a:t>
            </a:r>
            <a:endParaRPr lang="en-US" sz="28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8579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6D3D1C-EB0A-460C-B49A-8CF8C1742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87" y="1704232"/>
            <a:ext cx="4686954" cy="30865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82C468-6F28-4C04-B1D5-0CEB007D817A}"/>
              </a:ext>
            </a:extLst>
          </p:cNvPr>
          <p:cNvSpPr/>
          <p:nvPr/>
        </p:nvSpPr>
        <p:spPr>
          <a:xfrm>
            <a:off x="1151366" y="587454"/>
            <a:ext cx="3219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ลักษณะการเขียน 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while loop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11A5C-813D-4811-89E0-94F1C0F654CE}"/>
              </a:ext>
            </a:extLst>
          </p:cNvPr>
          <p:cNvSpPr/>
          <p:nvPr/>
        </p:nvSpPr>
        <p:spPr>
          <a:xfrm>
            <a:off x="7922146" y="1442622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ผลลัพธ์</a:t>
            </a:r>
            <a:endParaRPr lang="en-US" sz="28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18EF9-1E25-4131-A3E1-2EE97439E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900" y="2093254"/>
            <a:ext cx="1381318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B74684-B76B-4716-BAB9-B680B4D13296}"/>
              </a:ext>
            </a:extLst>
          </p:cNvPr>
          <p:cNvSpPr/>
          <p:nvPr/>
        </p:nvSpPr>
        <p:spPr>
          <a:xfrm>
            <a:off x="873179" y="490851"/>
            <a:ext cx="29129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8.มารู้จักกับ </a:t>
            </a:r>
            <a:r>
              <a:rPr lang="en-US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Array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9FC77-4A45-4ECA-B877-F01BB074A48F}"/>
              </a:ext>
            </a:extLst>
          </p:cNvPr>
          <p:cNvSpPr/>
          <p:nvPr/>
        </p:nvSpPr>
        <p:spPr>
          <a:xfrm>
            <a:off x="952869" y="1260292"/>
            <a:ext cx="102862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ถ้าผมต้องการเก็บข้อมูลคะแนนนักเรียน 6 คน วิธีการแบบดิบๆ คือ ผมสามารถประกาศตัวแปร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 score 1, score2 , ..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ครบ 6 ตัว</a:t>
            </a:r>
          </a:p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ซึ่งมันก็ดูลำบาก มีหลายตัวแปร ตั้งหลายชื่อ</a:t>
            </a:r>
          </a:p>
          <a:p>
            <a:r>
              <a:rPr lang="en-US" sz="28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array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 ตัวแปรชุด เอาไว้เก็บข้อมูลเป็นชุด โดยมีตัวแปรชื่อเดียว</a:t>
            </a:r>
          </a:p>
          <a:p>
            <a:endParaRPr lang="th-TH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สัญลักษณ์ คือ </a:t>
            </a:r>
            <a:r>
              <a:rPr lang="th-TH" sz="28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[ ]</a:t>
            </a:r>
          </a:p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ประกาศตัวแปร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เป็นชุด พร้อมกำหนดค่า คะแนนนักเรียน</a:t>
            </a:r>
            <a:endParaRPr lang="en-US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C8C98-0443-499D-B13F-1D61D729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19" y="4526848"/>
            <a:ext cx="5153744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66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DA5048-6F12-4561-A4D9-CC46AA8F8CA9}"/>
              </a:ext>
            </a:extLst>
          </p:cNvPr>
          <p:cNvSpPr/>
          <p:nvPr/>
        </p:nvSpPr>
        <p:spPr>
          <a:xfrm>
            <a:off x="644810" y="518889"/>
            <a:ext cx="4097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หรือทำเป็นตัวแปร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char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เก็บเกรดของวิชา</a:t>
            </a:r>
            <a:endParaRPr lang="en-US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DFA52-2188-4381-912D-6145EC126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22" y="1258123"/>
            <a:ext cx="4944165" cy="7906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0942BB-5271-49D5-9D42-F3AD9A314C13}"/>
              </a:ext>
            </a:extLst>
          </p:cNvPr>
          <p:cNvSpPr/>
          <p:nvPr/>
        </p:nvSpPr>
        <p:spPr>
          <a:xfrm>
            <a:off x="644810" y="2305615"/>
            <a:ext cx="90611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การเข้าถึงข้อมูลใน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array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จะใช้ตัวเลขลำดับ เรียกว่า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index</a:t>
            </a:r>
          </a:p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 คือ ชื่อตัวแปร ตามด้วย </a:t>
            </a:r>
            <a:r>
              <a:rPr lang="th-TH" sz="28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[ ]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ข้างใน </a:t>
            </a:r>
            <a:r>
              <a:rPr lang="th-TH" sz="28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[ ]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คือ เลข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index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โดยจะเริ่มตั้งแต่ 0 ถึง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n-1</a:t>
            </a:r>
          </a:p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 มี 6 ค่า ก็จะ มี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index 0 1 2… 5</a:t>
            </a:r>
          </a:p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 ถ้าจะแสดงค่าคะแนนของนักเรียนคนที่ 1 ซึ่งก็จะมี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index = 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70D70-2DA6-4AC5-A7CC-5926A3312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622" y="4273065"/>
            <a:ext cx="235300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37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D04FF-3DB7-42E0-A4C0-91469BD9CEA0}"/>
              </a:ext>
            </a:extLst>
          </p:cNvPr>
          <p:cNvSpPr/>
          <p:nvPr/>
        </p:nvSpPr>
        <p:spPr>
          <a:xfrm>
            <a:off x="552992" y="445903"/>
            <a:ext cx="5104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ถ้าจะเปลี่ยนค่า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score[0] </a:t>
            </a:r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ก็ทำได้เหมือนตัวแปรทั่วไป</a:t>
            </a:r>
            <a:endParaRPr lang="en-US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144AF-1EB7-4005-A374-06793B219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33" y="1176278"/>
            <a:ext cx="2114845" cy="8478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B3ADA0-82D7-47BA-96B3-EB75DE5EB394}"/>
              </a:ext>
            </a:extLst>
          </p:cNvPr>
          <p:cNvSpPr/>
          <p:nvPr/>
        </p:nvSpPr>
        <p:spPr>
          <a:xfrm>
            <a:off x="736034" y="2649530"/>
            <a:ext cx="5840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ตัวอย่างการแสดงผลของทั้ง 6 คน โดยค่า </a:t>
            </a:r>
            <a:r>
              <a:rPr lang="en-US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index = 0 1 2 …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D672E-3808-4512-8836-AE46301F8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10" y="3291446"/>
            <a:ext cx="6001588" cy="3258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BF623B-8471-471C-9F9F-66641ED1D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2519" y="4529869"/>
            <a:ext cx="819264" cy="20195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B1562C-1B3A-4382-B48E-5CA89D69D155}"/>
              </a:ext>
            </a:extLst>
          </p:cNvPr>
          <p:cNvSpPr/>
          <p:nvPr/>
        </p:nvSpPr>
        <p:spPr>
          <a:xfrm>
            <a:off x="7852519" y="3805203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ผลลัพธ์</a:t>
            </a:r>
            <a:endParaRPr lang="en-US" sz="28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977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61D125-D946-475A-90CB-9186A83E11F9}"/>
              </a:ext>
            </a:extLst>
          </p:cNvPr>
          <p:cNvSpPr/>
          <p:nvPr/>
        </p:nvSpPr>
        <p:spPr>
          <a:xfrm>
            <a:off x="1058649" y="589911"/>
            <a:ext cx="3262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การสร้างไฟล์ใหม่</a:t>
            </a:r>
            <a:endParaRPr lang="en-US" sz="44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2BE9B0-508B-4E5F-973B-8A911999FC1B}"/>
              </a:ext>
            </a:extLst>
          </p:cNvPr>
          <p:cNvSpPr/>
          <p:nvPr/>
        </p:nvSpPr>
        <p:spPr>
          <a:xfrm>
            <a:off x="1440388" y="1359352"/>
            <a:ext cx="8568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สร้างไฟล์ใหม่ผ่านเมนู </a:t>
            </a:r>
            <a:r>
              <a:rPr lang="en-US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File -&gt; New -&gt;Source File </a:t>
            </a:r>
            <a:r>
              <a:rPr lang="th-TH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หรือใช้คีย์ลัดกดปุ่ม </a:t>
            </a:r>
            <a:r>
              <a:rPr lang="en-US" sz="3200" dirty="0" err="1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Ctrl+N</a:t>
            </a:r>
            <a:endParaRPr lang="en-US" sz="32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BC1FC2-0C2C-4F47-A19C-81D91581E4E5}"/>
              </a:ext>
            </a:extLst>
          </p:cNvPr>
          <p:cNvGrpSpPr/>
          <p:nvPr/>
        </p:nvGrpSpPr>
        <p:grpSpPr>
          <a:xfrm>
            <a:off x="2069792" y="2086614"/>
            <a:ext cx="6667500" cy="4181475"/>
            <a:chOff x="2069792" y="2086614"/>
            <a:chExt cx="6667500" cy="4181475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648729C5-04FA-4A7E-8040-079E4093D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792" y="2086614"/>
              <a:ext cx="6667500" cy="418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C550D3-A8CA-4C1B-BC8F-90161DDA421A}"/>
                </a:ext>
              </a:extLst>
            </p:cNvPr>
            <p:cNvSpPr/>
            <p:nvPr/>
          </p:nvSpPr>
          <p:spPr>
            <a:xfrm>
              <a:off x="2146300" y="2316480"/>
              <a:ext cx="218440" cy="1346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none" lIns="91440" tIns="45720" rIns="91440" bIns="45720" rtlCol="0" anchor="ctr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1F9C79-5B80-43CB-8BDA-48D21B15C5D4}"/>
                </a:ext>
              </a:extLst>
            </p:cNvPr>
            <p:cNvSpPr/>
            <p:nvPr/>
          </p:nvSpPr>
          <p:spPr>
            <a:xfrm>
              <a:off x="2255520" y="2499360"/>
              <a:ext cx="278130" cy="10287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25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17AC6A4-6DCD-48AF-90FD-484326A64900}"/>
              </a:ext>
            </a:extLst>
          </p:cNvPr>
          <p:cNvGrpSpPr/>
          <p:nvPr/>
        </p:nvGrpSpPr>
        <p:grpSpPr>
          <a:xfrm>
            <a:off x="1162050" y="1338262"/>
            <a:ext cx="9867900" cy="4181475"/>
            <a:chOff x="1162050" y="1795463"/>
            <a:chExt cx="9867900" cy="41814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F115B2-5120-4BED-9579-40A107409CFE}"/>
                </a:ext>
              </a:extLst>
            </p:cNvPr>
            <p:cNvGrpSpPr/>
            <p:nvPr/>
          </p:nvGrpSpPr>
          <p:grpSpPr>
            <a:xfrm>
              <a:off x="1162050" y="1795463"/>
              <a:ext cx="6667500" cy="4181475"/>
              <a:chOff x="1162050" y="1795463"/>
              <a:chExt cx="6667500" cy="4181475"/>
            </a:xfrm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3B392D62-D959-45F2-84D4-606B4FCFF5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050" y="1795463"/>
                <a:ext cx="6667500" cy="418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0280111-ADF9-4715-A4BC-E5DD1AB53DA7}"/>
                  </a:ext>
                </a:extLst>
              </p:cNvPr>
              <p:cNvSpPr/>
              <p:nvPr/>
            </p:nvSpPr>
            <p:spPr>
              <a:xfrm>
                <a:off x="2377440" y="2560320"/>
                <a:ext cx="5356860" cy="294132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wrap="none" lIns="91440" tIns="45720" rIns="91440" bIns="45720" rtlCol="0" anchor="ctr">
                <a:spAutoFit/>
              </a:bodyPr>
              <a:lstStyle/>
              <a:p>
                <a:pPr algn="ctr"/>
                <a:endParaRPr lang="en-US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C0A90B5-34E8-4558-9BB4-63245C076FE4}"/>
                </a:ext>
              </a:extLst>
            </p:cNvPr>
            <p:cNvCxnSpPr/>
            <p:nvPr/>
          </p:nvCxnSpPr>
          <p:spPr>
            <a:xfrm>
              <a:off x="7734300" y="3131820"/>
              <a:ext cx="899160" cy="0"/>
            </a:xfrm>
            <a:prstGeom prst="straightConnector1">
              <a:avLst/>
            </a:prstGeom>
            <a:ln w="38100">
              <a:solidFill>
                <a:srgbClr val="FF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253696-C96E-4EA5-AD96-AD462EF17403}"/>
                </a:ext>
              </a:extLst>
            </p:cNvPr>
            <p:cNvSpPr/>
            <p:nvPr/>
          </p:nvSpPr>
          <p:spPr>
            <a:xfrm>
              <a:off x="8726113" y="2900987"/>
              <a:ext cx="2303837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2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พื้นที่สำหรับการเขียนโค้ด</a:t>
              </a:r>
              <a:endParaRPr lang="en-US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18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B1C9E-599B-449B-889A-6F92A546A58E}"/>
              </a:ext>
            </a:extLst>
          </p:cNvPr>
          <p:cNvSpPr/>
          <p:nvPr/>
        </p:nvSpPr>
        <p:spPr>
          <a:xfrm>
            <a:off x="674589" y="485894"/>
            <a:ext cx="845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การบันทึก (</a:t>
            </a:r>
            <a:r>
              <a:rPr lang="en-US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Save) </a:t>
            </a:r>
            <a:r>
              <a:rPr lang="th-TH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โดยไปคลิกที่เมนู  </a:t>
            </a:r>
            <a:r>
              <a:rPr lang="en-US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File --&gt; Save </a:t>
            </a:r>
            <a:r>
              <a:rPr lang="th-TH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หรือกดปุ่มคีย์ลัด </a:t>
            </a:r>
            <a:r>
              <a:rPr lang="en-US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Ctrl + 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8BEBF4-D054-4EC1-A401-AAE510D241F9}"/>
              </a:ext>
            </a:extLst>
          </p:cNvPr>
          <p:cNvGrpSpPr/>
          <p:nvPr/>
        </p:nvGrpSpPr>
        <p:grpSpPr>
          <a:xfrm>
            <a:off x="1946910" y="1422082"/>
            <a:ext cx="6667500" cy="4181475"/>
            <a:chOff x="1946910" y="1422082"/>
            <a:chExt cx="6667500" cy="418147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56A0FFFC-B21E-4A1B-AD81-2C6EA903A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910" y="1422082"/>
              <a:ext cx="6667500" cy="418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B45C4B-637B-48DF-9B23-19909F6E8A1C}"/>
                </a:ext>
              </a:extLst>
            </p:cNvPr>
            <p:cNvSpPr/>
            <p:nvPr/>
          </p:nvSpPr>
          <p:spPr>
            <a:xfrm>
              <a:off x="2024380" y="1661160"/>
              <a:ext cx="200660" cy="1143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none" lIns="91440" tIns="45720" rIns="91440" bIns="45720" rtlCol="0" anchor="ctr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BC25E0-A027-4470-88D0-F6531E6DA7F3}"/>
                </a:ext>
              </a:extLst>
            </p:cNvPr>
            <p:cNvSpPr/>
            <p:nvPr/>
          </p:nvSpPr>
          <p:spPr>
            <a:xfrm>
              <a:off x="2176780" y="1813560"/>
              <a:ext cx="269240" cy="13208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35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95E476-2839-4122-AE25-07839F31581A}"/>
              </a:ext>
            </a:extLst>
          </p:cNvPr>
          <p:cNvSpPr/>
          <p:nvPr/>
        </p:nvSpPr>
        <p:spPr>
          <a:xfrm>
            <a:off x="1440908" y="531614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การตั้งชื่อเพื่อบันทึกชื่อไฟล์</a:t>
            </a:r>
            <a:endParaRPr lang="en-US" sz="32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443B9DB-0121-466D-A685-2764F6CF7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90" y="1237297"/>
            <a:ext cx="66675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FEBC20-D85E-45BB-8846-54F020A5EF60}"/>
              </a:ext>
            </a:extLst>
          </p:cNvPr>
          <p:cNvSpPr/>
          <p:nvPr/>
        </p:nvSpPr>
        <p:spPr>
          <a:xfrm>
            <a:off x="5208270" y="4526280"/>
            <a:ext cx="1775460" cy="198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68CBC-29EC-49EE-8F57-ACE1D092464A}"/>
              </a:ext>
            </a:extLst>
          </p:cNvPr>
          <p:cNvSpPr/>
          <p:nvPr/>
        </p:nvSpPr>
        <p:spPr>
          <a:xfrm>
            <a:off x="7178040" y="4526280"/>
            <a:ext cx="579120" cy="198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B7BD69FE-95EF-4CF8-91FB-BE86324EFF45}"/>
              </a:ext>
            </a:extLst>
          </p:cNvPr>
          <p:cNvCxnSpPr>
            <a:cxnSpLocks/>
          </p:cNvCxnSpPr>
          <p:nvPr/>
        </p:nvCxnSpPr>
        <p:spPr>
          <a:xfrm flipV="1">
            <a:off x="6842760" y="3596640"/>
            <a:ext cx="2385060" cy="929640"/>
          </a:xfrm>
          <a:prstGeom prst="bentConnector3">
            <a:avLst>
              <a:gd name="adj1" fmla="val 2716"/>
            </a:avLst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8DDD0C8-1D5C-4E59-9744-AE148313A668}"/>
              </a:ext>
            </a:extLst>
          </p:cNvPr>
          <p:cNvSpPr/>
          <p:nvPr/>
        </p:nvSpPr>
        <p:spPr>
          <a:xfrm>
            <a:off x="9324720" y="3365807"/>
            <a:ext cx="80182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ชื่อไฟล์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669765-CCB7-4E8C-9962-B02B391EE06F}"/>
              </a:ext>
            </a:extLst>
          </p:cNvPr>
          <p:cNvSpPr/>
          <p:nvPr/>
        </p:nvSpPr>
        <p:spPr>
          <a:xfrm>
            <a:off x="9324720" y="4493567"/>
            <a:ext cx="99097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ปุ่มบันทึก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7BA60D-1A87-4848-923B-0C760715A1E9}"/>
              </a:ext>
            </a:extLst>
          </p:cNvPr>
          <p:cNvCxnSpPr>
            <a:stCxn id="5" idx="3"/>
          </p:cNvCxnSpPr>
          <p:nvPr/>
        </p:nvCxnSpPr>
        <p:spPr>
          <a:xfrm>
            <a:off x="7757160" y="4625340"/>
            <a:ext cx="1356360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33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A74FA1-762A-4C12-AD79-2E67D98358E1}"/>
              </a:ext>
            </a:extLst>
          </p:cNvPr>
          <p:cNvSpPr/>
          <p:nvPr/>
        </p:nvSpPr>
        <p:spPr>
          <a:xfrm>
            <a:off x="837669" y="490851"/>
            <a:ext cx="5900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การ </a:t>
            </a:r>
            <a:r>
              <a:rPr lang="en-US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Complie (</a:t>
            </a:r>
            <a:r>
              <a:rPr lang="th-TH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คอมไพล์) โปรแกรม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610EDD-5FEB-4FF0-A093-6358EB05ACFD}"/>
              </a:ext>
            </a:extLst>
          </p:cNvPr>
          <p:cNvSpPr/>
          <p:nvPr/>
        </p:nvSpPr>
        <p:spPr>
          <a:xfrm>
            <a:off x="1188720" y="1260292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 </a:t>
            </a:r>
            <a:r>
              <a:rPr lang="en-US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Complie </a:t>
            </a:r>
            <a:r>
              <a:rPr lang="th-TH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การตรวจสอบ </a:t>
            </a:r>
            <a:r>
              <a:rPr lang="en-US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Source Code </a:t>
            </a:r>
            <a:r>
              <a:rPr lang="th-TH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ที่เขียนว่าถูกต้องตามโครงสร้างของภาษาหรือไม่</a:t>
            </a:r>
          </a:p>
          <a:p>
            <a:r>
              <a:rPr lang="th-TH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-----------------------------------------------------------------------------------------------------------------</a:t>
            </a:r>
          </a:p>
          <a:p>
            <a:r>
              <a:rPr lang="th-TH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 </a:t>
            </a:r>
            <a:r>
              <a:rPr lang="en-US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Complie </a:t>
            </a:r>
            <a:r>
              <a:rPr lang="th-TH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   </a:t>
            </a:r>
            <a:r>
              <a:rPr lang="en-US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Execute --&gt; Complie  </a:t>
            </a:r>
            <a:r>
              <a:rPr lang="th-TH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 กดคีย์ลัดที่แป้นพิมพ์ </a:t>
            </a:r>
            <a:r>
              <a:rPr lang="en-US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F9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2463532-6093-4CBB-BDC4-7D0211A9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81598"/>
            <a:ext cx="6057900" cy="377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7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564ACFE-27C1-4DDA-B94D-A8F0015E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70" y="1835468"/>
            <a:ext cx="66675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BBA68C-B0CB-49EA-80CA-94109D1F24B6}"/>
              </a:ext>
            </a:extLst>
          </p:cNvPr>
          <p:cNvSpPr/>
          <p:nvPr/>
        </p:nvSpPr>
        <p:spPr>
          <a:xfrm>
            <a:off x="1348740" y="940252"/>
            <a:ext cx="7048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หากมีการ </a:t>
            </a:r>
            <a:r>
              <a:rPr lang="en-US" sz="24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error </a:t>
            </a:r>
            <a:r>
              <a:rPr lang="th-TH" sz="24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ของโปรแกรมสามารถอ่านสาเหตุของการ </a:t>
            </a:r>
            <a:r>
              <a:rPr lang="en-US" sz="24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error </a:t>
            </a:r>
            <a:r>
              <a:rPr lang="th-TH" sz="24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ได้จากหมายเลข  </a:t>
            </a:r>
            <a:r>
              <a:rPr lang="th-TH" sz="32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endParaRPr lang="en-US" sz="20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097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E5691-4D87-4EE5-9067-5EC29466BDBC}"/>
              </a:ext>
            </a:extLst>
          </p:cNvPr>
          <p:cNvSpPr/>
          <p:nvPr/>
        </p:nvSpPr>
        <p:spPr>
          <a:xfrm>
            <a:off x="695626" y="536941"/>
            <a:ext cx="66463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การเรียกโปรแกรมทำงาน (รันโปรแกรม)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72B41-2563-434C-A769-917EF6228269}"/>
              </a:ext>
            </a:extLst>
          </p:cNvPr>
          <p:cNvSpPr/>
          <p:nvPr/>
        </p:nvSpPr>
        <p:spPr>
          <a:xfrm>
            <a:off x="1188720" y="1260292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การรันโปรแกรม คือ การเรียกโปรแกรมที่เราเขียนขึ้นมาทำงาน</a:t>
            </a:r>
          </a:p>
          <a:p>
            <a:r>
              <a:rPr lang="th-TH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---------------------------------------------------------------------------------------------------- </a:t>
            </a:r>
          </a:p>
          <a:p>
            <a:r>
              <a:rPr lang="th-TH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 </a:t>
            </a:r>
            <a:r>
              <a:rPr lang="en-US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Run </a:t>
            </a:r>
            <a:r>
              <a:rPr lang="th-TH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คือคลิกที่เมนู  </a:t>
            </a:r>
            <a:r>
              <a:rPr lang="en-US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Execute --&gt; Run </a:t>
            </a:r>
            <a:r>
              <a:rPr lang="th-TH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หรือคีย์ลัด </a:t>
            </a:r>
            <a:r>
              <a:rPr lang="en-US" sz="20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F10 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158FF67-3A04-45FA-A3E7-E3BB2B65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11" y="2373609"/>
            <a:ext cx="6767377" cy="423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76262"/>
      </p:ext>
    </p:extLst>
  </p:cSld>
  <p:clrMapOvr>
    <a:masterClrMapping/>
  </p:clrMapOvr>
</p:sld>
</file>

<file path=ppt/theme/theme1.xml><?xml version="1.0" encoding="utf-8"?>
<a:theme xmlns:a="http://schemas.openxmlformats.org/drawingml/2006/main" name="เส้นบาง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54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1432</TotalTime>
  <Words>826</Words>
  <Application>Microsoft Office PowerPoint</Application>
  <PresentationFormat>แบบจอกว้าง</PresentationFormat>
  <Paragraphs>119</Paragraphs>
  <Slides>27</Slides>
  <Notes>27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2" baseType="lpstr">
      <vt:lpstr>Angsana New</vt:lpstr>
      <vt:lpstr>Calibri</vt:lpstr>
      <vt:lpstr>Century Gothic</vt:lpstr>
      <vt:lpstr>Wingdings 3</vt:lpstr>
      <vt:lpstr>เส้นบาง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Nichanan Choksirijindarattana</dc:creator>
  <cp:lastModifiedBy>ณิชานันท์  โชคสิริจินดารัตน</cp:lastModifiedBy>
  <cp:revision>24</cp:revision>
  <dcterms:created xsi:type="dcterms:W3CDTF">2020-06-12T07:27:03Z</dcterms:created>
  <dcterms:modified xsi:type="dcterms:W3CDTF">2020-06-30T08:32:09Z</dcterms:modified>
</cp:coreProperties>
</file>