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3"/>
  </p:sldMasterIdLst>
  <p:notesMasterIdLst>
    <p:notesMasterId r:id="rId44"/>
  </p:notesMasterIdLst>
  <p:handoutMasterIdLst>
    <p:handoutMasterId r:id="rId45"/>
  </p:handoutMasterIdLst>
  <p:sldIdLst>
    <p:sldId id="300" r:id="rId4"/>
    <p:sldId id="292" r:id="rId5"/>
    <p:sldId id="307" r:id="rId6"/>
    <p:sldId id="290" r:id="rId7"/>
    <p:sldId id="306" r:id="rId8"/>
    <p:sldId id="287" r:id="rId9"/>
    <p:sldId id="291" r:id="rId10"/>
    <p:sldId id="299" r:id="rId11"/>
    <p:sldId id="257" r:id="rId12"/>
    <p:sldId id="301" r:id="rId13"/>
    <p:sldId id="271" r:id="rId14"/>
    <p:sldId id="259" r:id="rId15"/>
    <p:sldId id="260" r:id="rId16"/>
    <p:sldId id="261" r:id="rId17"/>
    <p:sldId id="262" r:id="rId18"/>
    <p:sldId id="263" r:id="rId19"/>
    <p:sldId id="302" r:id="rId20"/>
    <p:sldId id="293" r:id="rId21"/>
    <p:sldId id="294" r:id="rId22"/>
    <p:sldId id="295" r:id="rId23"/>
    <p:sldId id="272" r:id="rId24"/>
    <p:sldId id="273" r:id="rId25"/>
    <p:sldId id="264" r:id="rId26"/>
    <p:sldId id="296" r:id="rId27"/>
    <p:sldId id="267" r:id="rId28"/>
    <p:sldId id="275" r:id="rId29"/>
    <p:sldId id="276" r:id="rId30"/>
    <p:sldId id="278" r:id="rId31"/>
    <p:sldId id="277" r:id="rId32"/>
    <p:sldId id="280" r:id="rId33"/>
    <p:sldId id="279" r:id="rId34"/>
    <p:sldId id="281" r:id="rId35"/>
    <p:sldId id="303" r:id="rId36"/>
    <p:sldId id="282" r:id="rId37"/>
    <p:sldId id="297" r:id="rId38"/>
    <p:sldId id="298" r:id="rId39"/>
    <p:sldId id="266" r:id="rId40"/>
    <p:sldId id="283" r:id="rId41"/>
    <p:sldId id="286" r:id="rId42"/>
    <p:sldId id="304" r:id="rId43"/>
  </p:sldIdLst>
  <p:sldSz cx="9144000" cy="6858000" type="screen4x3"/>
  <p:notesSz cx="7099300" cy="10234613"/>
  <p:custDataLst>
    <p:tags r:id="rId46"/>
  </p:custData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969696"/>
    <a:srgbClr val="FFFFFF"/>
    <a:srgbClr val="F8F8F8"/>
    <a:srgbClr val="000099"/>
    <a:srgbClr val="0000CC"/>
    <a:srgbClr val="99CCFF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5" autoAdjust="0"/>
    <p:restoredTop sz="95220" autoAdjust="0"/>
  </p:normalViewPr>
  <p:slideViewPr>
    <p:cSldViewPr>
      <p:cViewPr>
        <p:scale>
          <a:sx n="80" d="100"/>
          <a:sy n="80" d="100"/>
        </p:scale>
        <p:origin x="1128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59249E6-3C2F-4858-8E34-55909D9CC4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DBB6E09-7B04-477F-A607-BA9AD3812E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C2A92C9B-6A76-4DCA-8D8B-70EC2A18F2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6145ACD9-2DB6-450F-B975-1245565543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8B17DDD-384D-44F2-9A50-282327D2DC8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23EB5A6-0EB4-4FD8-BC39-96C7495BB1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4A4005BF-A9E6-46C4-BA97-5CB96B513A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338B47D-09EE-4081-8290-64AC789346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C596B427-8195-4F9C-81E6-078D38F662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ACB9174A-50C0-456E-AD14-BB7815F1F1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0040B5E1-9571-425F-8DCD-529B8627C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E2D48E9-400C-4129-9AF2-40AE3E1EE7F8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5E0AC0-CC25-4213-9FC0-6101ADA94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DBBFCB-7C12-495F-AD5D-CF1972344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5E0AC0-CC25-4213-9FC0-6101ADA94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DBBFCB-7C12-495F-AD5D-CF1972344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6F8AD1D-4721-45F3-AF92-C998E6A6F7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850B900-B630-4847-BCAC-1502CF5AB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th-TH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91219D5-57C7-4A30-9E2A-42A25B9E700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DBB1B966-971A-48D5-A543-C42A9D3B04B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F4F105EA-0692-4E33-9D26-14F77B37FD3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6D9B3A42-1285-47F9-AAD6-78C16AE77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0115A86-C0DB-4BFB-B8CA-730D5FC3B1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F323D382-AE15-4C58-809D-F7A76E796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A35BDE85-16B4-4AC6-9722-C2EF9EA98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88BC2D0-42BE-4476-996A-DBB343451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2B7184C-245D-4479-B45A-67B23A912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B5B0300-6CE7-4621-8AEA-FECB02134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68D0D-4B79-49B4-B349-1CB00FAEC4B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959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080370-237A-440E-9395-BDD3941B2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7A2A30D-8140-410D-87CE-80AC8A704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795BDFE-F915-46C1-A0A5-7EE3D4243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02797-3BC9-4B3A-94E0-92C43FE025A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914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9ACDF51-0695-419E-AD81-2F6AB4CA9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D6A24E0-F287-4DF7-8471-BB2F1B6B4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853E013-F4CA-4D06-BDC6-2AF3D947A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CE87-A72B-4CCA-B5D1-EE37A193184F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0306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321FFDA-725C-4ED7-9100-C7C001150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2AFEBA6-903D-41A7-92DB-30B36FFB6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2C266D1-5FC2-404B-8C84-C08F86BF0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A143C-C77C-4EA4-8127-49A4DF4D4BEB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4290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894C6-8887-4C2E-B1AA-AF283ACE2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47B9000-8A52-4B8E-B850-B35870482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755F84E-C95C-4CCB-B07D-8104FF0F0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9708E-E1CD-410A-B346-6A0A029AA3B1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419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018EC88-925F-4C96-A777-F44D7C14B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5EBE92-222E-484A-B4D8-89A7DBF48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C8304E2-363E-4F88-BEB2-7D9FCB66B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EBA67-DF6B-4243-9482-D9BA6FBC4AD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9511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EB5E4C2-2AD8-4DD6-AC09-5DF9054A8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88B015-F0EA-4E21-8387-511D81423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32F1476-B0E1-4288-93D1-64A8C6794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15302-FDDB-4104-9CF6-0F1D2580F425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9223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7729D2-C8BA-4B50-AC7D-929E51F59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43B3907-1C9B-4ED5-8ACF-24F880EEE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94D6CDB-F15C-4948-9F46-D24FE45A4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C86AE-36F1-4140-9DD7-0E3D7A84E3C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112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674696-22DA-42ED-9198-666017AED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85925E7-CA72-4E0E-A6D1-1F2104D98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BD6CFD1-B5FE-428E-82F4-0D59AFA5A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DCE98-57EC-4BAE-89D9-9EC9A2DB3D52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922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F7C8010-BA96-4A71-B3BD-96623E1FF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1B50088-6965-4837-8993-431ACF56C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BFDDCC-4637-4898-BC21-83F96C7B2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A271C-1093-4253-82E1-AFCA7048CE43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0447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E2C264B-5F39-4F22-8E46-A571FAB8D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7EFF4E2-5FE5-4889-AEBC-94AD1BD60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5BE578-EDC5-4B39-AC02-E5BB58593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7F984-CA92-44D0-9CC8-48FE60CE226A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8195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FCF00B0-83DB-42B5-BF77-906D29444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00BCCDC-2E38-454F-B043-B9D59F520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E5C323B-A7D7-4248-9B31-7D65C43C3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62A54-E002-44B7-81DF-B6923194D7EF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9900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107C84-6C02-4C94-B5E7-910C72AA4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5475811-8CAD-43A8-A666-F3EF07B0A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70264C3-C3DB-46BF-913C-8FA2FDAEC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5A95-DB2E-4620-BF70-1C5C91119309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0630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4CFAF79-E86A-460D-B837-2AE17F9B3A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E2DF5869-F74C-41D6-B445-1D02CBF0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th-TH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5441B7CE-546B-4168-A0FB-82846E3E9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403C465C-AEEE-4A04-8A26-C9049B0B1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3E164D8D-B6F2-4377-9B48-128016DA8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DBDF15D2-EE05-4641-8F11-6635B6296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44F62DB2-2003-4B3E-AECE-6766FAF6C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8B414FD2-88D4-47EF-9C29-22C9871CC4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43964821-C5B2-4AE6-8A03-53E1AE68F5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29EF4455-45D6-47EC-8605-50481291E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486BB81-AA63-44F8-A1C0-C6F52D57EC86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86E53416-28FF-4560-A217-639CE639A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onthenet.com/ascii/chart.php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emo.com/post/141/learn-intro-compiler-interpreter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681E3E80-6567-401B-9806-7602A131A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85C1E4-095C-413C-A42B-53E245DC55CD}" type="slidenum">
              <a:rPr lang="en-US" altLang="th-TH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th-TH" altLang="th-TH" sz="1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2C0723-B0A8-42A0-8F00-FF1A3C7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C37A54-2B9F-4EDE-81C9-6A5438F263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144000" cy="259238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zh-CN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โครงสร้างภาษาซีเบื้องต้น</a:t>
            </a:r>
            <a:br>
              <a:rPr lang="th-TH" altLang="zh-CN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zh-CN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C Programming Language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56B456E-554E-4316-A466-B7E2FA529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r="3974"/>
          <a:stretch/>
        </p:blipFill>
        <p:spPr>
          <a:xfrm>
            <a:off x="685800" y="1347702"/>
            <a:ext cx="7772400" cy="47384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1DDC06-AC67-4F30-9F6F-58BBE4202377}"/>
              </a:ext>
            </a:extLst>
          </p:cNvPr>
          <p:cNvSpPr/>
          <p:nvPr/>
        </p:nvSpPr>
        <p:spPr>
          <a:xfrm>
            <a:off x="4094747" y="1887725"/>
            <a:ext cx="1962594" cy="264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8EB42-CE63-42CC-92E2-A493D24A097F}"/>
              </a:ext>
            </a:extLst>
          </p:cNvPr>
          <p:cNvSpPr/>
          <p:nvPr/>
        </p:nvSpPr>
        <p:spPr>
          <a:xfrm>
            <a:off x="4191000" y="1255407"/>
            <a:ext cx="1962594" cy="6064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855F1-0871-40DB-8C2B-578387CFC820}"/>
              </a:ext>
            </a:extLst>
          </p:cNvPr>
          <p:cNvSpPr/>
          <p:nvPr/>
        </p:nvSpPr>
        <p:spPr>
          <a:xfrm>
            <a:off x="5575843" y="4837256"/>
            <a:ext cx="1205957" cy="673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8FEC73-A8E9-48AA-8F52-ABF6822EBC83}"/>
              </a:ext>
            </a:extLst>
          </p:cNvPr>
          <p:cNvSpPr/>
          <p:nvPr/>
        </p:nvSpPr>
        <p:spPr>
          <a:xfrm>
            <a:off x="5572280" y="2851120"/>
            <a:ext cx="1209520" cy="673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10ABD1-97B4-4187-AC12-96AD50D023B5}"/>
              </a:ext>
            </a:extLst>
          </p:cNvPr>
          <p:cNvSpPr/>
          <p:nvPr/>
        </p:nvSpPr>
        <p:spPr>
          <a:xfrm>
            <a:off x="7137980" y="3670359"/>
            <a:ext cx="1548820" cy="673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F3F6D-3937-42A5-8C30-3A9A2F4AD227}"/>
              </a:ext>
            </a:extLst>
          </p:cNvPr>
          <p:cNvSpPr txBox="1"/>
          <p:nvPr/>
        </p:nvSpPr>
        <p:spPr>
          <a:xfrm>
            <a:off x="5537509" y="3114492"/>
            <a:ext cx="130837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Main Function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0348E-2270-49B7-8DE5-5225D5D114E8}"/>
              </a:ext>
            </a:extLst>
          </p:cNvPr>
          <p:cNvSpPr txBox="1"/>
          <p:nvPr/>
        </p:nvSpPr>
        <p:spPr>
          <a:xfrm>
            <a:off x="7074149" y="1557044"/>
            <a:ext cx="1705659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AAC99-BC1F-4016-A7D1-86059395C73E}"/>
              </a:ext>
            </a:extLst>
          </p:cNvPr>
          <p:cNvSpPr txBox="1"/>
          <p:nvPr/>
        </p:nvSpPr>
        <p:spPr>
          <a:xfrm>
            <a:off x="7137980" y="3943290"/>
            <a:ext cx="170122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Body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9B3882-D7A2-4EE8-8160-9304DF3C6BF8}"/>
              </a:ext>
            </a:extLst>
          </p:cNvPr>
          <p:cNvCxnSpPr/>
          <p:nvPr/>
        </p:nvCxnSpPr>
        <p:spPr>
          <a:xfrm>
            <a:off x="176212" y="1872396"/>
            <a:ext cx="66055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DE59C54-90CF-4145-B2B1-4D434331CA9D}"/>
              </a:ext>
            </a:extLst>
          </p:cNvPr>
          <p:cNvSpPr/>
          <p:nvPr/>
        </p:nvSpPr>
        <p:spPr>
          <a:xfrm>
            <a:off x="475076" y="1536758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D5D64C-B823-4E4D-8431-8D9738B39FB7}"/>
              </a:ext>
            </a:extLst>
          </p:cNvPr>
          <p:cNvSpPr/>
          <p:nvPr/>
        </p:nvSpPr>
        <p:spPr>
          <a:xfrm>
            <a:off x="464161" y="1917758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818AE7-FFC7-4769-BBB3-08F9552E20F6}"/>
              </a:ext>
            </a:extLst>
          </p:cNvPr>
          <p:cNvSpPr/>
          <p:nvPr/>
        </p:nvSpPr>
        <p:spPr>
          <a:xfrm>
            <a:off x="475076" y="2971800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1CD179-60F1-4284-B89B-E1B7E75388C4}"/>
              </a:ext>
            </a:extLst>
          </p:cNvPr>
          <p:cNvSpPr/>
          <p:nvPr/>
        </p:nvSpPr>
        <p:spPr>
          <a:xfrm>
            <a:off x="469958" y="4876800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26D821D-60BD-418D-B1A7-25A7A3BE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829" y="810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โครงสร้างโปรแกรมภาษาซี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02C69-E9A3-4CB3-A8E0-C260F5EE2C66}"/>
              </a:ext>
            </a:extLst>
          </p:cNvPr>
          <p:cNvSpPr txBox="1"/>
          <p:nvPr/>
        </p:nvSpPr>
        <p:spPr>
          <a:xfrm>
            <a:off x="5631211" y="4984721"/>
            <a:ext cx="2064989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User-Defined Functions</a:t>
            </a:r>
            <a:endParaRPr lang="th-TH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8778B-5C19-494A-BEBC-82EAA2F0962B}"/>
              </a:ext>
            </a:extLst>
          </p:cNvPr>
          <p:cNvSpPr txBox="1"/>
          <p:nvPr/>
        </p:nvSpPr>
        <p:spPr>
          <a:xfrm>
            <a:off x="4196441" y="1953338"/>
            <a:ext cx="16362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Global Declarations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903E7-8DAE-45E9-BAFD-3B96424E1388}"/>
              </a:ext>
            </a:extLst>
          </p:cNvPr>
          <p:cNvSpPr txBox="1"/>
          <p:nvPr/>
        </p:nvSpPr>
        <p:spPr>
          <a:xfrm>
            <a:off x="3276600" y="2710190"/>
            <a:ext cx="1636295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Local Declarations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D05C76-A8C6-4A14-9209-D32D4D415253}"/>
              </a:ext>
            </a:extLst>
          </p:cNvPr>
          <p:cNvSpPr txBox="1"/>
          <p:nvPr/>
        </p:nvSpPr>
        <p:spPr>
          <a:xfrm>
            <a:off x="4191000" y="1420880"/>
            <a:ext cx="1636295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Preprocessor Directive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F1965-A0DC-4A81-9AF6-18C2557AE63B}"/>
              </a:ext>
            </a:extLst>
          </p:cNvPr>
          <p:cNvSpPr/>
          <p:nvPr/>
        </p:nvSpPr>
        <p:spPr>
          <a:xfrm>
            <a:off x="3505199" y="2542749"/>
            <a:ext cx="1503947" cy="1038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F383C-1EA5-459D-957E-F69F222DD569}"/>
              </a:ext>
            </a:extLst>
          </p:cNvPr>
          <p:cNvSpPr txBox="1"/>
          <p:nvPr/>
        </p:nvSpPr>
        <p:spPr>
          <a:xfrm>
            <a:off x="4190998" y="1676400"/>
            <a:ext cx="16362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Prototype Functions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4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A2CD5826-FED1-47CB-A1C6-4BAA59CA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65C108-4F17-4AFB-A800-85E9A0EFAA3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h-TH" altLang="en-US" sz="1000"/>
          </a:p>
        </p:txBody>
      </p:sp>
      <p:graphicFrame>
        <p:nvGraphicFramePr>
          <p:cNvPr id="58407" name="Group 39">
            <a:extLst>
              <a:ext uri="{FF2B5EF4-FFF2-40B4-BE49-F238E27FC236}">
                <a16:creationId xmlns:a16="http://schemas.microsoft.com/office/drawing/2014/main" id="{BBE6B4C1-94F3-4CEB-BD74-486ED8C8B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52158"/>
              </p:ext>
            </p:extLst>
          </p:nvPr>
        </p:nvGraphicFramePr>
        <p:xfrm>
          <a:off x="2286000" y="5070475"/>
          <a:ext cx="4572000" cy="140652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#include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#define</a:t>
                      </a:r>
                      <a:endParaRPr kumimoji="0" lang="th-TH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#undef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#if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#ifdef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#ifndef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#else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#elif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#endif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#line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#error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#pragma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400" name="Rectangle 32">
            <a:extLst>
              <a:ext uri="{FF2B5EF4-FFF2-40B4-BE49-F238E27FC236}">
                <a16:creationId xmlns:a16="http://schemas.microsoft.com/office/drawing/2014/main" id="{BC593CAD-BFA2-4AE3-AB69-CF542A7C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32" y="1235457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ทุกโปรแกรมต้องมี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ใช้เรียกไฟล์ที่โปรแกรมใช้ในการทำงานร่วมกัน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ใช้กำหนดค่าคงที่ให้กับโปรแกรม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ใช้กำหนดเงื่อนไขในการคอมไพล์ให้กับโปรแกรม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เริ่มต้นด้วยเครื่องหมาย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#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Preprocessor Directives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พื้นฐานทั่วไปที่นิยมใช้มีดังนี้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#include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ใช้สำหรับเรียกไฟล์ที่โปรแกรมใช้ในการทำงาน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ใช้สำหรับกำหนดมาโครที่ให้กับโปรแกรม</a:t>
            </a:r>
          </a:p>
        </p:txBody>
      </p:sp>
      <p:sp>
        <p:nvSpPr>
          <p:cNvPr id="58406" name="Rectangle 38">
            <a:extLst>
              <a:ext uri="{FF2B5EF4-FFF2-40B4-BE49-F238E27FC236}">
                <a16:creationId xmlns:a16="http://schemas.microsoft.com/office/drawing/2014/main" id="{D0555A30-01B5-46DE-B990-E111B8D56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65" y="8432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Preprocessor Directive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D8978A-C72E-4089-AE09-30C9A81C93CA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E7A40D9-EA68-403F-B7D1-325E51D7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Preprocessor Directive</a:t>
            </a:r>
            <a:endParaRPr lang="th-TH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8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8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8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8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8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58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58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DBE6E7DA-D32B-4856-AE6C-9FEDAB21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1909CB-9A19-499D-8BE7-7D28B1B9065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h-TH" altLang="en-US" sz="10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54822D0-4877-4524-B793-945F367DC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#include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8B6F1C0-8F9D-4CFF-BDCB-D5E3BE49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1619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วิธีการใช้งาน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006DF512-006E-43FB-BE2E-958320596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432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2477A39B-74AE-4F18-A8E0-BA8642F67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7772400" cy="52322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#include &lt;stdio.h&gt;</a:t>
            </a:r>
            <a:r>
              <a:rPr lang="th-TH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(เป็นการเรียกใช้ไฟล์ </a:t>
            </a:r>
            <a:r>
              <a:rPr lang="en-US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stdio.h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เข้ามาในโปรแกรม)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B55BE4BD-8EE6-43BB-83C0-9E1A599F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7772400" cy="52322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#include &lt;mypro.h&gt;</a:t>
            </a:r>
            <a:r>
              <a:rPr lang="th-TH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(เป็นการเรียกใช้ไฟล์ </a:t>
            </a:r>
            <a:r>
              <a:rPr lang="en-US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mypro.h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เข้ามาในโปรแกรม)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B6BF779E-B888-4B41-A11F-725741C1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30050"/>
            <a:ext cx="7772400" cy="769441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#include 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&lt;</a:t>
            </a:r>
            <a:r>
              <a:rPr lang="th-TH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ชื่อไฟล์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&gt;</a:t>
            </a:r>
            <a:r>
              <a:rPr lang="en-US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#include </a:t>
            </a: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ชื่อไฟล์</a:t>
            </a: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F86CA834-643D-4FEC-8FDC-BBAB5AD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35525"/>
            <a:ext cx="77724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&lt; &gt;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จะเรียกไฟล์ใน 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directory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ที่กำหนดโดยตัวคอมไพล์เลอร์</a:t>
            </a:r>
            <a:b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  ”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จะเรียกไฟล์ใน 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directory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ทีทำงานอยู่ในปัจจุบัน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 animBg="1"/>
      <p:bldP spid="34824" grpId="0" animBg="1"/>
      <p:bldP spid="34825" grpId="0" animBg="1"/>
      <p:bldP spid="348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C5B3FDF1-A876-4338-96BB-92070666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59AC40-26C5-4692-9CA2-C818AEC85F9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h-TH" altLang="en-US" sz="10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B8EC830-72C8-406E-8621-85FE6537E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#define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8E732FA6-CDF8-4F70-AD89-E33472001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7715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#define </a:t>
            </a:r>
            <a:r>
              <a:rPr lang="th-TH" altLang="en-US" sz="4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ค่าที่ต้องการ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1D003CFA-208B-4D92-9419-40FB11F0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95400"/>
            <a:ext cx="1619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วิธีการใช้งาน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64D67D34-92B6-45D9-825D-FFC2A7AC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4D264D14-784C-4CBD-96EB-1EC417BE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7772400" cy="249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START 10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START = 10)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A 3*5/4     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A=3*5/4)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pi 3.14159 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 = 3.14159)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sum(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a,b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a+b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b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sum(</a:t>
            </a:r>
            <a:r>
              <a:rPr lang="th-TH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 </a:t>
            </a:r>
            <a:r>
              <a:rPr lang="th-TH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1+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altLang="en-US" dirty="0">
              <a:solidFill>
                <a:schemeClr val="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  <p:bldP spid="36870" grpId="0"/>
      <p:bldP spid="368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CB7803C4-7986-45CE-BED2-938AA58C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4C3400-53D3-4FA6-8CA6-79C4231ABE9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th-TH" altLang="en-US" sz="10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1B92C9D-D126-43C5-8941-5C51CC01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 Declarations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9199E89-A5FC-4E56-82AB-E6E4C28F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27329"/>
            <a:ext cx="7696200" cy="2362200"/>
          </a:xfrm>
        </p:spPr>
        <p:txBody>
          <a:bodyPr/>
          <a:lstStyle/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เป็นการประกาศตัวแปรเพื่อใช้งานในโปรแกรม โดยตัวแปรนั้นสามารถใช้ได้ในทุกที่ในโปรแกรม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เป็นส่วนที่ใช้ในการประกาศฟังก์ชันที่ผู้ใช้งานสร้างขึ้น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Function Prototype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ของโปรแกรม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ส่วนนี้ในบางโปรแกรมอาจไม่มีก็ได้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362AB16-AC32-4BFE-851D-FA277E37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57179"/>
            <a:ext cx="4038600" cy="25853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#include &lt;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stdio.h</a:t>
            </a:r>
            <a:r>
              <a:rPr lang="en-US" altLang="en-US" sz="1800" b="1" dirty="0">
                <a:latin typeface="Courier New" panose="02070309020205020404" pitchFamily="49" charset="0"/>
              </a:rPr>
              <a:t>&gt;</a:t>
            </a:r>
            <a:endParaRPr lang="th-TH" altLang="en-US" sz="18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int 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x = 5;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 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Statement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return(int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547AC-B400-4DE9-97F4-24BAAECE4DB2}"/>
              </a:ext>
            </a:extLst>
          </p:cNvPr>
          <p:cNvSpPr txBox="1"/>
          <p:nvPr/>
        </p:nvSpPr>
        <p:spPr>
          <a:xfrm>
            <a:off x="2339666" y="3855699"/>
            <a:ext cx="322524" cy="258532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B6A81A-3D74-4C27-829E-6BDFA2A5284E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B2B86B1-EC8B-417F-9A48-EF1ADBE1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Global Declarations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C9BF5D0F-6102-44A5-9B74-2490AF6A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0D9CFA-B344-4047-88AE-15B7D898A39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th-TH" altLang="en-US" sz="10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E969C9D-1208-4F7D-BD2F-5AD291DA3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ฟังก์ชันหลักของโปรแกรม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Main Function)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84A0CAC-47BD-4E03-9A9D-1CC959A4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7" y="1227329"/>
            <a:ext cx="815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ส่วนนี้ทุกโปรแกรมจะต้องมี โดยโปรแกรมหลักจะเริ่มต้นด้วย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main()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และตามด้วยเครื่องหมายปีกกาเปิด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{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และปีกกาปิด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}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ระหว่างปีกกาจะประกอบไปด้วยคำสั่ง(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Statement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ที่จะให้โปรแกรมทำงาน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แต่ละคำสั่งจะต้องจบด้วย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เซมิโคลอน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;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 (Semicolon)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return();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เสมอ และต้องใส่เลขจำนวนเต็ม เช่น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= Success , 1 = Failure 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9854A4C7-06DB-465C-8AB2-111E1049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0"/>
            <a:ext cx="4038600" cy="2031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#include &lt;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stdio.h</a:t>
            </a:r>
            <a:r>
              <a:rPr lang="en-US" altLang="en-US" sz="1800" b="1" dirty="0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main(void)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Statement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return(int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513285-224F-4809-A96F-A749CD9E1A23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847C207-D1E0-4365-AD49-0DB1B5CC8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Main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DB8343B2-AB4E-47E4-B0BE-D23DC4C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182E59-A5D2-4D89-BE1A-0AE62E106F8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th-TH" altLang="en-US" sz="1000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99B1BB3F-CDA2-4F3A-8D37-644129C23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การสร้างฟังก์ชันใช้งานเอง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Define Function)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4F63DAFD-A7D6-4630-8F80-497F03AB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4" y="2716232"/>
            <a:ext cx="3810000" cy="397031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#include &lt;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stdio.h</a:t>
            </a:r>
            <a:r>
              <a:rPr lang="en-US" altLang="en-US" sz="1800" b="1" dirty="0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function();</a:t>
            </a:r>
            <a:endParaRPr lang="en-US" altLang="en-US" sz="18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int main(void)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Statement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return(int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function()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Statement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return 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th-TH" altLang="en-US" sz="18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E8D7D62-96DD-49E0-BA59-0A6DCEED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27329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สร้างฟังก์ชันหรือคำใหม่ ขึ้นมาใช้งานตามที่เราต้องการ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ระหว่างปีกกาจะประกอบด้วยคำสั่ง(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Statement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ที่จะให้ฟังก์ชันทำงาน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สามารถเรียกใช้ภายในโปรแกรมได้ทุกที่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B6E0EB-4963-472D-98C6-FB11331C5BE4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A62E7DB-D0D9-4C7E-B5E3-5A1E3420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User Define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1134E6CF-1335-484D-A0A6-FD6C9D51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F23285-D5B6-46E2-A997-0D24BA5CCA7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th-TH" altLang="en-US" sz="10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B6AC6CB-5CC4-43E0-94DD-ECEBF09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718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Preprocessor Directive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18D81E4F-9A92-4F0F-A833-F9C732EB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54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6DC51CB9-227B-4CE4-A978-18F94BE22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6934200" cy="33543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0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feet,inches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  <a:endParaRPr lang="th-TH" altLang="en-US" sz="2000" b="1" dirty="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feet = 6;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inches = feet * 12;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("Height in inches is %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d",inches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return(0);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th-TH" altLang="en-US" sz="2000" b="1" dirty="0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04455" name="Text Box 7">
            <a:extLst>
              <a:ext uri="{FF2B5EF4-FFF2-40B4-BE49-F238E27FC236}">
                <a16:creationId xmlns:a16="http://schemas.microsoft.com/office/drawing/2014/main" id="{2A84E9F7-8C43-41DF-A7B8-2AA7D26B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42000"/>
            <a:ext cx="3546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Height in inches is 72</a:t>
            </a:r>
            <a:endParaRPr lang="th-TH" b="1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09007282-77B7-4E2C-BC73-3CF4878E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364162"/>
            <a:ext cx="164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104458" name="AutoShape 10">
            <a:extLst>
              <a:ext uri="{FF2B5EF4-FFF2-40B4-BE49-F238E27FC236}">
                <a16:creationId xmlns:a16="http://schemas.microsoft.com/office/drawing/2014/main" id="{C30DE2D3-A148-4F45-BF9A-7C37BF974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574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16B37B-4CF4-4990-A526-C380C3223147}"/>
              </a:ext>
            </a:extLst>
          </p:cNvPr>
          <p:cNvSpPr txBox="1"/>
          <p:nvPr/>
        </p:nvSpPr>
        <p:spPr>
          <a:xfrm>
            <a:off x="685801" y="1981200"/>
            <a:ext cx="533400" cy="33085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th-TH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th-TH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r>
              <a:rPr lang="th-TH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F75ADE-9EEF-4BAA-88EB-77DC4C84D64A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06ACCD6-453D-4504-8865-2692D9F56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Preprocessor Directive</a:t>
            </a:r>
            <a:endParaRPr lang="th-TH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67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 animBg="1"/>
      <p:bldP spid="104455" grpId="0" animBg="1"/>
      <p:bldP spid="104457" grpId="0"/>
      <p:bldP spid="1044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1134E6CF-1335-484D-A0A6-FD6C9D51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F23285-D5B6-46E2-A997-0D24BA5CCA7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th-TH" altLang="en-US" sz="10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B6AC6CB-5CC4-43E0-94DD-ECEBF09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ส่วนประกาศ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 Declarations)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18D81E4F-9A92-4F0F-A833-F9C732EB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6DC51CB9-227B-4CE4-A978-18F94BE22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6934200" cy="33543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</a:rPr>
              <a:t>stdio.h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feet,inches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int main(void)</a:t>
            </a:r>
            <a:endParaRPr lang="th-TH" altLang="en-US" sz="2000" b="1" dirty="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  feet = 6;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  inches = feet * 12;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chemeClr val="hlink"/>
                </a:solidFill>
              </a:rPr>
              <a:t>"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Height in inches is %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</a:rPr>
              <a:t>d</a:t>
            </a:r>
            <a:r>
              <a:rPr lang="en-US" altLang="en-US" sz="2000" b="1" dirty="0" err="1">
                <a:solidFill>
                  <a:schemeClr val="hlink"/>
                </a:solidFill>
              </a:rPr>
              <a:t>"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</a:rPr>
              <a:t>,inches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  return(0);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}</a:t>
            </a:r>
            <a:endParaRPr lang="th-TH" altLang="en-US" sz="2000" b="1" dirty="0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04455" name="Text Box 7">
            <a:extLst>
              <a:ext uri="{FF2B5EF4-FFF2-40B4-BE49-F238E27FC236}">
                <a16:creationId xmlns:a16="http://schemas.microsoft.com/office/drawing/2014/main" id="{2A84E9F7-8C43-41DF-A7B8-2AA7D26B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42000"/>
            <a:ext cx="3546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Height in inches is 72</a:t>
            </a:r>
            <a:endParaRPr lang="th-TH" b="1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09007282-77B7-4E2C-BC73-3CF4878E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364162"/>
            <a:ext cx="164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104458" name="AutoShape 10">
            <a:extLst>
              <a:ext uri="{FF2B5EF4-FFF2-40B4-BE49-F238E27FC236}">
                <a16:creationId xmlns:a16="http://schemas.microsoft.com/office/drawing/2014/main" id="{C30DE2D3-A148-4F45-BF9A-7C37BF974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4384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16B37B-4CF4-4990-A526-C380C3223147}"/>
              </a:ext>
            </a:extLst>
          </p:cNvPr>
          <p:cNvSpPr txBox="1"/>
          <p:nvPr/>
        </p:nvSpPr>
        <p:spPr>
          <a:xfrm>
            <a:off x="720230" y="1981200"/>
            <a:ext cx="346570" cy="300082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61669D-047D-452C-B396-1CA4117E929E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5348B9C-C975-4FA0-ACEB-E9BD7BF3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Global Declarations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 animBg="1"/>
      <p:bldP spid="104455" grpId="0" animBg="1"/>
      <p:bldP spid="104457" grpId="0"/>
      <p:bldP spid="1044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63D1F134-1B0E-4D29-B790-0B78A860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2A16EC-F73A-4693-99BA-48BEAB6EB39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th-TH" altLang="en-US" sz="10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3FBBD5FE-0E47-4CBF-BE29-C674C606B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ฟังก์ชันหลักของโปรแกรม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Main Function)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5FFD0B82-2931-4589-8BC7-65850BC5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22D88D9A-12DD-4D41-A1E4-BF747CD6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6934200" cy="33543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</a:rPr>
              <a:t>stdio.h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000" b="1" dirty="0" err="1">
                <a:solidFill>
                  <a:schemeClr val="hlink"/>
                </a:solidFill>
                <a:latin typeface="Courier New" panose="02070309020205020404" pitchFamily="49" charset="0"/>
              </a:rPr>
              <a:t>feet,inches</a:t>
            </a:r>
            <a:r>
              <a:rPr lang="en-US" altLang="en-US" sz="2000" b="1" dirty="0">
                <a:solidFill>
                  <a:schemeClr val="hlink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main(void)</a:t>
            </a:r>
            <a:endParaRPr lang="th-TH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feet = 6;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inches = feet * 12;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chemeClr val="accent2"/>
                </a:solidFill>
              </a:rPr>
              <a:t>"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Height in inches is %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d</a:t>
            </a:r>
            <a:r>
              <a:rPr lang="en-US" altLang="en-US" sz="2000" b="1" dirty="0" err="1">
                <a:solidFill>
                  <a:schemeClr val="accent2"/>
                </a:solidFill>
              </a:rPr>
              <a:t>"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,inches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return(0);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th-TH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4D51A561-93B9-40A7-A1B8-CA059ED6F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42000"/>
            <a:ext cx="3546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Height in inches is 72</a:t>
            </a:r>
            <a:endParaRPr lang="th-TH" b="1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6DA2D9AD-3C99-493B-994E-AA547E031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5248275"/>
            <a:ext cx="164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105479" name="AutoShape 7">
            <a:extLst>
              <a:ext uri="{FF2B5EF4-FFF2-40B4-BE49-F238E27FC236}">
                <a16:creationId xmlns:a16="http://schemas.microsoft.com/office/drawing/2014/main" id="{B4E6F1F9-DC14-4869-AFA8-4887414BECC0}"/>
              </a:ext>
            </a:extLst>
          </p:cNvPr>
          <p:cNvSpPr>
            <a:spLocks noChangeArrowheads="1"/>
          </p:cNvSpPr>
          <p:nvPr/>
        </p:nvSpPr>
        <p:spPr bwMode="auto">
          <a:xfrm rot="-2301319">
            <a:off x="4343400" y="28956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D497A6-1423-439C-AC16-49A5DE11B7F9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4C97285-4169-417B-BC16-3B5B8BAC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Main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55736-0265-424F-823C-1F4157BFD86F}"/>
              </a:ext>
            </a:extLst>
          </p:cNvPr>
          <p:cNvSpPr txBox="1"/>
          <p:nvPr/>
        </p:nvSpPr>
        <p:spPr>
          <a:xfrm>
            <a:off x="720230" y="1981200"/>
            <a:ext cx="346570" cy="300082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6" grpId="0" animBg="1"/>
      <p:bldP spid="105477" grpId="0" animBg="1"/>
      <p:bldP spid="105478" grpId="0"/>
      <p:bldP spid="1054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7931D42-8619-4FBE-902B-2AEB056C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DCD37-088A-4E4A-9BBA-297A17D2220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th-TH" altLang="en-US" sz="10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D9254BF3-6796-4556-A9ED-0D4C4E625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38161"/>
            <a:ext cx="8136906" cy="5184775"/>
          </a:xfrm>
        </p:spPr>
        <p:txBody>
          <a:bodyPr/>
          <a:lstStyle/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ภาษาซีพัฒนาขึ้นมาในปี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1970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Dennis Ritchie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Bell Telephone Laboratories, Inc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(ปัจจุบันคือ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AT&amp;T Bell Laboratories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ซึ่งภาษาซีนั้นมี ต้นกำเนิดมาจากภาษา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ภาษา คือ ภาษา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BCPL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ภาษา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ภาษาซีนั้นถูกใช้งานอยู่ เพียงใน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Bell Laboratories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จนกระทั่งปี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1978 Brian Kernighan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Ritchie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นั้นเป็นที่รู้จักกันในชื่อของ "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K&amp;R C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F91553-7B39-4D82-BED6-82573353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ประวัติภาษาซี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6799533D-B8F5-44BB-8CFA-C565A503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F9E8DF-5530-4BE5-8D5F-F0991A57F32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th-TH" altLang="en-US" sz="10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7A5D1237-056A-4C69-BC65-3112EEB10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8483"/>
            <a:ext cx="796476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การสร้างฟังก์ชันใช้งานเอง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Defined Function)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83616DAF-1B6F-473D-BC34-1B086618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DE75AD79-9199-47BF-831D-590D6430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1981200"/>
            <a:ext cx="6934200" cy="44005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#include &lt;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stdio.h</a:t>
            </a:r>
            <a:r>
              <a:rPr lang="en-US" altLang="en-US" sz="2000" b="1" dirty="0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FtoI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(int);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int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feet,inches</a:t>
            </a:r>
            <a:r>
              <a:rPr lang="en-US" altLang="en-US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int main(void)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feet = 6;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inches =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FtoI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(feet)</a:t>
            </a:r>
            <a:r>
              <a:rPr lang="en-US" altLang="en-US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printf</a:t>
            </a:r>
            <a:r>
              <a:rPr lang="en-US" altLang="en-US" sz="2000" b="1" dirty="0">
                <a:latin typeface="Courier New" panose="02070309020205020404" pitchFamily="49" charset="0"/>
              </a:rPr>
              <a:t>("Height in inches is %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d",inches</a:t>
            </a:r>
            <a:r>
              <a:rPr lang="en-US" altLang="en-US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return(0);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FtoI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(int 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return f*12;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th-TH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D341BCD0-4D3E-485C-B2CA-7CA9BDF1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5638800"/>
            <a:ext cx="3546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Height in inches is 72</a:t>
            </a:r>
            <a:endParaRPr lang="th-TH" b="1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106502" name="Text Box 6">
            <a:extLst>
              <a:ext uri="{FF2B5EF4-FFF2-40B4-BE49-F238E27FC236}">
                <a16:creationId xmlns:a16="http://schemas.microsoft.com/office/drawing/2014/main" id="{C95FA523-02AA-40A5-9347-16E2699F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5105400"/>
            <a:ext cx="164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106503" name="AutoShape 7">
            <a:extLst>
              <a:ext uri="{FF2B5EF4-FFF2-40B4-BE49-F238E27FC236}">
                <a16:creationId xmlns:a16="http://schemas.microsoft.com/office/drawing/2014/main" id="{01D9A882-6430-4632-9EF9-56B7A59064E2}"/>
              </a:ext>
            </a:extLst>
          </p:cNvPr>
          <p:cNvSpPr>
            <a:spLocks noChangeArrowheads="1"/>
          </p:cNvSpPr>
          <p:nvPr/>
        </p:nvSpPr>
        <p:spPr bwMode="auto">
          <a:xfrm rot="-1882483">
            <a:off x="3571875" y="48006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7A1452-6ED7-40FD-A836-792872183826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7304376-A1A3-46EA-931F-34858534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User Define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9EE92-2108-4B93-AEB2-BE7E36E8328E}"/>
              </a:ext>
            </a:extLst>
          </p:cNvPr>
          <p:cNvSpPr txBox="1"/>
          <p:nvPr/>
        </p:nvSpPr>
        <p:spPr>
          <a:xfrm>
            <a:off x="720230" y="1981200"/>
            <a:ext cx="492443" cy="440120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 animBg="1"/>
      <p:bldP spid="106501" grpId="0" animBg="1"/>
      <p:bldP spid="106502" grpId="0"/>
      <p:bldP spid="1065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876D68FE-804F-49CD-89EA-D3C7CA0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AE2F9E-4F93-4447-80DE-08A9789904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h-TH" altLang="en-US" sz="10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4704E5E3-5B3F-4146-BC04-C95ADA05C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หลักการตั้งชื่อตัวแปร ค่าคงที่ และ ฟังก์ชัน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B7AB6BE-D995-454E-BCA5-FCE3123DA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29175"/>
            <a:ext cx="7772400" cy="4953000"/>
          </a:xfrm>
        </p:spPr>
        <p:txBody>
          <a:bodyPr/>
          <a:lstStyle/>
          <a:p>
            <a:pPr lvl="1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ต้องขึ้นต้นด้วยตัวอักษรภาษาอังกฤษ (ตัวใหญ่หรือเล็กก็ได้) หรือขีดล่าง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‘_’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ตามด้วยตัวอักษรภาษาอังกฤษ ตัวเลข หรือขีดล่าง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(Underscore)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‘_’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ไม่มีช่องว่างหรือตัวอักษรพิเศษ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‘!’, ‘@’, ‘#’, ‘$’, ‘%’, ‘^’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lvl="1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ตัวพิมพ์ใหญ่และเล็กจะเป็นคนละตัวกันเช่น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NAME, name, Name, 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NamE</a:t>
            </a:r>
            <a:endParaRPr lang="en-US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ห้ามซ้ำกับคำสงวน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Reserved Words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ของภาษา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char, do, const, break,…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ห้ามตั้งชื่อซ้ำกับ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Function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ของภาษา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scanf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…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B1977275-0822-430F-BA11-C5E1E361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1E0D39-A3DF-4887-8EF3-7E7D2CD3317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h-TH" altLang="en-US" sz="1000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8CAB8468-7420-4840-8444-1306052E9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848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คำสงวน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Reserved Words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ของภาษา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2654" name="Group 190">
            <a:extLst>
              <a:ext uri="{FF2B5EF4-FFF2-40B4-BE49-F238E27FC236}">
                <a16:creationId xmlns:a16="http://schemas.microsoft.com/office/drawing/2014/main" id="{D0AF609E-A117-44F3-9BFC-00C13281A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974781"/>
              </p:ext>
            </p:extLst>
          </p:nvPr>
        </p:nvGraphicFramePr>
        <p:xfrm>
          <a:off x="1066800" y="1371600"/>
          <a:ext cx="7239000" cy="4819652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auto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double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struct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break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else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long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switch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case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enum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register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typedef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char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extern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return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union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const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float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short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unsigned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continue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for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signed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void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default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goto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sizeof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volatile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do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if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static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while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asm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_cs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_ds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_es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_ss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cdecl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far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huge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interrupt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near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pascal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_export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9EAD680E-4D8D-4C5D-A4E9-1B6DBF45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E46CC0-48DD-49BA-B41C-04DDC374EF7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h-TH" altLang="en-US" sz="10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74F5493F-E68B-4EA3-821A-F5AD23022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848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คำอธิบายของโปรแกรม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Comments)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9DD68C2-749D-450F-ADFA-DC7543E12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124200"/>
            <a:ext cx="7698425" cy="280076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การเขียนส่วนอธิบายโปรแกรม 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(comments)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 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วิธีคือ</a:t>
            </a:r>
          </a:p>
          <a:p>
            <a:pPr algn="ctr" eaLnBrk="1" hangingPunct="1">
              <a:defRPr/>
            </a:pPr>
            <a:endParaRPr lang="en-US" sz="320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//</a:t>
            </a:r>
            <a:r>
              <a:rPr lang="en-US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สำหรับคำอธิบายไปจนถึงท้ายบรรทัด</a:t>
            </a:r>
          </a:p>
          <a:p>
            <a:pPr algn="ctr" eaLnBrk="1" hangingPunct="1">
              <a:defRPr/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</a:p>
          <a:p>
            <a:pPr algn="ctr" eaLnBrk="1" hangingPunct="1"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/*</a:t>
            </a:r>
            <a:r>
              <a:rPr lang="en-US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</a:t>
            </a: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*/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ลักษณะการใช้เหมือนวงเล็บนั้นเอง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A34A8FDD-389E-4069-A06D-9208453D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32790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ใช้เขียนส่วนอธิบายโปรแกรม (คอมเมน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ช่วยให้ผู้ศึกษาโปรแกรมภายหลังเข้าใจการทำงานของโปรแกรม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ส่วนของคำอธิบายจะถูกข้ามเมื่อคอมไพล์โปรแกรม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3F82ECD6-E66C-4C03-B5E2-BB42D186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7285F0-6D53-4B97-9567-6F0EC11952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th-TH" altLang="en-US" sz="10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72E7C10-F048-4F1A-8B51-4015AFC7B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718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คำอธิบายของโปรแกรม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Comments)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66B94FA2-2932-4B0B-B12B-D3BF574D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C292D407-3F44-4711-BBB7-5082CBA8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37393"/>
            <a:ext cx="7848600" cy="3327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#include &lt;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stdio.h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&gt;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Change Feet to Inches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main()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by CPE RMUTT</a:t>
            </a:r>
            <a:endParaRPr lang="th-TH" b="1" dirty="0">
              <a:solidFill>
                <a:schemeClr val="accent2"/>
              </a:solidFill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{	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Start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feet,inches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feet = 6;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feet 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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6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inches = feet * 12;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inches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Wingdings" pitchFamily="2" charset="2"/>
              </a:rPr>
              <a:t> feet * 12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printf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chemeClr val="hlink"/>
                </a:solidFill>
                <a:latin typeface="Arial" charset="0"/>
              </a:rPr>
              <a:t>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Height in inches is %d</a:t>
            </a:r>
            <a:r>
              <a:rPr lang="en-US" b="1" dirty="0">
                <a:solidFill>
                  <a:schemeClr val="hlink"/>
                </a:solidFill>
                <a:latin typeface="Arial" charset="0"/>
              </a:rPr>
              <a:t>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, inches);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return(0);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write inches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}	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Stop</a:t>
            </a:r>
            <a:endParaRPr lang="th-TH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ABB177BC-337C-4A0B-BE16-3E0E063C8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98193"/>
            <a:ext cx="3546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Height in inches is 72</a:t>
            </a:r>
            <a:endParaRPr lang="th-TH" b="1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ECA77E9A-6FAE-4E10-8D96-0A851497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287962"/>
            <a:ext cx="164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107528" name="AutoShape 8">
            <a:extLst>
              <a:ext uri="{FF2B5EF4-FFF2-40B4-BE49-F238E27FC236}">
                <a16:creationId xmlns:a16="http://schemas.microsoft.com/office/drawing/2014/main" id="{CAE62812-1585-4DB6-9A13-A92D8666B8B0}"/>
              </a:ext>
            </a:extLst>
          </p:cNvPr>
          <p:cNvSpPr>
            <a:spLocks noChangeArrowheads="1"/>
          </p:cNvSpPr>
          <p:nvPr/>
        </p:nvSpPr>
        <p:spPr bwMode="auto">
          <a:xfrm rot="-1882483">
            <a:off x="6629400" y="1632593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 animBg="1"/>
      <p:bldP spid="107525" grpId="0" animBg="1"/>
      <p:bldP spid="107526" grpId="0"/>
      <p:bldP spid="1075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4A4BB16C-56F1-4548-AEC0-440B8A71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B07CEF-44BF-4DD0-B789-9E500C3A9AC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th-TH" altLang="en-US" sz="10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FB3813B-6A62-475C-BE18-BE3128DA1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</a:t>
            </a:r>
            <a:r>
              <a:rPr 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BAB6B9B-2FEF-4C53-B976-AFB4A831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95400"/>
            <a:ext cx="7199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เป็นคำสั่งที่ใช้ในการแสดงผลออกทางจอภาพ โดยมีรูปแบบการใช้งานดังนี้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86BAF68B-7EAD-4E97-BB1A-14260A0C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7391400" cy="430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 หรือ </a:t>
            </a:r>
            <a:r>
              <a:rPr lang="en-US" sz="2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control</a:t>
            </a:r>
            <a:r>
              <a:rPr lang="en-US" sz="2200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format </a:t>
            </a:r>
            <a:r>
              <a:rPr lang="en-US" sz="2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string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en-US" sz="2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2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variable</a:t>
            </a: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list</a:t>
            </a:r>
            <a:r>
              <a:rPr lang="en-US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);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B5393D47-321F-4D53-8323-AE30AA1F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32088"/>
            <a:ext cx="7391400" cy="13827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control </a:t>
            </a:r>
            <a:r>
              <a:rPr lang="th-TH" altLang="en-US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altLang="en-US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format string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เป็นส่วนที่ใส่ข้อความที่จะแสดงผล และส่วนควบคุมลักษณะการแสดงผล รวมทั้งบอกตำแหน่งที่ตัวแปรจะแสดงผล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F1960F53-1840-45EC-8976-46D42F7C3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08488"/>
            <a:ext cx="7391400" cy="1382712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variable list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เป็นตัวแปรที่ต้องการจะแสดงผล ในกรณีที่ต้องการแสดงข้อความ </a:t>
            </a:r>
            <a:endParaRPr lang="en-US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ไม่จำเป็นต้องมีส่วนนี้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 animBg="1"/>
      <p:bldP spid="51207" grpId="0" animBg="1"/>
      <p:bldP spid="512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>
            <a:extLst>
              <a:ext uri="{FF2B5EF4-FFF2-40B4-BE49-F238E27FC236}">
                <a16:creationId xmlns:a16="http://schemas.microsoft.com/office/drawing/2014/main" id="{3469288C-6AC8-4638-94C4-794D640E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752600"/>
            <a:ext cx="74612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1EDD2762-D6E6-43BF-B7BB-4DCAC51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97FBF-18BF-410D-A67C-4248B80769F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th-TH" altLang="en-US" sz="100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F7AB46D-C21B-4F57-AC16-FE8920E46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 การใช้คำสั่ง </a:t>
            </a:r>
            <a:r>
              <a:rPr lang="en-US" alt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)</a:t>
            </a:r>
            <a:endParaRPr lang="th-TH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E7EFA060-2085-49C3-BDDD-EF5ECB636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1900238"/>
            <a:ext cx="1281112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1DCCFA97-6CE7-4D34-92F9-E3F4B6D82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871913"/>
            <a:ext cx="1649413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D4B46-3CD9-4CB4-B0A3-BC4083EE7EF3}"/>
              </a:ext>
            </a:extLst>
          </p:cNvPr>
          <p:cNvSpPr txBox="1"/>
          <p:nvPr/>
        </p:nvSpPr>
        <p:spPr>
          <a:xfrm>
            <a:off x="3733800" y="1289910"/>
            <a:ext cx="518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ชุดคำสั่งที่เก็บอยู่ใน </a:t>
            </a:r>
            <a:r>
              <a:rPr lang="en-US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ที่ชื่อว่า </a:t>
            </a:r>
            <a:r>
              <a:rPr lang="en-US" sz="2000" b="1" i="1" dirty="0" err="1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stdio.h</a:t>
            </a:r>
            <a:r>
              <a:rPr lang="en-US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(standard input-output)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4BA5E801-8D89-47D1-B83E-F44A4089F4DC}"/>
              </a:ext>
            </a:extLst>
          </p:cNvPr>
          <p:cNvSpPr>
            <a:spLocks noChangeArrowheads="1"/>
          </p:cNvSpPr>
          <p:nvPr/>
        </p:nvSpPr>
        <p:spPr bwMode="auto">
          <a:xfrm rot="-1882483">
            <a:off x="3237835" y="1641972"/>
            <a:ext cx="568861" cy="172453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>
            <a:extLst>
              <a:ext uri="{FF2B5EF4-FFF2-40B4-BE49-F238E27FC236}">
                <a16:creationId xmlns:a16="http://schemas.microsoft.com/office/drawing/2014/main" id="{A659D852-A4FC-4D6F-BAD2-11D586CD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752600"/>
            <a:ext cx="72850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917D9462-30C2-40DE-AC82-AB798B95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E8E7D5-D382-42F0-853C-1B60E533809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th-TH" altLang="en-US" sz="10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2373989-DFAE-4D47-98FB-16BF643CB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</a:t>
            </a:r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การใช้คำสั่ง </a:t>
            </a:r>
            <a:r>
              <a:rPr lang="en-US" alt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)</a:t>
            </a:r>
            <a:endParaRPr lang="th-TH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668" name="Text Box 12">
            <a:extLst>
              <a:ext uri="{FF2B5EF4-FFF2-40B4-BE49-F238E27FC236}">
                <a16:creationId xmlns:a16="http://schemas.microsoft.com/office/drawing/2014/main" id="{90B5EC1C-FA76-4310-9963-BA6565A7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179638"/>
            <a:ext cx="1281113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AB7B486B-FF32-4034-8C86-0F7AB8DB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49763"/>
            <a:ext cx="1649413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5AA36-6772-44F7-BB38-BFDD56B1AA0C}"/>
              </a:ext>
            </a:extLst>
          </p:cNvPr>
          <p:cNvSpPr txBox="1"/>
          <p:nvPr/>
        </p:nvSpPr>
        <p:spPr>
          <a:xfrm>
            <a:off x="3733800" y="1289910"/>
            <a:ext cx="518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ชุดคำสั่งที่เก็บอยู่ใน </a:t>
            </a:r>
            <a:r>
              <a:rPr lang="en-US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ที่ชื่อว่า </a:t>
            </a:r>
            <a:r>
              <a:rPr lang="en-US" sz="2000" b="1" i="1" dirty="0" err="1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stdio.h</a:t>
            </a:r>
            <a:r>
              <a:rPr lang="en-US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(standard input-output)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40146BDD-D57C-436C-AED2-3AF3DF675956}"/>
              </a:ext>
            </a:extLst>
          </p:cNvPr>
          <p:cNvSpPr>
            <a:spLocks noChangeArrowheads="1"/>
          </p:cNvSpPr>
          <p:nvPr/>
        </p:nvSpPr>
        <p:spPr bwMode="auto">
          <a:xfrm rot="-1882483">
            <a:off x="3237835" y="1641972"/>
            <a:ext cx="568861" cy="172453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7E7740C-7821-48F0-A101-42FDBDF2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C95C9A-21BB-4968-A883-F7C3BD1E49D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th-TH" altLang="en-US" sz="1000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1311E094-302A-494D-B336-86C2802C0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825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การใช้อักขระควบคุมการแสดงผล</a:t>
            </a: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E488C809-ED62-4FE8-B287-403670C7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604963"/>
            <a:ext cx="778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)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สามารถควบคุมการแสดงผล ด้วยอักขระที่มี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backslash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นำหน้า</a:t>
            </a:r>
          </a:p>
        </p:txBody>
      </p:sp>
      <p:graphicFrame>
        <p:nvGraphicFramePr>
          <p:cNvPr id="73774" name="Group 46">
            <a:extLst>
              <a:ext uri="{FF2B5EF4-FFF2-40B4-BE49-F238E27FC236}">
                <a16:creationId xmlns:a16="http://schemas.microsoft.com/office/drawing/2014/main" id="{2BEDC951-7271-43E0-A140-62FAB2D46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273562"/>
              </p:ext>
            </p:extLst>
          </p:nvPr>
        </p:nvGraphicFramePr>
        <p:xfrm>
          <a:off x="2133600" y="2438400"/>
          <a:ext cx="4953000" cy="2546549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\n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ขึ้นบรรทัดใหม่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\t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เว้นระยะ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tab</a:t>
                      </a: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\a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ส่งเสียง</a:t>
                      </a:r>
                      <a:r>
                        <a:rPr kumimoji="0" 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ปิ้บ</a:t>
                      </a: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\\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แสดง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\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"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แสดง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751D0670-8F6A-4943-BE92-15F25357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4CEC99-1B5B-4445-B15A-9D3A7B79178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th-TH" altLang="en-US" sz="1000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A5147DC2-2175-42A0-8C17-23429497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856"/>
            <a:ext cx="77361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</a:t>
            </a:r>
            <a:r>
              <a:rPr lang="en-US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การใช้อักขระควบคุมการแสดงผล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B905350C-B3EE-4CDA-A51B-6008A8FA7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7620000" cy="2235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("Welcome to RMUTT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\n</a:t>
            </a:r>
            <a:r>
              <a:rPr lang="en-US" b="1" dirty="0">
                <a:latin typeface="Courier New" pitchFamily="49" charset="0"/>
              </a:rPr>
              <a:t>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 Department of Computer Engineering");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  <a:endParaRPr lang="th-TH" b="1" dirty="0">
              <a:latin typeface="Courier New" pitchFamily="49" charset="0"/>
            </a:endParaRP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F2DBE6E3-20FE-484D-A5B0-DA4F118C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81600"/>
            <a:ext cx="6248400" cy="711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urier New" panose="02070309020205020404" pitchFamily="49" charset="0"/>
              </a:rPr>
              <a:t>Welcome to RMUT</a:t>
            </a:r>
            <a:r>
              <a:rPr lang="en-US" altLang="en-US" sz="2000" b="1">
                <a:latin typeface="Courier New" panose="02070309020205020404" pitchFamily="49" charset="0"/>
              </a:rPr>
              <a:t>T</a:t>
            </a:r>
            <a:br>
              <a:rPr lang="th-TH" altLang="en-US" sz="2000" b="1">
                <a:latin typeface="Courier New" panose="02070309020205020404" pitchFamily="49" charset="0"/>
              </a:rPr>
            </a:br>
            <a:r>
              <a:rPr lang="th-TH" altLang="en-US" sz="2000" b="1">
                <a:latin typeface="Courier New" panose="02070309020205020404" pitchFamily="49" charset="0"/>
              </a:rPr>
              <a:t> Department of Computer Engineering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FA5F25C2-068C-4D87-AADA-2C9F1713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9D6B9C09-FF4C-4A02-B837-1BACFA33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72713" name="Line 9">
            <a:extLst>
              <a:ext uri="{FF2B5EF4-FFF2-40B4-BE49-F238E27FC236}">
                <a16:creationId xmlns:a16="http://schemas.microsoft.com/office/drawing/2014/main" id="{3CE16231-BC6A-4A08-9DC7-EAF46216A1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981200"/>
            <a:ext cx="838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9DC1494B-62FA-4E99-A8F6-F1498E71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Backslash 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ขึ้นบรรทัดใหม่</a:t>
            </a:r>
            <a:endParaRPr lang="en-US" sz="2400" b="1" dirty="0">
              <a:solidFill>
                <a:schemeClr val="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/>
      <p:bldP spid="72712" grpId="0"/>
      <p:bldP spid="727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6098-7151-754F-A58A-B27B3EAD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32" y="1225586"/>
            <a:ext cx="7772400" cy="4530725"/>
          </a:xfrm>
        </p:spPr>
        <p:txBody>
          <a:bodyPr/>
          <a:lstStyle/>
          <a:p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หลังจากที่ตีพิมพ์ข้อกำหนดของ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K&amp;R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นักคอมพิวเตอร์มืออาชีพรู้สึก ประทับใจกับคุณสมบัติที่น่าสนใจของภาษาซี และเริ่มส่งเสริมการใช้งานภาษาซีมากขึ้น </a:t>
            </a:r>
            <a:endParaRPr lang="en-US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ในกลางปี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1980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ภาษาซีก็กลายเป็นภาษาที่ได้รับความนิยม โดยทั่วไป มีการพัฒนาตัวแปลโปรแกรม และตัวแปลคำสั่งภาษาซีจำนวนมาก สำหรับคอมพิวเตอร์ทุกขนาด และภาษาซีก็ถูกนำมาไปใช้สำหรับพัฒนา โปรแกรมเชิงพาณิชย์เป็นจำนวนมาก ยิ่งไปกว่านั้นโปรแกรมเชิงพาณิชย์ที่เคยพัฒนาขึ้นมาโดยภาษาอื่น ก็ถูกเขียนขึ้นใหม่โดยใช้ภาษาซี เนื่องจากความ ต้องการใช้ความได้เปรียบทางด้านประสิทธิภาพ และความสามารถในการเคลื่อนย้ายได้ของภาษาซี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DF7C9-24F6-E346-8473-3743BE0D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A67-DF6B-4243-9482-D9BA6FBC4AD0}" type="slidenum">
              <a:rPr lang="en-US" altLang="en-US" smtClean="0"/>
              <a:pPr/>
              <a:t>3</a:t>
            </a:fld>
            <a:endParaRPr lang="th-TH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852415-5F09-4395-8AEE-012ACC82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ประวัติภาษาซี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298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5527D35B-E4D3-4D1C-A3D1-958D94B2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21616A-9B5E-428F-A3D6-589CD52339E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th-TH" altLang="en-US" sz="1000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318BB778-B0E4-4978-B97F-05B9D08DC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รหัสควบคุมลักษณะ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(Format String)</a:t>
            </a:r>
          </a:p>
        </p:txBody>
      </p:sp>
      <p:graphicFrame>
        <p:nvGraphicFramePr>
          <p:cNvPr id="78890" name="Group 42">
            <a:extLst>
              <a:ext uri="{FF2B5EF4-FFF2-40B4-BE49-F238E27FC236}">
                <a16:creationId xmlns:a16="http://schemas.microsoft.com/office/drawing/2014/main" id="{A2F9F694-4F39-4743-A4FE-5D98C3D9F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73673"/>
              </p:ext>
            </p:extLst>
          </p:nvPr>
        </p:nvGraphicFramePr>
        <p:xfrm>
          <a:off x="685800" y="1371600"/>
          <a:ext cx="7772400" cy="454501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พิมพ์จำนวนเต็มฐานสิบ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พิมพ์เลขไม่มีเครื่องหมาย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พิมพ์เลขทศนิยม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พิมพ์ในรูปจำนวนจริงยกกำลัง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พิมพ์ตัวอักขระตัวเดียว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(Character)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พิมพ์ชุดตัวอักขระ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(String)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พิมพ์เครื่องหมาย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พิมพ์เลขฐานแปด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พิมพ์เลขฐานสิบหก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E3A1E13B-813E-4B34-9295-FD085FD5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FC241C-0E2E-427C-91EE-36A770B2D28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th-TH" altLang="en-US" sz="1000"/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FEA915D2-2C01-4FD0-9BE0-8C812DDE9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 การใช้รหัสควบคุมลักษณะ </a:t>
            </a:r>
            <a:endParaRPr lang="en-US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79E2D1D4-B6CD-4294-9A22-602188DA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7467600" cy="1930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</a:t>
            </a: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5.2f</a:t>
            </a: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</a:t>
            </a:r>
            <a:r>
              <a:rPr lang="en-US" b="1" dirty="0">
                <a:latin typeface="Courier New" pitchFamily="49" charset="0"/>
              </a:rPr>
              <a:t>", 12, 20.3, "Example");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170F0A4D-92DF-4861-AB7C-06A1CCCF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495800"/>
            <a:ext cx="3810000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12  20.30  Example</a:t>
            </a: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568D0552-C578-467C-8D8C-B762FF3B4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2F56C0D9-999B-4CD7-A15F-895BFE1E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76810" name="Freeform 10">
            <a:extLst>
              <a:ext uri="{FF2B5EF4-FFF2-40B4-BE49-F238E27FC236}">
                <a16:creationId xmlns:a16="http://schemas.microsoft.com/office/drawing/2014/main" id="{C4030264-343F-4FD3-983C-BA62995096D4}"/>
              </a:ext>
            </a:extLst>
          </p:cNvPr>
          <p:cNvSpPr>
            <a:spLocks/>
          </p:cNvSpPr>
          <p:nvPr/>
        </p:nvSpPr>
        <p:spPr bwMode="auto">
          <a:xfrm>
            <a:off x="3048000" y="2971800"/>
            <a:ext cx="2286000" cy="304800"/>
          </a:xfrm>
          <a:custGeom>
            <a:avLst/>
            <a:gdLst>
              <a:gd name="T0" fmla="*/ 2147483646 w 960"/>
              <a:gd name="T1" fmla="*/ 0 h 167"/>
              <a:gd name="T2" fmla="*/ 2147483646 w 960"/>
              <a:gd name="T3" fmla="*/ 2147483646 h 167"/>
              <a:gd name="T4" fmla="*/ 2147483646 w 960"/>
              <a:gd name="T5" fmla="*/ 2147483646 h 167"/>
              <a:gd name="T6" fmla="*/ 2147483646 w 960"/>
              <a:gd name="T7" fmla="*/ 2147483646 h 167"/>
              <a:gd name="T8" fmla="*/ 0 w 960"/>
              <a:gd name="T9" fmla="*/ 2147483646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67"/>
              <a:gd name="T17" fmla="*/ 960 w 960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67">
                <a:moveTo>
                  <a:pt x="960" y="0"/>
                </a:moveTo>
                <a:lnTo>
                  <a:pt x="766" y="106"/>
                </a:lnTo>
                <a:lnTo>
                  <a:pt x="505" y="167"/>
                </a:lnTo>
                <a:lnTo>
                  <a:pt x="236" y="121"/>
                </a:lnTo>
                <a:lnTo>
                  <a:pt x="0" y="1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Freeform 11">
            <a:extLst>
              <a:ext uri="{FF2B5EF4-FFF2-40B4-BE49-F238E27FC236}">
                <a16:creationId xmlns:a16="http://schemas.microsoft.com/office/drawing/2014/main" id="{ADE90152-87E3-4303-A2E2-31EA6423ACE6}"/>
              </a:ext>
            </a:extLst>
          </p:cNvPr>
          <p:cNvSpPr>
            <a:spLocks/>
          </p:cNvSpPr>
          <p:nvPr/>
        </p:nvSpPr>
        <p:spPr bwMode="auto">
          <a:xfrm flipV="1">
            <a:off x="3886200" y="2362200"/>
            <a:ext cx="2057400" cy="304800"/>
          </a:xfrm>
          <a:custGeom>
            <a:avLst/>
            <a:gdLst>
              <a:gd name="T0" fmla="*/ 2147483646 w 960"/>
              <a:gd name="T1" fmla="*/ 0 h 167"/>
              <a:gd name="T2" fmla="*/ 2147483646 w 960"/>
              <a:gd name="T3" fmla="*/ 2147483646 h 167"/>
              <a:gd name="T4" fmla="*/ 2147483646 w 960"/>
              <a:gd name="T5" fmla="*/ 2147483646 h 167"/>
              <a:gd name="T6" fmla="*/ 2147483646 w 960"/>
              <a:gd name="T7" fmla="*/ 2147483646 h 167"/>
              <a:gd name="T8" fmla="*/ 0 w 960"/>
              <a:gd name="T9" fmla="*/ 2147483646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67"/>
              <a:gd name="T17" fmla="*/ 960 w 960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67">
                <a:moveTo>
                  <a:pt x="960" y="0"/>
                </a:moveTo>
                <a:lnTo>
                  <a:pt x="766" y="106"/>
                </a:lnTo>
                <a:lnTo>
                  <a:pt x="505" y="167"/>
                </a:lnTo>
                <a:lnTo>
                  <a:pt x="236" y="121"/>
                </a:lnTo>
                <a:lnTo>
                  <a:pt x="0" y="1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Freeform 12">
            <a:extLst>
              <a:ext uri="{FF2B5EF4-FFF2-40B4-BE49-F238E27FC236}">
                <a16:creationId xmlns:a16="http://schemas.microsoft.com/office/drawing/2014/main" id="{F421FC74-E43D-4557-875E-A408ADB12EC4}"/>
              </a:ext>
            </a:extLst>
          </p:cNvPr>
          <p:cNvSpPr>
            <a:spLocks/>
          </p:cNvSpPr>
          <p:nvPr/>
        </p:nvSpPr>
        <p:spPr bwMode="auto">
          <a:xfrm>
            <a:off x="4800600" y="2971800"/>
            <a:ext cx="2209800" cy="304800"/>
          </a:xfrm>
          <a:custGeom>
            <a:avLst/>
            <a:gdLst>
              <a:gd name="T0" fmla="*/ 2147483646 w 960"/>
              <a:gd name="T1" fmla="*/ 0 h 167"/>
              <a:gd name="T2" fmla="*/ 2147483646 w 960"/>
              <a:gd name="T3" fmla="*/ 2147483646 h 167"/>
              <a:gd name="T4" fmla="*/ 2147483646 w 960"/>
              <a:gd name="T5" fmla="*/ 2147483646 h 167"/>
              <a:gd name="T6" fmla="*/ 2147483646 w 960"/>
              <a:gd name="T7" fmla="*/ 2147483646 h 167"/>
              <a:gd name="T8" fmla="*/ 0 w 960"/>
              <a:gd name="T9" fmla="*/ 2147483646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67"/>
              <a:gd name="T17" fmla="*/ 960 w 960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67">
                <a:moveTo>
                  <a:pt x="960" y="0"/>
                </a:moveTo>
                <a:lnTo>
                  <a:pt x="766" y="106"/>
                </a:lnTo>
                <a:lnTo>
                  <a:pt x="505" y="167"/>
                </a:lnTo>
                <a:lnTo>
                  <a:pt x="236" y="121"/>
                </a:lnTo>
                <a:lnTo>
                  <a:pt x="0" y="1"/>
                </a:lnTo>
              </a:path>
            </a:pathLst>
          </a:custGeom>
          <a:noFill/>
          <a:ln w="57150" cmpd="sng">
            <a:solidFill>
              <a:srgbClr val="0000CC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60F574E3-B4C8-4DC9-821C-1E767B04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5334000"/>
            <a:ext cx="5105400" cy="58896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d 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5.2f 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s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th-TH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th-TH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รหัสควบคุม</a:t>
            </a:r>
            <a:endParaRPr lang="en-US" sz="32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7" grpId="0" animBg="1"/>
      <p:bldP spid="76808" grpId="0"/>
      <p:bldP spid="76809" grpId="0"/>
      <p:bldP spid="768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D53CB325-059B-4CFB-A9D0-DB867FCE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B19D3C-13F9-49E3-B00A-430A662B6D9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th-TH" altLang="en-US" sz="10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6B08957-DE35-4041-849C-E197AD6D7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7123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 การใช้รหัสควบคุมลักษณะ </a:t>
            </a:r>
            <a:endParaRPr lang="en-US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DA3C1E6D-532A-428F-BFC8-62C3949B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39900"/>
            <a:ext cx="7391400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</a:t>
            </a:r>
            <a:endParaRPr lang="th-TH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 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x=65 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  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th-TH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  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x", x, x, x, x);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3C444E2E-5CC2-4EF2-ACCF-25B0C7B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9" y="4881563"/>
            <a:ext cx="2709862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65 </a:t>
            </a:r>
            <a:r>
              <a:rPr lang="th-TH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</a:rPr>
              <a:t> A </a:t>
            </a:r>
            <a:r>
              <a:rPr lang="th-TH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</a:rPr>
              <a:t> 101 </a:t>
            </a:r>
            <a:r>
              <a:rPr lang="th-TH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</a:rPr>
              <a:t> 41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224F4404-998B-4B42-ACB2-38F3BE8E4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71FAD727-B626-4A1E-A9EF-049FFD50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ED8DC9-31A4-4BB5-91E8-885CCDD28659}"/>
              </a:ext>
            </a:extLst>
          </p:cNvPr>
          <p:cNvCxnSpPr/>
          <p:nvPr/>
        </p:nvCxnSpPr>
        <p:spPr>
          <a:xfrm flipH="1">
            <a:off x="2514600" y="3581400"/>
            <a:ext cx="1143000" cy="134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DE7C47-2672-430A-9334-48CCE575692C}"/>
              </a:ext>
            </a:extLst>
          </p:cNvPr>
          <p:cNvSpPr txBox="1"/>
          <p:nvPr/>
        </p:nvSpPr>
        <p:spPr>
          <a:xfrm>
            <a:off x="2209800" y="54260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ผลจากการใช้รหัสควบคุมลักษณะด้วย </a:t>
            </a:r>
            <a:r>
              <a:rPr 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%c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จะได้ค่าผลลัพธ์เป็น </a:t>
            </a:r>
            <a:r>
              <a:rPr 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</a:p>
          <a:p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ซึ่งเป็นอักขระลำดับที่ 65 ของตาราง </a:t>
            </a:r>
            <a:r>
              <a:rPr 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 autoUpdateAnimBg="0"/>
      <p:bldP spid="81925" grpId="0" animBg="1" autoUpdateAnimBg="0"/>
      <p:bldP spid="81926" grpId="0" autoUpdateAnimBg="0"/>
      <p:bldP spid="8192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1259E0-5A72-457D-BC38-774E93F6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271C-1093-4253-82E1-AFCA7048CE43}" type="slidenum">
              <a:rPr lang="en-US" altLang="en-US" smtClean="0"/>
              <a:pPr/>
              <a:t>33</a:t>
            </a:fld>
            <a:endParaRPr lang="th-TH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F0108B-2510-4274-B3B5-DDCA7EBF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92471"/>
              </p:ext>
            </p:extLst>
          </p:nvPr>
        </p:nvGraphicFramePr>
        <p:xfrm>
          <a:off x="683568" y="1229077"/>
          <a:ext cx="7927033" cy="4837372"/>
        </p:xfrm>
        <a:graphic>
          <a:graphicData uri="http://schemas.openxmlformats.org/drawingml/2006/table">
            <a:tbl>
              <a:tblPr/>
              <a:tblGrid>
                <a:gridCol w="1585407">
                  <a:extLst>
                    <a:ext uri="{9D8B030D-6E8A-4147-A177-3AD203B41FA5}">
                      <a16:colId xmlns:a16="http://schemas.microsoft.com/office/drawing/2014/main" val="1108126439"/>
                    </a:ext>
                  </a:extLst>
                </a:gridCol>
                <a:gridCol w="1585407">
                  <a:extLst>
                    <a:ext uri="{9D8B030D-6E8A-4147-A177-3AD203B41FA5}">
                      <a16:colId xmlns:a16="http://schemas.microsoft.com/office/drawing/2014/main" val="1691707047"/>
                    </a:ext>
                  </a:extLst>
                </a:gridCol>
                <a:gridCol w="1585407">
                  <a:extLst>
                    <a:ext uri="{9D8B030D-6E8A-4147-A177-3AD203B41FA5}">
                      <a16:colId xmlns:a16="http://schemas.microsoft.com/office/drawing/2014/main" val="4265786273"/>
                    </a:ext>
                  </a:extLst>
                </a:gridCol>
                <a:gridCol w="934984">
                  <a:extLst>
                    <a:ext uri="{9D8B030D-6E8A-4147-A177-3AD203B41FA5}">
                      <a16:colId xmlns:a16="http://schemas.microsoft.com/office/drawing/2014/main" val="2403781304"/>
                    </a:ext>
                  </a:extLst>
                </a:gridCol>
                <a:gridCol w="2235828">
                  <a:extLst>
                    <a:ext uri="{9D8B030D-6E8A-4147-A177-3AD203B41FA5}">
                      <a16:colId xmlns:a16="http://schemas.microsoft.com/office/drawing/2014/main" val="3440636938"/>
                    </a:ext>
                  </a:extLst>
                </a:gridCol>
              </a:tblGrid>
              <a:tr h="3032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Dec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Hex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Oct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Char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17868"/>
                  </a:ext>
                </a:extLst>
              </a:tr>
              <a:tr h="5762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64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@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Commercial at/At sign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31023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65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101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Latin capital letter A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69068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66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42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102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B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26503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67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43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103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C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00815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68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44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104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D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98464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69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45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105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E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E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45774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46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106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F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96952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47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107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G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G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85269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72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48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H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H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26440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73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49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I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Latin capital letter I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0381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848DFF-88BF-4767-805C-97584AC08F69}"/>
              </a:ext>
            </a:extLst>
          </p:cNvPr>
          <p:cNvSpPr/>
          <p:nvPr/>
        </p:nvSpPr>
        <p:spPr>
          <a:xfrm>
            <a:off x="2514600" y="6305490"/>
            <a:ext cx="4724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https://www.techonthenet.com/ascii/chart.php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C9A38E6-7151-495E-AF71-4C0FFB712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712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Standard ASCII Characters</a:t>
            </a:r>
          </a:p>
        </p:txBody>
      </p:sp>
    </p:spTree>
    <p:extLst>
      <p:ext uri="{BB962C8B-B14F-4D97-AF65-F5344CB8AC3E}">
        <p14:creationId xmlns:p14="http://schemas.microsoft.com/office/powerpoint/2010/main" val="60245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F0801030-5819-4053-AFFF-71036764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346577-D7F9-49FA-8005-158C33B2FA0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th-TH" altLang="en-US" sz="1000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4396E99B-1EB1-49CA-BA82-F371F4FD5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การจัดการหน้าจอด้วยรหัสควบคุมลักษณะ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3F4FE2A3-FE5C-4766-9924-E8B40CB1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1226893"/>
            <a:ext cx="84604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ในกรณีที่ต้องการจัดการหน้าจอแสดงผลสามารถใช้ตัวเลขร่วมกันกับรหัสควบคุมได้ เช่น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%5d   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แสดงตัวเลขจำนวนเต็ม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หลักอย่างต่ำ</a:t>
            </a:r>
            <a:endParaRPr lang="en-US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%5.2f 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แสดงตัวเลขจำนวนจำนวน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หลักอย่างต่ำ และทศนิยม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</a:t>
            </a:r>
            <a:endParaRPr lang="en-US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4030" name="Group 62">
            <a:extLst>
              <a:ext uri="{FF2B5EF4-FFF2-40B4-BE49-F238E27FC236}">
                <a16:creationId xmlns:a16="http://schemas.microsoft.com/office/drawing/2014/main" id="{8E9C6AD8-F504-4330-B58D-2F0E2D0C1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15088"/>
              </p:ext>
            </p:extLst>
          </p:nvPr>
        </p:nvGraphicFramePr>
        <p:xfrm>
          <a:off x="381000" y="2895600"/>
          <a:ext cx="3429000" cy="252952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075" name="Group 107">
            <a:extLst>
              <a:ext uri="{FF2B5EF4-FFF2-40B4-BE49-F238E27FC236}">
                <a16:creationId xmlns:a16="http://schemas.microsoft.com/office/drawing/2014/main" id="{56042167-993B-42B2-A04F-B3D2F66FE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90481"/>
              </p:ext>
            </p:extLst>
          </p:nvPr>
        </p:nvGraphicFramePr>
        <p:xfrm>
          <a:off x="4191000" y="2895600"/>
          <a:ext cx="4495800" cy="2529524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%5.2f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_1.20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1.234000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_1.23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12.345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12.345000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12.35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123.456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123.456000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123.46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8D40761F-5BC4-4592-976A-988844B1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C53B58-560D-4AE3-B4DC-E458BB658CB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th-TH" altLang="en-US" sz="10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B779157E-3428-44AD-BB9C-7D1850AF9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คำถามเกี่ยวกับ </a:t>
            </a:r>
            <a:r>
              <a:rPr 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08580" name="Rectangle 36">
            <a:extLst>
              <a:ext uri="{FF2B5EF4-FFF2-40B4-BE49-F238E27FC236}">
                <a16:creationId xmlns:a16="http://schemas.microsoft.com/office/drawing/2014/main" id="{C29EFFFD-5912-4726-8E2F-A3C879A22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87975"/>
            <a:ext cx="5334000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yards = 8;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feet = yards * 3;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printf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%d yards is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, yards);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printf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%d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feets</a:t>
            </a:r>
            <a:r>
              <a:rPr lang="en-US" altLang="en-US" sz="2000" b="1" dirty="0">
                <a:latin typeface="Courier New" panose="02070309020205020404" pitchFamily="49" charset="0"/>
              </a:rPr>
              <a:t> \n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, feet);</a:t>
            </a:r>
          </a:p>
        </p:txBody>
      </p:sp>
      <p:sp>
        <p:nvSpPr>
          <p:cNvPr id="108581" name="Text Box 37">
            <a:extLst>
              <a:ext uri="{FF2B5EF4-FFF2-40B4-BE49-F238E27FC236}">
                <a16:creationId xmlns:a16="http://schemas.microsoft.com/office/drawing/2014/main" id="{4528952E-18AC-4C7C-B04A-6DD89364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67275"/>
            <a:ext cx="2541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จากส่วนของโปรแกรม</a:t>
            </a:r>
          </a:p>
        </p:txBody>
      </p:sp>
      <p:sp>
        <p:nvSpPr>
          <p:cNvPr id="108582" name="Text Box 38">
            <a:extLst>
              <a:ext uri="{FF2B5EF4-FFF2-40B4-BE49-F238E27FC236}">
                <a16:creationId xmlns:a16="http://schemas.microsoft.com/office/drawing/2014/main" id="{F67CF90B-4305-477D-8C35-E1F093987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4150175"/>
            <a:ext cx="2998787" cy="7080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8 yards is24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feets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_</a:t>
            </a:r>
          </a:p>
        </p:txBody>
      </p:sp>
      <p:sp>
        <p:nvSpPr>
          <p:cNvPr id="108583" name="Text Box 39">
            <a:extLst>
              <a:ext uri="{FF2B5EF4-FFF2-40B4-BE49-F238E27FC236}">
                <a16:creationId xmlns:a16="http://schemas.microsoft.com/office/drawing/2014/main" id="{DDC3C8DE-D588-4F9B-AC53-406DAC1B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19938"/>
            <a:ext cx="2316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 คือ </a:t>
            </a:r>
            <a:r>
              <a:rPr lang="en-US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0" grpId="0" animBg="1"/>
      <p:bldP spid="108581" grpId="0"/>
      <p:bldP spid="108582" grpId="0" animBg="1"/>
      <p:bldP spid="1085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9AC42203-BECB-4E65-88CB-0E9CF015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4359A1-2E7D-4948-B680-7B2DCFD2F2D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th-TH" altLang="en-US" sz="10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694F81B1-06C6-4E77-B6EF-14C5CB8F4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คำถามเกี่ยวกับ </a:t>
            </a:r>
            <a:r>
              <a:rPr 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4DB7BF0-F02A-48A2-ABFD-04260780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16100"/>
            <a:ext cx="5334000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yards = 8;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feet = yards * 3;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printf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%d yards is \n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, yards);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printf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%d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feets</a:t>
            </a:r>
            <a:r>
              <a:rPr lang="en-US" sz="2000" b="1" dirty="0">
                <a:latin typeface="Courier New" pitchFamily="49" charset="0"/>
              </a:rPr>
              <a:t>"</a:t>
            </a:r>
            <a:r>
              <a:rPr lang="en-US" altLang="en-US" sz="2000" b="1" dirty="0">
                <a:latin typeface="Courier New" panose="02070309020205020404" pitchFamily="49" charset="0"/>
              </a:rPr>
              <a:t>, feet);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7F1595A8-BF2B-4CA6-A935-9705C72A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2541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จากส่วนของโปรแกรม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02887778-A7B6-45D6-B570-DCE63305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4178300"/>
            <a:ext cx="2998787" cy="711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8 yards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24 feets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D761888A-B018-4386-8225-CCF6B541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48063"/>
            <a:ext cx="2316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 คือ </a:t>
            </a:r>
            <a:r>
              <a:rPr lang="en-US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/>
      <p:bldP spid="109573" grpId="0" animBg="1"/>
      <p:bldP spid="1095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530C0D5E-EBE5-4759-808F-4D8A8328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6C79EE-87FB-4EA7-A051-5D69810DC10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th-TH" altLang="en-US" sz="100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5F8DDDC6-3785-4985-AF14-DF6358884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scanf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ADFBDD94-0AFB-45F2-87A9-CFB838F64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5522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เป็นคำสั่งที่ใช้ในการรับค่า โดยมีรูปแบบการใช้งานดังนี้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CDA48C95-D2C0-491C-AD2D-E39B4075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057400"/>
            <a:ext cx="77724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itchFamily="49" charset="0"/>
              </a:rPr>
              <a:t>"</a:t>
            </a:r>
            <a:r>
              <a:rPr lang="en-US" altLang="en-US" sz="24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 string</a:t>
            </a:r>
            <a:r>
              <a:rPr lang="en-US" sz="2400" b="1" dirty="0">
                <a:latin typeface="Courier New" pitchFamily="49" charset="0"/>
              </a:rPr>
              <a:t>"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 list …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th-TH" altLang="en-US" sz="2400" b="1" dirty="0">
              <a:latin typeface="Courier New" panose="02070309020205020404" pitchFamily="49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BDD44701-FD13-4D48-8955-FCE1C10F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048000"/>
            <a:ext cx="7772400" cy="9556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format string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เป็นส่วนที่ใช้ในการใส่รูปแบบของการรับข้อมูล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12A9F29B-AC59-4F1A-86AD-C2BB3989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484688"/>
            <a:ext cx="7772400" cy="10160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address list</a:t>
            </a:r>
          </a:p>
          <a:p>
            <a:pPr algn="thaiDist" eaLnBrk="1" hangingPunct="1"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</a:t>
            </a:r>
            <a:r>
              <a:rPr lang="th-TH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ของตัวแปรที่ต้องการเก็บข้อมูล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 animBg="1"/>
      <p:bldP spid="49159" grpId="0" animBg="1"/>
      <p:bldP spid="491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th-TH" altLang="en-US" sz="100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 การใช้ </a:t>
            </a:r>
            <a:r>
              <a:rPr lang="en-US" alt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scanf</a:t>
            </a:r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)</a:t>
            </a: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4BDCB23-B0EE-46C9-B79D-3D058CE5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28800"/>
            <a:ext cx="4572000" cy="284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x 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scanf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d",</a:t>
            </a:r>
            <a:r>
              <a:rPr lang="en-US" b="1" dirty="0" err="1">
                <a:solidFill>
                  <a:srgbClr val="0000CC"/>
                </a:solidFill>
                <a:latin typeface="Courier New" pitchFamily="49" charset="0"/>
              </a:rPr>
              <a:t>&amp;</a:t>
            </a:r>
            <a:r>
              <a:rPr lang="en-US" b="1" dirty="0" err="1"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d",x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BCE051F4-B4F3-4357-A740-8681C1B89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22888"/>
            <a:ext cx="2590800" cy="925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</a:rPr>
              <a:t>2563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2563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</p:txBody>
      </p:sp>
      <p:sp>
        <p:nvSpPr>
          <p:cNvPr id="87047" name="Text Box 7">
            <a:extLst>
              <a:ext uri="{FF2B5EF4-FFF2-40B4-BE49-F238E27FC236}">
                <a16:creationId xmlns:a16="http://schemas.microsoft.com/office/drawing/2014/main" id="{82C3BE95-3813-4405-BC4B-7552AEF7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11775"/>
            <a:ext cx="2590800" cy="9255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</a:rPr>
              <a:t>-1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-1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D9C60BF2-7CE1-4154-912E-7BE30085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954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87049" name="Text Box 9">
            <a:extLst>
              <a:ext uri="{FF2B5EF4-FFF2-40B4-BE49-F238E27FC236}">
                <a16:creationId xmlns:a16="http://schemas.microsoft.com/office/drawing/2014/main" id="{85FAEAE7-37C8-489C-A76B-5E5E5AF1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893" y="4830762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/>
      <p:bldP spid="870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4F29D912-AF0E-41EF-87E0-3A16DBED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E5DC3D-600A-4E45-94B2-83A2D49E850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th-TH" altLang="en-US" sz="1000"/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0B96D041-9B3F-49B0-8445-D0847160D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 ที่มีการโต้ตอบกับผู้ใช้</a:t>
            </a:r>
            <a:endParaRPr lang="en-US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5C593188-48F5-4BDC-9B7C-72555ABF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7391400" cy="375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float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b,h,area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("Input Base :&gt; 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f",</a:t>
            </a:r>
            <a:r>
              <a:rPr lang="en-US" b="1" dirty="0" err="1">
                <a:solidFill>
                  <a:srgbClr val="0000CC"/>
                </a:solidFill>
                <a:latin typeface="Courier New" pitchFamily="49" charset="0"/>
              </a:rPr>
              <a:t>&amp;</a:t>
            </a:r>
            <a:r>
              <a:rPr lang="en-US" b="1" dirty="0" err="1">
                <a:latin typeface="Courier New" pitchFamily="49" charset="0"/>
              </a:rPr>
              <a:t>b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("Input Height :&gt; 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f",</a:t>
            </a:r>
            <a:r>
              <a:rPr lang="en-US" b="1" dirty="0" err="1">
                <a:solidFill>
                  <a:srgbClr val="0000CC"/>
                </a:solidFill>
                <a:latin typeface="Courier New" pitchFamily="49" charset="0"/>
              </a:rPr>
              <a:t>&amp;</a:t>
            </a:r>
            <a:r>
              <a:rPr lang="en-US" b="1" dirty="0" err="1">
                <a:latin typeface="Courier New" pitchFamily="49" charset="0"/>
              </a:rPr>
              <a:t>h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area = 0.5*b*h 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("Area of triangle is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>
                <a:latin typeface="Courier New" pitchFamily="49" charset="0"/>
              </a:rPr>
              <a:t>5.2f",area);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9672CB83-A9F8-40C7-AD1A-70D872B2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2" y="5257800"/>
            <a:ext cx="3848258" cy="925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Input Base :&gt; 12.0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Input Height :&gt; 6.0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Area of triangle is 36.00 </a:t>
            </a:r>
          </a:p>
        </p:txBody>
      </p:sp>
      <p:sp>
        <p:nvSpPr>
          <p:cNvPr id="93192" name="Text Box 8">
            <a:extLst>
              <a:ext uri="{FF2B5EF4-FFF2-40B4-BE49-F238E27FC236}">
                <a16:creationId xmlns:a16="http://schemas.microsoft.com/office/drawing/2014/main" id="{A9DFDAA5-EDF6-471A-85C3-82CF1C7F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74" y="5262562"/>
            <a:ext cx="3863926" cy="9255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Input Base :&gt; 3.2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Input Height :&gt; 1.2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Area of triangle is 1.92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FF560-310B-4DC4-B510-1D077081C59F}"/>
              </a:ext>
            </a:extLst>
          </p:cNvPr>
          <p:cNvSpPr txBox="1"/>
          <p:nvPr/>
        </p:nvSpPr>
        <p:spPr>
          <a:xfrm>
            <a:off x="723741" y="1295400"/>
            <a:ext cx="492443" cy="378565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 animBg="1"/>
      <p:bldP spid="931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97DB35D-1A1F-4777-AC78-C7C17D68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266BE7-FD5F-4169-ABC2-688E360FE9A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th-TH" altLang="en-US" sz="1000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B25601B-28FD-43D0-8643-AA914245C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27330"/>
            <a:ext cx="8136901" cy="5585328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ภาษาซีเป็นภาษาที่เป็นโครงสร้างและใช้ได้กับงานทั่วไป คำสั่งของภาษาซี จะประกอบด้วยพจน์ 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term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ซึ่งจะมีลักษณะเหมือนกับนิพจน์ทางพีชคณิต และมีส่วนขยายเป็นคำหลัก 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keyword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ในภาษาอังกฤษ เช่น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if, else, for, do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while 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ดังนั้นภาษาซีเป็นภาษาระดับสูง ภาษา อื่น ๆ เช่น ปาสคาล และ ฟอร์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เทรน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77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มีลักษณะเป็นโครงสร้างเช่นกัน แต่ภาษาซีก็มี คุณสมบัติพิเศษเพิ่มขึ้น นั่นคือสามารถใช้งานในระดับต่ำ 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low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level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 ดังนั้นจึงเปรียบเหมือนสะพานเชื่อมภาษาเครื่องเข้ากับภาษาระดับสูง จากจุดนี้ </a:t>
            </a:r>
            <a:endParaRPr lang="en-US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 eaLnBrk="1" hangingPunct="1">
              <a:lnSpc>
                <a:spcPct val="90000"/>
              </a:lnSpc>
            </a:pPr>
            <a:r>
              <a:rPr lang="th-TH" alt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ทำให้ภาษาซีสามารถใช้กับงานด้านโปรแกรมระบบ (</a:t>
            </a:r>
            <a:r>
              <a:rPr lang="en-US" alt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programming</a:t>
            </a:r>
            <a:r>
              <a:rPr lang="th-TH" alt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เช่น เขียนโปรแกรมระบบปฏิบัติการ (</a:t>
            </a:r>
            <a:r>
              <a:rPr lang="en-US" alt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operating system</a:t>
            </a:r>
            <a:r>
              <a:rPr lang="th-TH" alt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หรือใช้กับงานทั่ว ๆ ไป เช่น เขียนโปรแกรมแก้ปัญหาทางคณิตศาสตร์ ที่ซับซ้อน หรือเขียนโปรแกรมเพื่อออกใบเสร็จให้กับลูกค้า เป็นต้น 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7C0B8169-E482-430D-ACEC-E087E360F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แนะนำภาษาซี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78FB10-8F9A-40F0-ACF6-7711DD6E4B30}"/>
              </a:ext>
            </a:extLst>
          </p:cNvPr>
          <p:cNvCxnSpPr/>
          <p:nvPr/>
        </p:nvCxnSpPr>
        <p:spPr bwMode="auto">
          <a:xfrm>
            <a:off x="8100392" y="76200"/>
            <a:ext cx="10436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681E3E80-6567-401B-9806-7602A131A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85C1E4-095C-413C-A42B-53E245DC55CD}" type="slidenum">
              <a:rPr lang="en-US" altLang="th-TH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th-TH" altLang="th-TH" sz="1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2C0723-B0A8-42A0-8F00-FF1A3C7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จบบทที่ </a:t>
            </a:r>
            <a:r>
              <a:rPr lang="en-US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C37A54-2B9F-4EDE-81C9-6A5438F263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144000" cy="259238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zh-CN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โครงสร้างภาษาซีเบื้องต้น</a:t>
            </a:r>
            <a:br>
              <a:rPr lang="th-TH" altLang="zh-CN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zh-CN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C Programming Language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381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221D-F499-4D48-8921-D2173D45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32" y="1227329"/>
            <a:ext cx="7772400" cy="4530725"/>
          </a:xfrm>
        </p:spPr>
        <p:txBody>
          <a:bodyPr/>
          <a:lstStyle/>
          <a:p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คุณสมบัติที่สำคัญอีกประการหนึ่งของภาษาซี ก็คือ โปรแกรมภาษาซีสามารถ ย้ายไปทำงานในเครื่องอื่นได้ง่ายกว่าภาษาระดับสูงอื่น ๆ ที่เป็นเช่นนี้ เพราะภาษาซีได้แยกส่วนที่ขึ้นอยู่กับเครื่องคอมพิวเตอร์ไปเป็นไลบรารี ฟังก์ชัน ดังนั้นโปรแกรมภาษาซีทุก ๆ โปรแกรม ก็จะทำงานโดยเรียกฟังก์ชัน จากไลบรารี่ฟังก์ชันมาตราฐาน และมีวิธีการเขียนใช้งานแบบเดียวกัน ดังนั้น โปรแกรมภาษาซีทั้งหมดจึงสามารถนำมาใช้งานบนเครื่องคอมพิวเตอร์ที่ แตกต่างกันได้ โดยแก้ไขโปรแกรมเพียงเล็กน้อย หรืออาจจะไม่ต้องแก้ไข</a:t>
            </a:r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15ABF-AD78-1740-AF32-041891F2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A67-DF6B-4243-9482-D9BA6FBC4AD0}" type="slidenum">
              <a:rPr lang="en-US" altLang="en-US" smtClean="0"/>
              <a:pPr/>
              <a:t>5</a:t>
            </a:fld>
            <a:endParaRPr lang="th-TH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5ACA3-56E5-4FBD-8CB2-BF39597B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แนะนำภาษาซี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529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>
            <a:extLst>
              <a:ext uri="{FF2B5EF4-FFF2-40B4-BE49-F238E27FC236}">
                <a16:creationId xmlns:a16="http://schemas.microsoft.com/office/drawing/2014/main" id="{D725D86E-4D0B-4871-883A-A5A42896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B938D7-7ADD-4619-B596-1D8578C7A9D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h-TH" altLang="en-US" sz="10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807CFC5-17DE-415A-92C5-6CB72FA286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3567" y="1227329"/>
            <a:ext cx="80010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คอมพิวเตอร์ทำงานได้ต้องมีการประมวลผลภาษาเครื่องเท่านั้น เพื่อให้การเขียนโปรแกรม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ได้ง่ายขึ้นจึงพัฒนาเป็นภาษาคอมพิวเตอร์ จึงต้องมีโปรแกรมแปลภาษาคอมพิวเตอร์เป็น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ภาษาเครื่อง</a:t>
            </a:r>
            <a:endParaRPr lang="en-US" alt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F5636-18C2-E84E-988E-0123BC8C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00" y="2378458"/>
            <a:ext cx="7344800" cy="3950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250A28-ADAF-704D-8EC1-B0F8A19414B1}"/>
              </a:ext>
            </a:extLst>
          </p:cNvPr>
          <p:cNvSpPr/>
          <p:nvPr/>
        </p:nvSpPr>
        <p:spPr>
          <a:xfrm>
            <a:off x="2209800" y="6477000"/>
            <a:ext cx="518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/>
              <a:t>ที่มา</a:t>
            </a:r>
            <a:r>
              <a:rPr lang="en-US" sz="1100" dirty="0"/>
              <a:t>: </a:t>
            </a:r>
            <a:r>
              <a:rPr lang="en-TH" sz="1100" dirty="0">
                <a:hlinkClick r:id="rId3"/>
              </a:rPr>
              <a:t>https://www.tamemo.com/post/141/learn-intro-compiler-interpreter/</a:t>
            </a:r>
            <a:endParaRPr lang="en-TH" sz="11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057073-D4B3-4D23-AA4E-3C32555D7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038B7AF-63C5-4D6C-B70D-76DFADE8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4086D-DAD6-4F91-B70A-FAA4F8BA596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h-TH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FF1F63A-8E3A-47B4-ACC8-8BF89D70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27328"/>
            <a:ext cx="8001000" cy="547827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h-TH" altLang="zh-CN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โปรแกรมแปลภาษาเป็นภาษาเครื่อง มี 2 ประเภท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์พ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</a:t>
            </a:r>
            <a:r>
              <a:rPr lang="th-TH" altLang="zh-CN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อร์</a:t>
            </a:r>
            <a:r>
              <a:rPr lang="en-US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(Interpreter)</a:t>
            </a: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r>
              <a:rPr lang="th-TH" altLang="zh-CN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คอมไพเลอร์</a:t>
            </a:r>
            <a:r>
              <a:rPr lang="en-US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(Compiler)</a:t>
            </a: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h-TH" altLang="zh-CN" sz="2000" b="1" dirty="0">
                <a:solidFill>
                  <a:srgbClr val="9696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ขั้นตอนการแปลภาษาโปรแกรม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51D7F81A-F642-4FE3-9233-082AEDE1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aphicFrame>
        <p:nvGraphicFramePr>
          <p:cNvPr id="102405" name="Object 5">
            <a:extLst>
              <a:ext uri="{FF2B5EF4-FFF2-40B4-BE49-F238E27FC236}">
                <a16:creationId xmlns:a16="http://schemas.microsoft.com/office/drawing/2014/main" id="{5FF1D966-3519-4756-92BD-45582EEEB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55775"/>
              </p:ext>
            </p:extLst>
          </p:nvPr>
        </p:nvGraphicFramePr>
        <p:xfrm>
          <a:off x="1944233" y="2181723"/>
          <a:ext cx="4789488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Visio" r:id="rId3" imgW="3716672" imgH="967362" progId="Visio.Drawing.11">
                  <p:embed/>
                </p:oleObj>
              </mc:Choice>
              <mc:Fallback>
                <p:oleObj name="Visio" r:id="rId3" imgW="3716672" imgH="96736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233" y="2181723"/>
                        <a:ext cx="4789488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>
            <a:extLst>
              <a:ext uri="{FF2B5EF4-FFF2-40B4-BE49-F238E27FC236}">
                <a16:creationId xmlns:a16="http://schemas.microsoft.com/office/drawing/2014/main" id="{307B5820-9FCA-474D-AA1D-A13D5AA5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aphicFrame>
        <p:nvGraphicFramePr>
          <p:cNvPr id="102407" name="Object 7">
            <a:extLst>
              <a:ext uri="{FF2B5EF4-FFF2-40B4-BE49-F238E27FC236}">
                <a16:creationId xmlns:a16="http://schemas.microsoft.com/office/drawing/2014/main" id="{62B89DC4-91C5-4026-B19E-E0BCF5230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28082"/>
              </p:ext>
            </p:extLst>
          </p:nvPr>
        </p:nvGraphicFramePr>
        <p:xfrm>
          <a:off x="1904546" y="4529137"/>
          <a:ext cx="482917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Visio" r:id="rId5" imgW="3716672" imgH="967362" progId="Visio.Drawing.11">
                  <p:embed/>
                </p:oleObj>
              </mc:Choice>
              <mc:Fallback>
                <p:oleObj name="Visio" r:id="rId5" imgW="3716672" imgH="96736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546" y="4529137"/>
                        <a:ext cx="4829175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Fig1_3">
            <a:extLst>
              <a:ext uri="{FF2B5EF4-FFF2-40B4-BE49-F238E27FC236}">
                <a16:creationId xmlns:a16="http://schemas.microsoft.com/office/drawing/2014/main" id="{40D7A4BB-8923-4079-9A0A-5CDB2A2AE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7" y="1247944"/>
            <a:ext cx="14398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ig1_2">
            <a:extLst>
              <a:ext uri="{FF2B5EF4-FFF2-40B4-BE49-F238E27FC236}">
                <a16:creationId xmlns:a16="http://schemas.microsoft.com/office/drawing/2014/main" id="{27CABEE1-A71B-4A02-83BA-8BB2E167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7" y="3942031"/>
            <a:ext cx="1316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7F61FFE-99A4-4A22-AF00-F00812BB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72D8584B-F709-4EDD-98A1-527F0588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5ED042-8F65-46B5-B314-2F987B624B8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th-TH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CD94C56-AEEC-4859-A9F2-80813F5D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27329"/>
            <a:ext cx="8001000" cy="5410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h-TH" altLang="zh-CN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อินเตอร์พรี</a:t>
            </a:r>
            <a:r>
              <a:rPr lang="th-TH" altLang="zh-CN" sz="3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altLang="zh-CN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อร์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อินเตอร์พรี</a:t>
            </a:r>
            <a:r>
              <a:rPr lang="th-TH" altLang="zh-CN" sz="2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อร์ถูกสร้างขึ้นได้ง่ายกว่าและมีขนาดเล็ก ทำให้ภาษาที่ใช้อินเตอร์</a:t>
            </a:r>
            <a:b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พรี</a:t>
            </a:r>
            <a:r>
              <a:rPr lang="th-TH" altLang="zh-CN" sz="2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อร์สามารถทำงานข้ามแพลตฟอร์มได้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ข้อเสีย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ทำงานได้ช้ากว่าคอมไพเลอร์</a:t>
            </a:r>
          </a:p>
          <a:p>
            <a:pPr lvl="1" eaLnBrk="1" hangingPunct="1">
              <a:lnSpc>
                <a:spcPct val="90000"/>
              </a:lnSpc>
            </a:pPr>
            <a:r>
              <a:rPr lang="th-TH" altLang="zh-CN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คอมไพเลอร์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ทำงานได้เร็ว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ตรวจสอบข้อผิดพลาดของโปรแกรมซอร</a:t>
            </a:r>
            <a:r>
              <a:rPr lang="th-TH" altLang="zh-CN" sz="2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์ด</a:t>
            </a: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โค้ดในขั้นตอนของการคอมไพล์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ข้อเสีย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ต้องนำโปรแกรมซอร</a:t>
            </a:r>
            <a:r>
              <a:rPr lang="th-TH" altLang="zh-CN" sz="2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์ด</a:t>
            </a:r>
            <a:r>
              <a:rPr lang="th-TH" altLang="zh-CN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โค้ดมาแปลใหม่เมื่อเปลี่ยนระบบปฏิบัติการ เนื่องจากคอมไพเลอร์เป็นตัวแปลภาษาที่ขึ้นอยู่กับแพลตฟอร์ม (</a:t>
            </a:r>
            <a:r>
              <a:rPr lang="en-US" altLang="zh-CN" sz="23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Platform Specific)</a:t>
            </a: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939AC8AD-2AF1-4DCF-BA71-F63877B2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3C06559-CDA1-4973-8F75-D869133D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A2842AD-A87A-4282-872D-15F0D89E7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id="{1467BDC2-CBD9-4F05-B8F5-BD4F1C6A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C2D25B-F508-4B39-BC9D-F5F0D6690AF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th-TH" altLang="en-US" sz="100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C84D473-AD72-4C00-8DB6-D1DED10A6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829" y="810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โครงสร้างโปรแกรมภาษาซี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B6441BE4-CF2F-45AF-B371-C96BACD8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02275"/>
            <a:ext cx="403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โครงสร้างภาษาซีประกอบด้วยหลายส่วน</a:t>
            </a:r>
            <a:br>
              <a:rPr lang="th-TH" alt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แต่ในการเขียนไม่จำเป็นจะต้องเขียนทุกส่วน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AA2147-A5DD-4C6A-881E-4CEDCA451C04}"/>
              </a:ext>
            </a:extLst>
          </p:cNvPr>
          <p:cNvGrpSpPr/>
          <p:nvPr/>
        </p:nvGrpSpPr>
        <p:grpSpPr>
          <a:xfrm>
            <a:off x="688852" y="1295400"/>
            <a:ext cx="7921748" cy="5030788"/>
            <a:chOff x="688852" y="1295400"/>
            <a:chExt cx="7921748" cy="5030788"/>
          </a:xfrm>
        </p:grpSpPr>
        <p:grpSp>
          <p:nvGrpSpPr>
            <p:cNvPr id="2" name="Group 32">
              <a:extLst>
                <a:ext uri="{FF2B5EF4-FFF2-40B4-BE49-F238E27FC236}">
                  <a16:creationId xmlns:a16="http://schemas.microsoft.com/office/drawing/2014/main" id="{8B9E28E2-9906-4A8D-AE8D-76B2259F7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1295400"/>
              <a:ext cx="7696200" cy="5030788"/>
              <a:chOff x="624" y="1008"/>
              <a:chExt cx="4848" cy="3169"/>
            </a:xfrm>
          </p:grpSpPr>
          <p:grpSp>
            <p:nvGrpSpPr>
              <p:cNvPr id="13318" name="Group 11">
                <a:extLst>
                  <a:ext uri="{FF2B5EF4-FFF2-40B4-BE49-F238E27FC236}">
                    <a16:creationId xmlns:a16="http://schemas.microsoft.com/office/drawing/2014/main" id="{1CE47422-21D1-4763-9567-C151A36382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1056"/>
                <a:ext cx="2064" cy="1537"/>
                <a:chOff x="1920" y="2208"/>
                <a:chExt cx="2064" cy="1537"/>
              </a:xfrm>
            </p:grpSpPr>
            <p:sp>
              <p:nvSpPr>
                <p:cNvPr id="13337" name="Text Box 8">
                  <a:extLst>
                    <a:ext uri="{FF2B5EF4-FFF2-40B4-BE49-F238E27FC236}">
                      <a16:creationId xmlns:a16="http://schemas.microsoft.com/office/drawing/2014/main" id="{557A8107-7C31-46B7-BA6E-2AF838994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2064" cy="15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int main(void)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{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}</a:t>
                  </a:r>
                  <a:endParaRPr lang="th-TH" altLang="en-US" sz="1800"/>
                </a:p>
              </p:txBody>
            </p:sp>
            <p:sp>
              <p:nvSpPr>
                <p:cNvPr id="13338" name="Text Box 9">
                  <a:extLst>
                    <a:ext uri="{FF2B5EF4-FFF2-40B4-BE49-F238E27FC236}">
                      <a16:creationId xmlns:a16="http://schemas.microsoft.com/office/drawing/2014/main" id="{E27366C3-9EBE-4A6D-AADB-3542652D6B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3168"/>
                  <a:ext cx="1680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Statements ;</a:t>
                  </a:r>
                  <a:endParaRPr lang="th-TH" altLang="en-US" sz="1800"/>
                </a:p>
              </p:txBody>
            </p:sp>
            <p:sp>
              <p:nvSpPr>
                <p:cNvPr id="13339" name="AutoShape 10">
                  <a:extLst>
                    <a:ext uri="{FF2B5EF4-FFF2-40B4-BE49-F238E27FC236}">
                      <a16:creationId xmlns:a16="http://schemas.microsoft.com/office/drawing/2014/main" id="{CECB7088-E0CA-4DA8-B58C-81C58F802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736"/>
                  <a:ext cx="1830" cy="3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Local Declarations</a:t>
                  </a:r>
                  <a:endParaRPr lang="th-TH" altLang="en-US" sz="1800"/>
                </a:p>
              </p:txBody>
            </p:sp>
          </p:grpSp>
          <p:grpSp>
            <p:nvGrpSpPr>
              <p:cNvPr id="13319" name="Group 19">
                <a:extLst>
                  <a:ext uri="{FF2B5EF4-FFF2-40B4-BE49-F238E27FC236}">
                    <a16:creationId xmlns:a16="http://schemas.microsoft.com/office/drawing/2014/main" id="{445FA107-4898-41A2-832A-3E96F27EA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1008"/>
                <a:ext cx="2448" cy="2544"/>
                <a:chOff x="624" y="1008"/>
                <a:chExt cx="2448" cy="2544"/>
              </a:xfrm>
            </p:grpSpPr>
            <p:sp>
              <p:nvSpPr>
                <p:cNvPr id="13328" name="Rectangle 5">
                  <a:extLst>
                    <a:ext uri="{FF2B5EF4-FFF2-40B4-BE49-F238E27FC236}">
                      <a16:creationId xmlns:a16="http://schemas.microsoft.com/office/drawing/2014/main" id="{39D28DF6-75AD-42AB-AAD5-5A0E3CADE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2448" cy="25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29" name="Text Box 6">
                  <a:extLst>
                    <a:ext uri="{FF2B5EF4-FFF2-40B4-BE49-F238E27FC236}">
                      <a16:creationId xmlns:a16="http://schemas.microsoft.com/office/drawing/2014/main" id="{20E7E5AF-87B0-4494-94C1-0878BC6550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1152"/>
                  <a:ext cx="2064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Preprocessor Directive</a:t>
                  </a:r>
                  <a:endParaRPr lang="th-TH" altLang="en-US" sz="1800" dirty="0"/>
                </a:p>
              </p:txBody>
            </p:sp>
            <p:sp>
              <p:nvSpPr>
                <p:cNvPr id="13330" name="AutoShape 7">
                  <a:extLst>
                    <a:ext uri="{FF2B5EF4-FFF2-40B4-BE49-F238E27FC236}">
                      <a16:creationId xmlns:a16="http://schemas.microsoft.com/office/drawing/2014/main" id="{F47E0E27-AEBC-4B78-B23B-A8EEE3FB6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1536"/>
                  <a:ext cx="2064" cy="32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Global Declarations</a:t>
                  </a:r>
                  <a:endParaRPr lang="th-TH" altLang="en-US" sz="1800" dirty="0"/>
                </a:p>
              </p:txBody>
            </p:sp>
            <p:sp>
              <p:nvSpPr>
                <p:cNvPr id="13331" name="Text Box 13">
                  <a:extLst>
                    <a:ext uri="{FF2B5EF4-FFF2-40B4-BE49-F238E27FC236}">
                      <a16:creationId xmlns:a16="http://schemas.microsoft.com/office/drawing/2014/main" id="{50D47A56-452E-4E11-9E74-A6287DA55A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1968"/>
                  <a:ext cx="2065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Main Function</a:t>
                  </a:r>
                  <a:endParaRPr lang="th-TH" altLang="en-US" sz="1800"/>
                </a:p>
              </p:txBody>
            </p:sp>
            <p:sp>
              <p:nvSpPr>
                <p:cNvPr id="13332" name="Text Box 14">
                  <a:extLst>
                    <a:ext uri="{FF2B5EF4-FFF2-40B4-BE49-F238E27FC236}">
                      <a16:creationId xmlns:a16="http://schemas.microsoft.com/office/drawing/2014/main" id="{AB7E41BE-BBE7-4124-9399-BFD6721856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2352"/>
                  <a:ext cx="2064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User-Defined Functions</a:t>
                  </a:r>
                  <a:endParaRPr lang="th-TH" altLang="en-US" sz="1800" dirty="0"/>
                </a:p>
              </p:txBody>
            </p:sp>
            <p:sp>
              <p:nvSpPr>
                <p:cNvPr id="13333" name="Text Box 15">
                  <a:extLst>
                    <a:ext uri="{FF2B5EF4-FFF2-40B4-BE49-F238E27FC236}">
                      <a16:creationId xmlns:a16="http://schemas.microsoft.com/office/drawing/2014/main" id="{487AF9A5-C863-49F8-B9E1-B8256F8FB3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3120"/>
                  <a:ext cx="2065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User-Defined Functions</a:t>
                  </a:r>
                  <a:endParaRPr lang="th-TH" altLang="en-US" sz="1800"/>
                </a:p>
              </p:txBody>
            </p:sp>
            <p:sp>
              <p:nvSpPr>
                <p:cNvPr id="13334" name="Oval 16">
                  <a:extLst>
                    <a:ext uri="{FF2B5EF4-FFF2-40B4-BE49-F238E27FC236}">
                      <a16:creationId xmlns:a16="http://schemas.microsoft.com/office/drawing/2014/main" id="{AB540B9B-A687-43E3-A1CE-7AE1627C3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35" name="Oval 17">
                  <a:extLst>
                    <a:ext uri="{FF2B5EF4-FFF2-40B4-BE49-F238E27FC236}">
                      <a16:creationId xmlns:a16="http://schemas.microsoft.com/office/drawing/2014/main" id="{A822827F-EC60-46BC-8005-A48682CFA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36" name="Oval 18">
                  <a:extLst>
                    <a:ext uri="{FF2B5EF4-FFF2-40B4-BE49-F238E27FC236}">
                      <a16:creationId xmlns:a16="http://schemas.microsoft.com/office/drawing/2014/main" id="{DEDC67C1-06E3-4C76-84DE-4E895AEAD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92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</p:grpSp>
          <p:grpSp>
            <p:nvGrpSpPr>
              <p:cNvPr id="13320" name="Group 24">
                <a:extLst>
                  <a:ext uri="{FF2B5EF4-FFF2-40B4-BE49-F238E27FC236}">
                    <a16:creationId xmlns:a16="http://schemas.microsoft.com/office/drawing/2014/main" id="{F5D8F947-FCB9-4818-9A9C-8CE01A4A4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640"/>
                <a:ext cx="2064" cy="1537"/>
                <a:chOff x="1920" y="2208"/>
                <a:chExt cx="2064" cy="1537"/>
              </a:xfrm>
            </p:grpSpPr>
            <p:sp>
              <p:nvSpPr>
                <p:cNvPr id="13325" name="Text Box 25">
                  <a:extLst>
                    <a:ext uri="{FF2B5EF4-FFF2-40B4-BE49-F238E27FC236}">
                      <a16:creationId xmlns:a16="http://schemas.microsoft.com/office/drawing/2014/main" id="{499DF135-6FC8-4F73-ABBF-D006AB133C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2064" cy="15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int function ()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{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}</a:t>
                  </a:r>
                  <a:endParaRPr lang="th-TH" altLang="en-US" sz="1800"/>
                </a:p>
              </p:txBody>
            </p:sp>
            <p:sp>
              <p:nvSpPr>
                <p:cNvPr id="13326" name="Text Box 26">
                  <a:extLst>
                    <a:ext uri="{FF2B5EF4-FFF2-40B4-BE49-F238E27FC236}">
                      <a16:creationId xmlns:a16="http://schemas.microsoft.com/office/drawing/2014/main" id="{4F42E490-956C-4746-AE36-A849C12DB4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3168"/>
                  <a:ext cx="1680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Statements ;</a:t>
                  </a:r>
                  <a:endParaRPr lang="th-TH" altLang="en-US" sz="1800"/>
                </a:p>
              </p:txBody>
            </p:sp>
            <p:sp>
              <p:nvSpPr>
                <p:cNvPr id="13327" name="AutoShape 27">
                  <a:extLst>
                    <a:ext uri="{FF2B5EF4-FFF2-40B4-BE49-F238E27FC236}">
                      <a16:creationId xmlns:a16="http://schemas.microsoft.com/office/drawing/2014/main" id="{CC7B8D1A-649B-4E11-98DB-97017346A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736"/>
                  <a:ext cx="1830" cy="3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Local Declarations</a:t>
                  </a:r>
                  <a:endParaRPr lang="th-TH" altLang="en-US" sz="1800"/>
                </a:p>
              </p:txBody>
            </p:sp>
          </p:grpSp>
          <p:sp>
            <p:nvSpPr>
              <p:cNvPr id="13321" name="Line 28">
                <a:extLst>
                  <a:ext uri="{FF2B5EF4-FFF2-40B4-BE49-F238E27FC236}">
                    <a16:creationId xmlns:a16="http://schemas.microsoft.com/office/drawing/2014/main" id="{A03516D3-953E-4E7B-9D0D-3A1F56947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528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Line 29">
                <a:extLst>
                  <a:ext uri="{FF2B5EF4-FFF2-40B4-BE49-F238E27FC236}">
                    <a16:creationId xmlns:a16="http://schemas.microsoft.com/office/drawing/2014/main" id="{67E57DB5-355E-47CB-AA88-4FB26C8F2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08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Line 30">
                <a:extLst>
                  <a:ext uri="{FF2B5EF4-FFF2-40B4-BE49-F238E27FC236}">
                    <a16:creationId xmlns:a16="http://schemas.microsoft.com/office/drawing/2014/main" id="{7C7A640F-CE45-4AC9-B06A-780B79295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640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Line 31">
                <a:extLst>
                  <a:ext uri="{FF2B5EF4-FFF2-40B4-BE49-F238E27FC236}">
                    <a16:creationId xmlns:a16="http://schemas.microsoft.com/office/drawing/2014/main" id="{DE2E9EF5-74F3-4C04-B68B-825EF4BED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528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1420B8-6E44-4EED-AF28-1AB1F200D696}"/>
                </a:ext>
              </a:extLst>
            </p:cNvPr>
            <p:cNvSpPr/>
            <p:nvPr/>
          </p:nvSpPr>
          <p:spPr>
            <a:xfrm>
              <a:off x="688852" y="1507892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0D2FC8-341D-4DC0-98BF-043AA1D35A0C}"/>
                </a:ext>
              </a:extLst>
            </p:cNvPr>
            <p:cNvSpPr/>
            <p:nvPr/>
          </p:nvSpPr>
          <p:spPr>
            <a:xfrm>
              <a:off x="688852" y="2146576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4526D6-8CAB-434C-82A4-18384F6AFF69}"/>
                </a:ext>
              </a:extLst>
            </p:cNvPr>
            <p:cNvSpPr/>
            <p:nvPr/>
          </p:nvSpPr>
          <p:spPr>
            <a:xfrm>
              <a:off x="688852" y="2785260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42E5932-6CDF-4D7F-B751-6DDA81DEF089}"/>
                </a:ext>
              </a:extLst>
            </p:cNvPr>
            <p:cNvSpPr/>
            <p:nvPr/>
          </p:nvSpPr>
          <p:spPr>
            <a:xfrm>
              <a:off x="688852" y="3423944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โครงสร้างภาษาซีเบื้องต้น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โปรแกรมภาษา&amp;quot;&quot;/&gt;&lt;property id=&quot;20307&quot; value=&quot;287&quot;/&gt;&lt;/object&gt;&lt;object type=&quot;3&quot; unique_id=&quot;10006&quot;&gt;&lt;property id=&quot;20148&quot; value=&quot;5&quot;/&gt;&lt;property id=&quot;20300&quot; value=&quot;Slide 3 - &amp;quot;โปรแกรมภาษา&amp;quot;&quot;/&gt;&lt;property id=&quot;20307&quot; value=&quot;291&quot;/&gt;&lt;/object&gt;&lt;object type=&quot;3&quot; unique_id=&quot;10007&quot;&gt;&lt;property id=&quot;20148&quot; value=&quot;5&quot;/&gt;&lt;property id=&quot;20300&quot; value=&quot;Slide 4&quot;/&gt;&lt;property id=&quot;20307&quot; value=&quot;289&quot;/&gt;&lt;/object&gt;&lt;object type=&quot;3&quot; unique_id=&quot;10008&quot;&gt;&lt;property id=&quot;20148&quot; value=&quot;5&quot;/&gt;&lt;property id=&quot;20300&quot; value=&quot;Slide 5&quot;/&gt;&lt;property id=&quot;20307&quot; value=&quot;290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 - &amp;quot;โครงสร้างโปรแกรมภาษาซี&amp;quot;&quot;/&gt;&lt;property id=&quot;20307&quot; value=&quot;257&quot;/&gt;&lt;/object&gt;&lt;object type=&quot;3&quot; unique_id=&quot;10011&quot;&gt;&lt;property id=&quot;20148&quot; value=&quot;5&quot;/&gt;&lt;property id=&quot;20300&quot; value=&quot;Slide 8 - &amp;quot;หลักการตั้งชื่อ (Identifier)&amp;quot;&quot;/&gt;&lt;property id=&quot;20307&quot; value=&quot;272&quot;/&gt;&lt;/object&gt;&lt;object type=&quot;3&quot; unique_id=&quot;10012&quot;&gt;&lt;property id=&quot;20148&quot; value=&quot;5&quot;/&gt;&lt;property id=&quot;20300&quot; value=&quot;Slide 9 - &amp;quot;คำสงวน Reserved Words ของภาษา C&amp;quot;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 - &amp;quot;การใช้ #include&amp;quot;&quot;/&gt;&lt;property id=&quot;20307&quot; value=&quot;259&quot;/&gt;&lt;/object&gt;&lt;object type=&quot;3&quot; unique_id=&quot;10015&quot;&gt;&lt;property id=&quot;20148&quot; value=&quot;5&quot;/&gt;&lt;property id=&quot;20300&quot; value=&quot;Slide 12 - &amp;quot;การใช้ #define&amp;quot;&quot;/&gt;&lt;property id=&quot;20307&quot; value=&quot;260&quot;/&gt;&lt;/object&gt;&lt;object type=&quot;3&quot; unique_id=&quot;10016&quot;&gt;&lt;property id=&quot;20148&quot; value=&quot;5&quot;/&gt;&lt;property id=&quot;20300&quot; value=&quot;Slide 13 - &amp;quot;ส่วนประกาศ (Global Declarations)&amp;quot;&quot;/&gt;&lt;property id=&quot;20307&quot; value=&quot;261&quot;/&gt;&lt;/object&gt;&lt;object type=&quot;3&quot; unique_id=&quot;10017&quot;&gt;&lt;property id=&quot;20148&quot; value=&quot;5&quot;/&gt;&lt;property id=&quot;20300&quot; value=&quot;Slide 14 - &amp;quot;ส่วนประกาศ (Global Declarations)&amp;quot;&quot;/&gt;&lt;property id=&quot;20307&quot; value=&quot;293&quot;/&gt;&lt;/object&gt;&lt;object type=&quot;3&quot; unique_id=&quot;10018&quot;&gt;&lt;property id=&quot;20148&quot; value=&quot;5&quot;/&gt;&lt;property id=&quot;20300&quot; value=&quot;Slide 15 - &amp;quot;ฟังก์ชันหลักของโปรแกรม (Main Function)&amp;quot;&quot;/&gt;&lt;property id=&quot;20307&quot; value=&quot;262&quot;/&gt;&lt;/object&gt;&lt;object type=&quot;3&quot; unique_id=&quot;10019&quot;&gt;&lt;property id=&quot;20148&quot; value=&quot;5&quot;/&gt;&lt;property id=&quot;20300&quot; value=&quot;Slide 16 - &amp;quot;ฟังก์ชันหลักของโปรแกรม (Main Function)&amp;quot;&quot;/&gt;&lt;property id=&quot;20307&quot; value=&quot;294&quot;/&gt;&lt;/object&gt;&lt;object type=&quot;3&quot; unique_id=&quot;10020&quot;&gt;&lt;property id=&quot;20148&quot; value=&quot;5&quot;/&gt;&lt;property id=&quot;20300&quot; value=&quot;Slide 17 - &amp;quot;การสร้างฟังก์ชันใช้งานเอง (User Define Function)&amp;quot;&quot;/&gt;&lt;property id=&quot;20307&quot; value=&quot;263&quot;/&gt;&lt;/object&gt;&lt;object type=&quot;3&quot; unique_id=&quot;10021&quot;&gt;&lt;property id=&quot;20148&quot; value=&quot;5&quot;/&gt;&lt;property id=&quot;20300&quot; value=&quot;Slide 18 - &amp;quot;การสร้างฟังก์ชันใช้งานเอง (User Define Function)&amp;quot;&quot;/&gt;&lt;property id=&quot;20307&quot; value=&quot;295&quot;/&gt;&lt;/object&gt;&lt;object type=&quot;3&quot; unique_id=&quot;10022&quot;&gt;&lt;property id=&quot;20148&quot; value=&quot;5&quot;/&gt;&lt;property id=&quot;20300&quot; value=&quot;Slide 19 - &amp;quot;การใช้คำอธิบาย (Program Comments)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การใช้คำอธิบาย (Program Comments)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การใช้ printf()&amp;quot;&quot;/&gt;&lt;property id=&quot;20307&quot; value=&quot;267&quot;/&gt;&lt;/object&gt;&lt;object type=&quot;3&quot; unique_id=&quot;10025&quot;&gt;&lt;property id=&quot;20148&quot; value=&quot;5&quot;/&gt;&lt;property id=&quot;20300&quot; value=&quot;Slide 22 - &amp;quot;ตัวอย่างโปรแกรมที่ 1&amp;quot;&quot;/&gt;&lt;property id=&quot;20307&quot; value=&quot;275&quot;/&gt;&lt;/object&gt;&lt;object type=&quot;3&quot; unique_id=&quot;10026&quot;&gt;&lt;property id=&quot;20148&quot; value=&quot;5&quot;/&gt;&lt;property id=&quot;20300&quot; value=&quot;Slide 23 - &amp;quot;ตัวอย่างโปรแกรมที่ 2&amp;quot;&quot;/&gt;&lt;property id=&quot;20307&quot; value=&quot;276&quot;/&gt;&lt;/object&gt;&lt;object type=&quot;3&quot; unique_id=&quot;10027&quot;&gt;&lt;property id=&quot;20148&quot; value=&quot;5&quot;/&gt;&lt;property id=&quot;20300&quot; value=&quot;Slide 24&quot;/&gt;&lt;property id=&quot;20307&quot; value=&quot;277&quot;/&gt;&lt;/object&gt;&lt;object type=&quot;3&quot; unique_id=&quot;10028&quot;&gt;&lt;property id=&quot;20148&quot; value=&quot;5&quot;/&gt;&lt;property id=&quot;20300&quot; value=&quot;Slide 25 - &amp;quot;การใช้ Control ด้วย Backslash&amp;quot;&quot;/&gt;&lt;property id=&quot;20307&quot; value=&quot;278&quot;/&gt;&lt;/object&gt;&lt;object type=&quot;3&quot; unique_id=&quot;10029&quot;&gt;&lt;property id=&quot;20148&quot; value=&quot;5&quot;/&gt;&lt;property id=&quot;20300&quot; value=&quot;Slide 26 - &amp;quot;ตัวอย่างโปรแกรมที่ 4&amp;quot;&quot;/&gt;&lt;property id=&quot;20307&quot; value=&quot;279&quot;/&gt;&lt;/object&gt;&lt;object type=&quot;3&quot; unique_id=&quot;10030&quot;&gt;&lt;property id=&quot;20148&quot; value=&quot;5&quot;/&gt;&lt;property id=&quot;20300&quot; value=&quot;Slide 27 - &amp;quot;รหัสควบคุมลักษณะ (Format String)&amp;quot;&quot;/&gt;&lt;property id=&quot;20307&quot; value=&quot;280&quot;/&gt;&lt;/object&gt;&lt;object type=&quot;3&quot; unique_id=&quot;10031&quot;&gt;&lt;property id=&quot;20148&quot; value=&quot;5&quot;/&gt;&lt;property id=&quot;20300&quot; value=&quot;Slide 28 - &amp;quot;ตัวอย่างโปรแกรมที่ 5&amp;quot;&quot;/&gt;&lt;property id=&quot;20307&quot; value=&quot;281&quot;/&gt;&lt;/object&gt;&lt;object type=&quot;3&quot; unique_id=&quot;10032&quot;&gt;&lt;property id=&quot;20148&quot; value=&quot;5&quot;/&gt;&lt;property id=&quot;20300&quot; value=&quot;Slide 29 - &amp;quot;การจัดการหน้าจอด้วยรหัสควบคุมลักษณะ&amp;quot;&quot;/&gt;&lt;property id=&quot;20307&quot; value=&quot;282&quot;/&gt;&lt;/object&gt;&lt;object type=&quot;3&quot; unique_id=&quot;10033&quot;&gt;&lt;property id=&quot;20148&quot; value=&quot;5&quot;/&gt;&lt;property id=&quot;20300&quot; value=&quot;Slide 30 - &amp;quot;คำถามเกี่ยวกับ printf()&amp;quot;&quot;/&gt;&lt;property id=&quot;20307&quot; value=&quot;297&quot;/&gt;&lt;/object&gt;&lt;object type=&quot;3&quot; unique_id=&quot;10034&quot;&gt;&lt;property id=&quot;20148&quot; value=&quot;5&quot;/&gt;&lt;property id=&quot;20300&quot; value=&quot;Slide 31 - &amp;quot;คำถามเกี่ยวกับ printf()&amp;quot;&quot;/&gt;&lt;property id=&quot;20307&quot; value=&quot;298&quot;/&gt;&lt;/object&gt;&lt;object type=&quot;3&quot; unique_id=&quot;10035&quot;&gt;&lt;property id=&quot;20148&quot; value=&quot;5&quot;/&gt;&lt;property id=&quot;20300&quot; value=&quot;Slide 32 - &amp;quot;การใช้ scanf()&amp;quot;&quot;/&gt;&lt;property id=&quot;20307&quot; value=&quot;266&quot;/&gt;&lt;/object&gt;&lt;object type=&quot;3&quot; unique_id=&quot;10036&quot;&gt;&lt;property id=&quot;20148&quot; value=&quot;5&quot;/&gt;&lt;property id=&quot;20300&quot; value=&quot;Slide 33 - &amp;quot;ตัวอย่างโปรแกรมที่ 6&amp;quot;&quot;/&gt;&lt;property id=&quot;20307&quot; value=&quot;283&quot;/&gt;&lt;/object&gt;&lt;object type=&quot;3&quot; unique_id=&quot;10039&quot;&gt;&lt;property id=&quot;20148&quot; value=&quot;5&quot;/&gt;&lt;property id=&quot;20300&quot; value=&quot;Slide 34 - &amp;quot;ตัวอย่างโปรแกรมที่ 9 (Interactive)&amp;quot;&quot;/&gt;&lt;property id=&quot;20307&quot; value=&quot;286&quot;/&gt;&lt;/object&gt;&lt;object type=&quot;3&quot; unique_id=&quot;10040&quot;&gt;&lt;property id=&quot;20148&quot; value=&quot;5&quot;/&gt;&lt;property id=&quot;20300&quot; value=&quot;Slide 35 - &amp;quot;จบโครงสร้างภาษาซีเบื้องต้น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F30DE0F3E824FB341B855DC8FC9BC" ma:contentTypeVersion="2" ma:contentTypeDescription="Create a new document." ma:contentTypeScope="" ma:versionID="dd2bac6f861a4fc1bf44340c56dc2d16">
  <xsd:schema xmlns:xsd="http://www.w3.org/2001/XMLSchema" xmlns:xs="http://www.w3.org/2001/XMLSchema" xmlns:p="http://schemas.microsoft.com/office/2006/metadata/properties" xmlns:ns2="54d25207-ff70-4e75-a54a-207ef403d960" targetNamespace="http://schemas.microsoft.com/office/2006/metadata/properties" ma:root="true" ma:fieldsID="bcfab7e157bafb9b20f2711784ea484d" ns2:_="">
    <xsd:import namespace="54d25207-ff70-4e75-a54a-207ef403d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25207-ff70-4e75-a54a-207ef403d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1A51F-B1B2-4317-81F1-946F176B4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9D5AA4-F0A6-48E5-934E-DBF844E7D0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d25207-ff70-4e75-a54a-207ef403d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3993</TotalTime>
  <Words>2910</Words>
  <Application>Microsoft Office PowerPoint</Application>
  <PresentationFormat>On-screen Show (4:3)</PresentationFormat>
  <Paragraphs>650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Courier New</vt:lpstr>
      <vt:lpstr>TH SarabunPSK</vt:lpstr>
      <vt:lpstr>Times New Roman</vt:lpstr>
      <vt:lpstr>Wingdings</vt:lpstr>
      <vt:lpstr>Layers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โครงสร้างโปรแกรมภาษาซี</vt:lpstr>
      <vt:lpstr>โครงสร้างโปรแกรมภาษาซี</vt:lpstr>
      <vt:lpstr>PowerPoint Presentation</vt:lpstr>
      <vt:lpstr>การใช้ #include</vt:lpstr>
      <vt:lpstr>การใช้ #define</vt:lpstr>
      <vt:lpstr>Global Declarations</vt:lpstr>
      <vt:lpstr>ฟังก์ชันหลักของโปรแกรม (Main Function)</vt:lpstr>
      <vt:lpstr>การสร้างฟังก์ชันใช้งานเอง (User Define Function)</vt:lpstr>
      <vt:lpstr>Preprocessor Directive</vt:lpstr>
      <vt:lpstr>ส่วนประกาศ (Global Declarations)</vt:lpstr>
      <vt:lpstr>ฟังก์ชันหลักของโปรแกรม (Main Function)</vt:lpstr>
      <vt:lpstr>การสร้างฟังก์ชันใช้งานเอง (User-Defined Function)</vt:lpstr>
      <vt:lpstr>หลักการตั้งชื่อตัวแปร ค่าคงที่ และ ฟังก์ชัน</vt:lpstr>
      <vt:lpstr>คำสงวน (Reserved Words) ของภาษา C</vt:lpstr>
      <vt:lpstr>คำอธิบายของโปรแกรม (Program Comments)</vt:lpstr>
      <vt:lpstr>คำอธิบายของโปรแกรม (Program Comments)</vt:lpstr>
      <vt:lpstr>คำสั่ง printf( )</vt:lpstr>
      <vt:lpstr>ตัวอย่างโปรแกรม การใช้คำสั่ง printf( )</vt:lpstr>
      <vt:lpstr>ตัวอย่างโปรแกรม การใช้คำสั่ง printf( )</vt:lpstr>
      <vt:lpstr>การใช้อักขระควบคุมการแสดงผล</vt:lpstr>
      <vt:lpstr>PowerPoint Presentation</vt:lpstr>
      <vt:lpstr>รหัสควบคุมลักษณะ (Format String)</vt:lpstr>
      <vt:lpstr>ตัวอย่างโปรแกรม การใช้รหัสควบคุมลักษณะ </vt:lpstr>
      <vt:lpstr>ตัวอย่างโปรแกรม การใช้รหัสควบคุมลักษณะ </vt:lpstr>
      <vt:lpstr>Standard ASCII Characters</vt:lpstr>
      <vt:lpstr>การจัดการหน้าจอด้วยรหัสควบคุมลักษณะ</vt:lpstr>
      <vt:lpstr>คำถามเกี่ยวกับ printf( )</vt:lpstr>
      <vt:lpstr>คำถามเกี่ยวกับ printf( )</vt:lpstr>
      <vt:lpstr>การใช้ scanf( )</vt:lpstr>
      <vt:lpstr>ตัวอย่างโปรแกรม การใช้ scanf( )</vt:lpstr>
      <vt:lpstr>ตัวอย่างโปรแกรม ที่มีการโต้ตอบกับผู้ใช้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โครงสร้างภาษาซีเบื้องต้น</dc:title>
  <dc:creator>COM</dc:creator>
  <cp:lastModifiedBy>เดชรัชต์ ใจถวิล</cp:lastModifiedBy>
  <cp:revision>232</cp:revision>
  <cp:lastPrinted>2018-07-13T08:25:13Z</cp:lastPrinted>
  <dcterms:created xsi:type="dcterms:W3CDTF">2006-06-12T16:52:30Z</dcterms:created>
  <dcterms:modified xsi:type="dcterms:W3CDTF">2020-08-05T04:38:47Z</dcterms:modified>
</cp:coreProperties>
</file>