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7" r:id="rId5"/>
    <p:sldId id="258" r:id="rId6"/>
    <p:sldId id="268" r:id="rId7"/>
    <p:sldId id="281" r:id="rId8"/>
    <p:sldId id="267" r:id="rId9"/>
    <p:sldId id="276" r:id="rId10"/>
    <p:sldId id="259" r:id="rId11"/>
    <p:sldId id="260" r:id="rId12"/>
    <p:sldId id="282" r:id="rId13"/>
    <p:sldId id="261" r:id="rId14"/>
    <p:sldId id="279" r:id="rId15"/>
    <p:sldId id="275" r:id="rId16"/>
    <p:sldId id="280" r:id="rId17"/>
    <p:sldId id="278" r:id="rId18"/>
    <p:sldId id="264" r:id="rId19"/>
    <p:sldId id="274" r:id="rId20"/>
  </p:sldIdLst>
  <p:sldSz cx="9144000" cy="6858000" type="screen4x3"/>
  <p:notesSz cx="7099300" cy="10234613"/>
  <p:custDataLst>
    <p:tags r:id="rId23"/>
  </p:custDataLst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96600"/>
    <a:srgbClr val="FF0000"/>
    <a:srgbClr val="FFFF00"/>
    <a:srgbClr val="663300"/>
    <a:srgbClr val="006699"/>
    <a:srgbClr val="8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4679" autoAdjust="0"/>
  </p:normalViewPr>
  <p:slideViewPr>
    <p:cSldViewPr>
      <p:cViewPr varScale="1">
        <p:scale>
          <a:sx n="101" d="100"/>
          <a:sy n="101" d="100"/>
        </p:scale>
        <p:origin x="22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ธนสิน บุญนาม" userId="62198fe0-c317-466f-9ac1-c0cab9ebc171" providerId="ADAL" clId="{E6A9A7D7-84BC-402B-A37F-7C32053B12A0}"/>
    <pc:docChg chg="modSld">
      <pc:chgData name="ธนสิน บุญนาม" userId="62198fe0-c317-466f-9ac1-c0cab9ebc171" providerId="ADAL" clId="{E6A9A7D7-84BC-402B-A37F-7C32053B12A0}" dt="2023-07-07T15:32:57.406" v="1" actId="6549"/>
      <pc:docMkLst>
        <pc:docMk/>
      </pc:docMkLst>
      <pc:sldChg chg="modSp mod">
        <pc:chgData name="ธนสิน บุญนาม" userId="62198fe0-c317-466f-9ac1-c0cab9ebc171" providerId="ADAL" clId="{E6A9A7D7-84BC-402B-A37F-7C32053B12A0}" dt="2023-07-07T15:32:57.406" v="1" actId="6549"/>
        <pc:sldMkLst>
          <pc:docMk/>
          <pc:sldMk cId="88963104" sldId="282"/>
        </pc:sldMkLst>
        <pc:spChg chg="mod">
          <ac:chgData name="ธนสิน บุญนาม" userId="62198fe0-c317-466f-9ac1-c0cab9ebc171" providerId="ADAL" clId="{E6A9A7D7-84BC-402B-A37F-7C32053B12A0}" dt="2023-07-07T15:32:57.406" v="1" actId="6549"/>
          <ac:spMkLst>
            <pc:docMk/>
            <pc:sldMk cId="88963104" sldId="282"/>
            <ac:spMk id="3" creationId="{3794FC60-A4DA-1FCF-9E3E-4A6959F0510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764C52C-75DA-43AC-9812-B25796F06D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6" tIns="47378" rIns="94756" bIns="47378" numCol="1" anchor="t" anchorCtr="0" compatLnSpc="1">
            <a:prstTxWarp prst="textNoShape">
              <a:avLst/>
            </a:prstTxWarp>
          </a:bodyPr>
          <a:lstStyle>
            <a:lvl1pPr defTabSz="948277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5EF7A55-F90B-4ED2-8E91-AFFDA93237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6" tIns="47378" rIns="94756" bIns="47378" numCol="1" anchor="t" anchorCtr="0" compatLnSpc="1">
            <a:prstTxWarp prst="textNoShape">
              <a:avLst/>
            </a:prstTxWarp>
          </a:bodyPr>
          <a:lstStyle>
            <a:lvl1pPr algn="r" defTabSz="948277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F5A826F5-618F-47B0-B541-79FA3148AF9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6" tIns="47378" rIns="94756" bIns="47378" numCol="1" anchor="b" anchorCtr="0" compatLnSpc="1">
            <a:prstTxWarp prst="textNoShape">
              <a:avLst/>
            </a:prstTxWarp>
          </a:bodyPr>
          <a:lstStyle>
            <a:lvl1pPr defTabSz="948277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BEB73507-0ED1-4A8D-BE1A-957F8AEDD51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6" tIns="47378" rIns="94756" bIns="47378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 smtClean="0"/>
            </a:lvl1pPr>
          </a:lstStyle>
          <a:p>
            <a:pPr>
              <a:defRPr/>
            </a:pPr>
            <a:fld id="{692F0267-7E47-4C2F-BC8F-82E68F023A6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A2E16A6-4CA2-427D-9A67-51401E32A4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6" tIns="47378" rIns="94756" bIns="47378" numCol="1" anchor="t" anchorCtr="0" compatLnSpc="1">
            <a:prstTxWarp prst="textNoShape">
              <a:avLst/>
            </a:prstTxWarp>
          </a:bodyPr>
          <a:lstStyle>
            <a:lvl1pPr defTabSz="948277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AA1B48C-AA95-4EB0-AF12-D05DA2277A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6" tIns="47378" rIns="94756" bIns="47378" numCol="1" anchor="t" anchorCtr="0" compatLnSpc="1">
            <a:prstTxWarp prst="textNoShape">
              <a:avLst/>
            </a:prstTxWarp>
          </a:bodyPr>
          <a:lstStyle>
            <a:lvl1pPr algn="r" defTabSz="948277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CB82B1C-1740-4F65-B53B-00F24CBE8A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FA66523B-0EE2-46D7-8CBF-D509B65353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6" tIns="47378" rIns="94756" bIns="47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F92E8BD7-AABE-4D34-AB05-708F05DE40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6" tIns="47378" rIns="94756" bIns="47378" numCol="1" anchor="b" anchorCtr="0" compatLnSpc="1">
            <a:prstTxWarp prst="textNoShape">
              <a:avLst/>
            </a:prstTxWarp>
          </a:bodyPr>
          <a:lstStyle>
            <a:lvl1pPr defTabSz="948277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0B1ACA58-930A-4054-8CC2-C552DC5392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6" tIns="47378" rIns="94756" bIns="47378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 smtClean="0"/>
            </a:lvl1pPr>
          </a:lstStyle>
          <a:p>
            <a:pPr>
              <a:defRPr/>
            </a:pPr>
            <a:fld id="{E9E1DD8F-051D-4FDC-803C-03185879F70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BF2D241-8E15-4F65-89D2-EA30693A7A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B8832D2-BD63-4C79-B93E-9E2873A0A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1163" y="1720850"/>
            <a:ext cx="6110287" cy="1171575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4638" y="3167063"/>
            <a:ext cx="6178550" cy="8270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2A283B-0394-4F0A-A314-7ABDE0E02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65863"/>
            <a:ext cx="1922463" cy="481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837A1-CB0D-4380-B675-DE7408AD69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57538" y="6265863"/>
            <a:ext cx="2814637" cy="481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2CCCA6-BFCE-4BC4-AAE1-E4ED7E9E7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21450" y="6265863"/>
            <a:ext cx="1922463" cy="4810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FCA837-5A9D-4B6E-9888-D91400CF37F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4418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5676DC-9119-4FE7-B027-50D20232A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3FC61B-3732-4A78-A52C-2158EBFE29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B117A9-03F9-42B8-A10F-F44FCB775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E5A64-18E0-46F5-8F1E-288A00C24BB9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0394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3550" y="68263"/>
            <a:ext cx="2179638" cy="6027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638" y="68263"/>
            <a:ext cx="6386512" cy="6027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E027F6-010B-41F9-9C12-ACB513DF8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7C5008-933A-49D5-979E-622A3C7E78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70C527-492E-4C6A-9E60-BB339D80D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7251-3A62-4E19-AE57-043FB820B342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3203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7551738" cy="827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4638" y="1376363"/>
            <a:ext cx="8648700" cy="4719637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BB5291-CB7D-47C5-93C7-95C242505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17A80B-BA93-4B52-B376-06C240B8A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39E258-686E-4149-AB48-2AE00BBC7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74D08-A1B7-4B93-BA79-282C92FD23C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0386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ACDFDF-3A4A-4BDD-AC6C-93999B7C0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BF9B31-B4F1-49E2-80CF-C69B770EF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3ECD9C-21B4-4A26-875D-130F06D71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D4FF7-A33A-468C-B2BF-4ECAA8986AB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9860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0A5262-B732-4FB2-A50E-A5CB174734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AAE312-2200-4C8C-8E33-40E249F5F8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6B214E-4366-4A79-AFBF-88DB7C9C5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22A46-02B9-4B2E-A4D1-EAAC984E288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3496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1376363"/>
            <a:ext cx="4248150" cy="4719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376363"/>
            <a:ext cx="4248150" cy="4719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9350A4-0C6A-4595-BD0F-8B0C59C01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E4195-19BD-4A93-B466-B9FF859A3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C1F99C-B28D-4516-ADF1-B0CD3CA3F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CBEA7-F6A1-470A-A5F3-6BA67B2B48C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23615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90E959-A27F-424E-99BA-F9F6A34EF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CD5982-9235-4FC7-A607-AF6D43E85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8C92A0-654E-4F47-8368-A1DF944C9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38890-1F9A-4D2B-A709-74A2671AEC7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6716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5B1176-EBC4-40E5-9958-DEE026822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A44722-13D1-40FA-B8AE-AAA6268C6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4124CA-0725-4E2D-835F-20154D78C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89966-79BA-46D0-B248-EC7C2B485D2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7979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7EFF22-01C5-4E74-A701-DFBA1FD3C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1C53B4-80D3-4D39-925C-5B59C0D48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67661C-89D2-47BA-A94C-FADF0AF8B8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7632-F60D-451A-8D4B-E1EED9E11DC4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4550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26347-7F71-4CCD-9D70-BCF873630F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7C93A8-5359-448F-8405-539763C3C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890DF6-5E1E-4B41-A227-E67DC01C6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8A91-7A8E-4F70-AE9B-3E569F9E64C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8320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644EE-65D8-4B9E-9007-D3DDD3E35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B06666-EDF6-43D1-9E93-62C1C1F6E9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F824A-357B-43D9-A63D-9539BF479C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C511-DD30-4076-8D19-D9666FACEA3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6663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BC1E46-30A7-4DF2-90D7-8770A618C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1450" y="68263"/>
            <a:ext cx="755173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AFA09F-37DB-4A57-A605-74ACA772B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1376363"/>
            <a:ext cx="86487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Click to edit Master text styles</a:t>
            </a:r>
          </a:p>
          <a:p>
            <a:pPr lvl="1"/>
            <a:r>
              <a:rPr lang="th-TH" altLang="th-TH"/>
              <a:t>Second level</a:t>
            </a:r>
          </a:p>
          <a:p>
            <a:pPr lvl="2"/>
            <a:r>
              <a:rPr lang="th-TH" altLang="th-TH"/>
              <a:t>Third level</a:t>
            </a:r>
          </a:p>
          <a:p>
            <a:pPr lvl="3"/>
            <a:r>
              <a:rPr lang="th-TH" altLang="th-TH"/>
              <a:t>Fourth level</a:t>
            </a:r>
          </a:p>
          <a:p>
            <a:pPr lvl="4"/>
            <a:r>
              <a:rPr lang="th-TH" altLang="th-TH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16794BAC-5A9B-4BBC-B652-5FBECA8697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4D84B29-C96F-4831-955F-FFD4743F98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0742868-F024-4A40-923F-7B7D653252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74FEAE14-2199-47DA-AE49-EBC1096A49B2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owgorithm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loodshed.net/dev/devcpp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pl.i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ompro.rmutt.ac.th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0nt.com/release/th-sarabun-new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3A4C3CD8-B0A8-4828-8F00-B4400C6D7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BD62F6-8A32-470F-A980-620885DC908F}" type="slidenum">
              <a:rPr lang="en-US" altLang="th-TH" sz="13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th-TH" altLang="th-TH" sz="13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65478AE-7BAB-4738-ADC5-304F432B47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645024"/>
            <a:ext cx="9144000" cy="72008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04621101 : </a:t>
            </a:r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การเขียนโปรแกรมคอมพิวเตอร์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A1F8A28-D7D4-4C07-9325-C9F1E2361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3920"/>
            <a:ext cx="9144000" cy="140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8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Programming</a:t>
            </a:r>
            <a:endParaRPr lang="th-TH" sz="8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CDB16-111C-B3DF-546B-D85EEEFE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กติกาเข้าเรียน</a:t>
            </a:r>
            <a:endParaRPr lang="en-T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4FC60-A4DA-1FCF-9E3E-4A6959F05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alt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กติกาเข้าเรียน</a:t>
            </a:r>
          </a:p>
          <a:p>
            <a:pPr lvl="1" eaLnBrk="1" hangingPunct="1"/>
            <a:r>
              <a:rPr lang="th-TH" altLang="th-TH" sz="4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นักศึกษาต้องทบทวนเนื้อหาก่อนเข้าเรียน</a:t>
            </a:r>
          </a:p>
          <a:p>
            <a:pPr lvl="1" eaLnBrk="1" hangingPunct="1"/>
            <a:r>
              <a:rPr lang="th-TH" alt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นักศึกษาต้องเตรียม กระดาษ ขนาดไม่ใหญ่เกิน </a:t>
            </a:r>
            <a:r>
              <a:rPr lang="en-US" alt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A4</a:t>
            </a:r>
            <a:r>
              <a:rPr lang="th-TH" alt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สำหรับกิจกรรมระหว่างชั่วโมงเรียน</a:t>
            </a:r>
          </a:p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8ACF-DDCD-6EB3-CA3B-79F10A8D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D4FF7-A33A-468C-B2BF-4ECAA8986AB1}" type="slidenum">
              <a:rPr lang="en-US" altLang="th-TH" smtClean="0"/>
              <a:pPr>
                <a:defRPr/>
              </a:pPr>
              <a:t>10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896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A19033BC-F649-43DB-ABF4-4BBDA046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F4D225-B66F-464D-8220-3AE60B81A23C}" type="slidenum">
              <a:rPr lang="en-US" altLang="th-TH" sz="13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th-TH" altLang="th-TH" sz="13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54F33CA-42BF-481E-9509-2A2640C97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912465"/>
          </a:xfrm>
        </p:spPr>
        <p:txBody>
          <a:bodyPr/>
          <a:lstStyle/>
          <a:p>
            <a:pPr algn="ctr" eaLnBrk="1" hangingPunct="1"/>
            <a:r>
              <a:rPr lang="th-TH" altLang="th-TH" sz="40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การตัดเกรด (ตามเกณฑ์)</a:t>
            </a:r>
          </a:p>
        </p:txBody>
      </p:sp>
      <p:graphicFrame>
        <p:nvGraphicFramePr>
          <p:cNvPr id="17525" name="Group 117">
            <a:extLst>
              <a:ext uri="{FF2B5EF4-FFF2-40B4-BE49-F238E27FC236}">
                <a16:creationId xmlns:a16="http://schemas.microsoft.com/office/drawing/2014/main" id="{C61525A0-DB6E-425B-801F-870542BAD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344146"/>
              </p:ext>
            </p:extLst>
          </p:nvPr>
        </p:nvGraphicFramePr>
        <p:xfrm>
          <a:off x="971550" y="1646132"/>
          <a:ext cx="7200900" cy="4663188"/>
        </p:xfrm>
        <a:graphic>
          <a:graphicData uri="http://schemas.openxmlformats.org/drawingml/2006/table">
            <a:tbl>
              <a:tblPr/>
              <a:tblGrid>
                <a:gridCol w="390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2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ช่วงคะแนน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เกรด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80-100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75-79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B+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70-74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65-69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C+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60-64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55-59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D+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50-54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ต่ำกว่า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54947D93-A1A8-4D69-A070-E19A5741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4767CB-A2C6-4DB1-A6B8-AAC99F81367B}" type="slidenum">
              <a:rPr lang="en-US" altLang="th-TH" sz="13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th-TH" altLang="th-TH" sz="13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3CE5DF8-899D-4C12-8189-3F7B7D4FF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912465"/>
          </a:xfrm>
        </p:spPr>
        <p:txBody>
          <a:bodyPr/>
          <a:lstStyle/>
          <a:p>
            <a:pPr algn="ctr" eaLnBrk="1" hangingPunct="1"/>
            <a:r>
              <a:rPr lang="th-TH" altLang="th-TH" sz="40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 </a:t>
            </a:r>
            <a:r>
              <a:rPr lang="en-US" altLang="th-TH" sz="40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Flowgorithm</a:t>
            </a:r>
            <a:endParaRPr lang="th-TH" altLang="th-TH" sz="40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5364" name="Picture 2" descr="Related image">
            <a:extLst>
              <a:ext uri="{FF2B5EF4-FFF2-40B4-BE49-F238E27FC236}">
                <a16:creationId xmlns:a16="http://schemas.microsoft.com/office/drawing/2014/main" id="{2729C940-F9B5-4032-B19C-FE4C1E15D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98" y="1871536"/>
            <a:ext cx="5147804" cy="38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E282DA-BD19-4CB5-BB15-B97ED4E4B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689"/>
            <a:ext cx="792163" cy="79216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1C64F4A-C491-4721-8F26-9C45FF1D7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1438"/>
            <a:ext cx="9144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th-TH" sz="2400" b="1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http://www.flowgorithm.org/</a:t>
            </a:r>
            <a:endParaRPr lang="th-TH" altLang="th-TH" sz="2400" b="1" kern="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ED261E6-481F-4E9D-B2F2-E62B3276C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06401"/>
              </p:ext>
            </p:extLst>
          </p:nvPr>
        </p:nvGraphicFramePr>
        <p:xfrm>
          <a:off x="1115616" y="5915744"/>
          <a:ext cx="6912768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3848821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ใช้สำหรับพัฒนาผู้เรียนในด้านแนวคิดเชิงคำนวณ หรือ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computational thinking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โดยการวาด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Flowcharts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มีหน้าต่างคอนโซล สามารถรันโปรแกรมแล้วส่งออกมาเป็นโค้ดภาษาต่าง ๆ ได้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3069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157B566E-2038-4278-8295-6FE1DAB2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E31C9C-B0D2-4E9D-896B-71C9D6397B5C}" type="slidenum">
              <a:rPr lang="en-US" altLang="th-TH" sz="13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th-TH" altLang="th-TH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55E4741-29F9-4890-ADCF-F1B1F4705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912465"/>
          </a:xfrm>
        </p:spPr>
        <p:txBody>
          <a:bodyPr/>
          <a:lstStyle/>
          <a:p>
            <a:pPr algn="ctr" eaLnBrk="1" hangingPunct="1"/>
            <a:r>
              <a:rPr lang="th-TH" altLang="th-TH" sz="40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 </a:t>
            </a:r>
            <a:r>
              <a:rPr lang="en-US" altLang="th-TH" sz="40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DEV C++</a:t>
            </a:r>
            <a:endParaRPr lang="th-TH" altLang="th-TH" sz="40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985AEA82-409C-4C62-A3A3-024E225A6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71" y="1973094"/>
            <a:ext cx="6737458" cy="3746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10" descr="รูปภาพที่เกี่ยวข้อง">
            <a:extLst>
              <a:ext uri="{FF2B5EF4-FFF2-40B4-BE49-F238E27FC236}">
                <a16:creationId xmlns:a16="http://schemas.microsoft.com/office/drawing/2014/main" id="{0C143E5A-76F7-41DD-83A2-3C250FCF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15833"/>
            <a:ext cx="80962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3AC0191-FC24-4A9C-9E9F-071CA2442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1438"/>
            <a:ext cx="9144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th-TH" sz="2000" b="1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http://www.bloodshed.net/dev/devcpp.html</a:t>
            </a:r>
            <a:endParaRPr lang="th-TH" altLang="th-TH" sz="2000" b="1" kern="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ADABDC-6617-4357-9E79-FA2508449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931543"/>
              </p:ext>
            </p:extLst>
          </p:nvPr>
        </p:nvGraphicFramePr>
        <p:xfrm>
          <a:off x="1115616" y="5915744"/>
          <a:ext cx="6912768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3848821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สำหรับการเขียนโปรแกรมในภาษา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และ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 ++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ซึ่งเป็นโปรแกรมแก้ไข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และคอมไพเลอร์ที่ใช้กันอย่างแพร่หลายและมีประสิทธิภาพ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3069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157B566E-2038-4278-8295-6FE1DAB2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E31C9C-B0D2-4E9D-896B-71C9D6397B5C}" type="slidenum">
              <a:rPr lang="en-US" altLang="th-TH" sz="13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th-TH" altLang="th-TH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55E4741-29F9-4890-ADCF-F1B1F4705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912465"/>
          </a:xfrm>
        </p:spPr>
        <p:txBody>
          <a:bodyPr/>
          <a:lstStyle/>
          <a:p>
            <a:pPr algn="ctr" eaLnBrk="1" hangingPunct="1"/>
            <a:r>
              <a:rPr lang="th-TH" altLang="th-TH" sz="4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เว็บไซต์ </a:t>
            </a:r>
            <a:r>
              <a:rPr lang="en-US" altLang="th-TH" sz="4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repl.it</a:t>
            </a:r>
            <a:endParaRPr lang="th-TH" alt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21A843-7B30-4F71-BEB2-EA24A03E7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0" y="2060848"/>
            <a:ext cx="7812360" cy="3680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49559B-93B5-4322-BDEC-A73F86ADB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241701"/>
              </p:ext>
            </p:extLst>
          </p:nvPr>
        </p:nvGraphicFramePr>
        <p:xfrm>
          <a:off x="1115616" y="5915744"/>
          <a:ext cx="6912768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3848821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REPL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Read-Eval-Print Loop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เป็นเว็บไซต์ที่สามารถเขียนโปรแกรมได้มากกว่า 50 ภาษา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และยังสามารถเขียนโปรแกรมร่วมกันได้แบบออนไลน์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306978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7FBF59FB-452A-4E14-8AA1-2E1D4D583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1438"/>
            <a:ext cx="9144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th-TH" sz="2400" b="1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https://repl.it/</a:t>
            </a:r>
            <a:endParaRPr lang="th-TH" altLang="th-TH" sz="2400" b="1" kern="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981044D-6CA2-4486-B0F7-26FDD3A18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2400"/>
            <a:ext cx="692696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5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DD32FA35-1F8E-43BD-87A7-474D73DA9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B7B87C-1096-4972-8A91-44A8B052CC5A}" type="slidenum">
              <a:rPr lang="en-US" altLang="th-TH" sz="13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th-TH" altLang="th-TH" sz="13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69A6BF6-6B59-4807-9F96-E6A488312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912465"/>
          </a:xfrm>
        </p:spPr>
        <p:txBody>
          <a:bodyPr/>
          <a:lstStyle/>
          <a:p>
            <a:pPr algn="ctr" eaLnBrk="1" hangingPunct="1"/>
            <a:r>
              <a:rPr lang="th-TH" altLang="th-TH" sz="4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สื่อและกิจกรรมการเรียนการสอน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CD5776-FC26-431D-8E52-627412904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484313"/>
            <a:ext cx="781208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th-TH" sz="2800" b="1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 สไลด์เนื้อหาการสอน</a:t>
            </a:r>
            <a:endParaRPr lang="en-US" sz="2800" b="1" kern="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defRPr/>
            </a:pPr>
            <a:r>
              <a:rPr lang="th-TH" sz="2800" b="1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ไฟล์ </a:t>
            </a:r>
            <a:r>
              <a:rPr lang="en-US" sz="2800" b="1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Microsoft PowerPoint</a:t>
            </a:r>
            <a:endParaRPr lang="th-TH" sz="2800" b="1" kern="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defRPr/>
            </a:pPr>
            <a:r>
              <a:rPr lang="th-TH" sz="2800" b="1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ไฟล์วิดีโอการสอน</a:t>
            </a:r>
          </a:p>
          <a:p>
            <a:pPr marL="0" indent="0" eaLnBrk="1" hangingPunct="1">
              <a:buNone/>
              <a:defRPr/>
            </a:pPr>
            <a:r>
              <a:rPr lang="th-TH" sz="2800" b="1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 แบบทดสอบหลังเรียน</a:t>
            </a:r>
          </a:p>
          <a:p>
            <a:pPr lvl="2" eaLnBrk="1" hangingPunct="1">
              <a:defRPr/>
            </a:pPr>
            <a:r>
              <a:rPr lang="th-TH" sz="2800" b="1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แบบทดสอบออนไลน์ </a:t>
            </a:r>
            <a:r>
              <a:rPr lang="en-US" sz="2800" b="1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Microsoft Form</a:t>
            </a:r>
            <a:endParaRPr lang="th-TH" sz="2800" b="1" kern="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buNone/>
              <a:defRPr/>
            </a:pPr>
            <a:r>
              <a:rPr lang="th-TH" sz="2800" b="1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 ใบงาน</a:t>
            </a:r>
            <a:endParaRPr lang="en-US" sz="2800" b="1" kern="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defRPr/>
            </a:pPr>
            <a:r>
              <a:rPr lang="th-TH" sz="2800" b="1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ไฟล์ </a:t>
            </a:r>
            <a:r>
              <a:rPr lang="en-US" sz="2800" b="1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PDF</a:t>
            </a:r>
            <a:endParaRPr lang="th-TH" sz="2800" b="1" kern="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7691F5-F175-408E-A51E-E7345B40B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06" y="2420888"/>
            <a:ext cx="666750" cy="66675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6C06177-F91F-47AC-8EA8-B6D01578C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18" y="4437112"/>
            <a:ext cx="666750" cy="66675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78EC303-51CB-4D0B-974B-1E856E895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16832"/>
            <a:ext cx="666750" cy="666750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61A13430-EE29-4603-A9F5-049C724BD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429000"/>
            <a:ext cx="66675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FFF59A07-76FA-4DCD-8DE3-D36D573E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FAE0A-37D9-4E60-9659-5043BFA40D98}" type="slidenum">
              <a:rPr lang="en-US" altLang="th-TH" sz="13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th-TH" altLang="th-TH" sz="13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B1116C9-C54C-489E-82A7-6D4C853F5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912465"/>
          </a:xfrm>
        </p:spPr>
        <p:txBody>
          <a:bodyPr/>
          <a:lstStyle/>
          <a:p>
            <a:pPr algn="ctr" eaLnBrk="1" hangingPunct="1"/>
            <a:r>
              <a:rPr lang="th-TH" altLang="th-TH" sz="40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เว็บไซต์วิชา </a:t>
            </a:r>
            <a:r>
              <a:rPr lang="en-US" altLang="th-TH" sz="40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Computer Programming</a:t>
            </a:r>
            <a:endParaRPr lang="th-TH" altLang="th-TH" sz="40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F14D654-BB34-411B-855E-57570FC80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th-TH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http://www.compro.rmutt.ac.th/</a:t>
            </a:r>
            <a:endParaRPr lang="th-TH" altLang="th-TH" sz="2400" b="1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999FCB-09A6-4753-929D-B65AA095D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8" y="2060575"/>
            <a:ext cx="7189463" cy="411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9D94C3F7-771C-4EAB-9893-6279AC42C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2F299-330E-4F0E-A2A5-577CEABF895A}" type="slidenum">
              <a:rPr lang="en-US" altLang="th-TH" sz="13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th-TH" altLang="th-TH" sz="130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4D2572-398C-44DC-AAF9-66EE013C0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3920"/>
            <a:ext cx="9144000" cy="140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8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Computer Programming</a:t>
            </a:r>
            <a:endParaRPr lang="th-TH" sz="8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CF0C9B-3864-48AC-AFF2-DC84F7D78289}"/>
              </a:ext>
            </a:extLst>
          </p:cNvPr>
          <p:cNvSpPr txBox="1"/>
          <p:nvPr/>
        </p:nvSpPr>
        <p:spPr>
          <a:xfrm>
            <a:off x="107504" y="5956012"/>
            <a:ext cx="5118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สื่อสไลด์นี้ใช้รูปแบบฟอน</a:t>
            </a:r>
            <a:r>
              <a:rPr lang="th-TH" sz="1600" dirty="0" err="1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ต์</a:t>
            </a:r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สารบรรณ รุ่นปรับปรุงใหม่ “</a:t>
            </a:r>
            <a:r>
              <a:rPr lang="en-US" sz="1600" dirty="0" err="1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Sarabun</a:t>
            </a:r>
            <a:r>
              <a:rPr lang="en-US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New”</a:t>
            </a:r>
          </a:p>
          <a:p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สามารถดาวน์โหลดฟอน</a:t>
            </a:r>
            <a:r>
              <a:rPr lang="th-TH" sz="1600" dirty="0" err="1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ต์</a:t>
            </a:r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ได้ที่ </a:t>
            </a:r>
            <a:r>
              <a:rPr lang="en-US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URL : </a:t>
            </a:r>
            <a:r>
              <a:rPr lang="en-US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https://www.f0nt.com/release/th-sarabun-new/</a:t>
            </a:r>
            <a:endParaRPr lang="en-US" sz="16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CBE5FD05-E722-475E-8D8C-7D419080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C3FEA2-53D2-4CB5-98D0-8C94A483CBDA}" type="slidenum">
              <a:rPr lang="en-US" altLang="th-TH" sz="13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th-TH" altLang="th-TH" sz="1300" dirty="0"/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5FA561CD-D5CE-4C79-9CC6-B5373B9ED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912465"/>
          </a:xfrm>
        </p:spPr>
        <p:txBody>
          <a:bodyPr/>
          <a:lstStyle/>
          <a:p>
            <a:pPr algn="ctr" eaLnBrk="1" hangingPunct="1"/>
            <a:r>
              <a:rPr lang="th-TH" altLang="th-TH" sz="40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คำอธิบายรายวิชา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C3CF3023-DC91-419B-A0C5-F0E123D66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1484313"/>
            <a:ext cx="8648700" cy="4824412"/>
          </a:xfrm>
        </p:spPr>
        <p:txBody>
          <a:bodyPr/>
          <a:lstStyle/>
          <a:p>
            <a:pPr algn="thaiDist">
              <a:buFontTx/>
              <a:buNone/>
            </a:pPr>
            <a:r>
              <a:rPr lang="th-TH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แนวคิด และองค์ประกอบของระบบคอมพิวเตอร์  การอันตรกิริยา (</a:t>
            </a:r>
            <a:r>
              <a:rPr lang="en-US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Interaction)</a:t>
            </a:r>
            <a:r>
              <a:rPr lang="th-TH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ระหว่างฮาร์ดแวร์และซอฟต์แวร์ การประมวลผลข้อมูลทางอิเล็กทรอนิกส์ วิธีการออกแบบและพัฒนาโปรแกรม การเขียนโปรแกรม การใช้โปรแกรมสำเร็จรูป และการประยุกต์ใช้โปรแกรมด้วยภาษาระดับสูง</a:t>
            </a:r>
            <a:endParaRPr lang="en-US" alt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>
              <a:buFontTx/>
              <a:buNone/>
            </a:pPr>
            <a:endParaRPr lang="en-US" alt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383DBE87-03FB-4312-9300-8C70A8F0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C0A326-270B-44BE-AE08-A0E7F3614DF4}" type="slidenum">
              <a:rPr lang="en-US" altLang="th-TH" sz="13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th-TH" altLang="th-TH" sz="13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6EF0D6E-C5AF-49EC-B291-34F35B41A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912465"/>
          </a:xfrm>
        </p:spPr>
        <p:txBody>
          <a:bodyPr/>
          <a:lstStyle/>
          <a:p>
            <a:pPr algn="ctr" eaLnBrk="1" hangingPunct="1"/>
            <a:r>
              <a:rPr lang="th-TH" altLang="th-TH" sz="4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เนื้อหาบทเรียน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67CC227-E954-4CA0-91B2-216443165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484313"/>
            <a:ext cx="7488559" cy="4824412"/>
          </a:xfrm>
        </p:spPr>
        <p:txBody>
          <a:bodyPr/>
          <a:lstStyle/>
          <a:p>
            <a:pPr marL="552450" indent="-552450" eaLnBrk="1" hangingPunct="1">
              <a:buFontTx/>
              <a:buAutoNum type="arabicPeriod"/>
              <a:defRPr/>
            </a:pP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การออกแบบและพัฒนาโปรแกรมด้วยผังงาน (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Flowchart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คิดการแก้ปัญหา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วิธีการแก้ปัญหาด้วยผังงาน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Flowchart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buNone/>
              <a:defRPr/>
            </a:pP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   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การออกแบบและพัฒนาโปรแกรมด้วยรหัสเทียม (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Pseudo Code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คิดการแก้ปัญหา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วิธีการแก้ปัญหาด้วยรหัสเทียม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Pseudo Code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8239E21C-B1D1-44BF-B20C-48C17DA6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B6B3AB-3501-4D0A-9BD7-2D1023622AC0}" type="slidenum">
              <a:rPr lang="en-US" altLang="th-TH" sz="13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th-TH" altLang="th-TH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7835DE1-6C55-450C-9529-C7AA42804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912465"/>
          </a:xfrm>
        </p:spPr>
        <p:txBody>
          <a:bodyPr/>
          <a:lstStyle/>
          <a:p>
            <a:pPr algn="ctr" eaLnBrk="1" hangingPunct="1"/>
            <a:r>
              <a:rPr lang="th-TH" altLang="th-TH" sz="4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เนื้อหาบทเรียน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F0406CE-C7ED-46C2-9976-9343B022D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484313"/>
            <a:ext cx="7812087" cy="482441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ภาษาซีเบื้องต้น (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DEV C++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ประเภทตัวแปรและข้อมูล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(Data Type)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คำสั่งพื้นฐานภาษาซี</a:t>
            </a:r>
          </a:p>
          <a:p>
            <a:pPr lvl="1" eaLnBrk="1" hangingPunct="1"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การฝึกปฏิบัติเขียนโปรแกรมภาษาซีเบื้องต้น</a:t>
            </a:r>
          </a:p>
          <a:p>
            <a:pPr marL="0" indent="0" eaLnBrk="1" hangingPunct="1">
              <a:buNone/>
              <a:defRPr/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</a:t>
            </a:r>
            <a:r>
              <a:rPr lang="th-TH" altLang="zh-CN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ประเภทของข้อมูลและตัวดำเนินการ</a:t>
            </a:r>
            <a:endParaRPr lang="en-US" altLang="zh-CN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ตัวดำเนินการทางคณิตศาสตร์</a:t>
            </a:r>
          </a:p>
          <a:p>
            <a:pPr lvl="1" eaLnBrk="1" hangingPunct="1"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การเขียนโปรแกรมการคำนวณทางคณิตศาสตร์</a:t>
            </a:r>
          </a:p>
          <a:p>
            <a:pPr marL="0" indent="0" eaLnBrk="1" hangingPunct="1">
              <a:buNone/>
              <a:defRPr/>
            </a:pP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218A5C00-FF72-4D7A-9C2A-7C1EF08A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4BA657-D896-435F-9F5F-D129DC57D9D2}" type="slidenum">
              <a:rPr lang="en-US" altLang="th-TH" sz="13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th-TH" altLang="th-TH" sz="13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CD04D4A-B780-40EB-8E15-FE4EA1E82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912465"/>
          </a:xfrm>
        </p:spPr>
        <p:txBody>
          <a:bodyPr/>
          <a:lstStyle/>
          <a:p>
            <a:pPr algn="ctr" eaLnBrk="1" hangingPunct="1"/>
            <a:r>
              <a:rPr lang="th-TH" altLang="th-TH" sz="40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เนื้อหาบทเรียน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EB600E6-BA99-4DE4-84BE-13CB847FB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484313"/>
            <a:ext cx="7812087" cy="511333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</a:t>
            </a:r>
            <a:r>
              <a:rPr lang="th-TH" altLang="zh-CN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การควบคุมทิศทางการทำงานของโปรแกรมแบบเลือกทำ </a:t>
            </a:r>
            <a:br>
              <a:rPr lang="th-TH" altLang="zh-CN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zh-CN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Control Structure (Selection) </a:t>
            </a:r>
          </a:p>
          <a:p>
            <a:pPr lvl="1" eaLnBrk="1" hangingPunct="1">
              <a:defRPr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if-else 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defRPr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switch-case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52450" indent="-552450" eaLnBrk="1" hangingPunct="1">
              <a:buNone/>
              <a:defRPr/>
            </a:pPr>
            <a:r>
              <a:rPr lang="th-TH" sz="32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สอบกลางภาค </a:t>
            </a:r>
            <a:r>
              <a:rPr lang="en-US" sz="32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100 </a:t>
            </a:r>
            <a:r>
              <a:rPr lang="th-TH" sz="32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  เก็บ </a:t>
            </a:r>
            <a:r>
              <a:rPr lang="en-US" sz="32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30%</a:t>
            </a:r>
            <a:endParaRPr lang="th-TH" sz="32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52450" indent="-552450" eaLnBrk="1" hangingPunct="1">
              <a:buFontTx/>
              <a:buNone/>
              <a:defRPr/>
            </a:pP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 </a:t>
            </a:r>
            <a:r>
              <a:rPr lang="th-TH" altLang="zh-CN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การควบคุมทิศทางการทำงานของโปรแกรมแบบทำซ้ำ</a:t>
            </a:r>
          </a:p>
          <a:p>
            <a:pPr lvl="1" eaLnBrk="1" hangingPunct="1">
              <a:defRPr/>
            </a:pP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ซ้ำแบบตรวจสอบเงื่อนไข </a:t>
            </a:r>
          </a:p>
          <a:p>
            <a:pPr lvl="2" eaLnBrk="1" hangingPunct="1">
              <a:defRPr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do-while</a:t>
            </a:r>
          </a:p>
          <a:p>
            <a:pPr lvl="2" eaLnBrk="1" hangingPunct="1">
              <a:defRPr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while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742950" lvl="2" indent="-742950" eaLnBrk="1" hangingPunct="1">
              <a:buFontTx/>
              <a:buAutoNum type="arabicPeriod" startAt="5"/>
              <a:defRPr/>
            </a:pPr>
            <a:endParaRPr lang="th-TH" sz="2800" b="1" i="1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25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218A5C00-FF72-4D7A-9C2A-7C1EF08A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4BA657-D896-435F-9F5F-D129DC57D9D2}" type="slidenum">
              <a:rPr lang="en-US" altLang="th-TH" sz="13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th-TH" altLang="th-TH" sz="13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CD04D4A-B780-40EB-8E15-FE4EA1E82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912465"/>
          </a:xfrm>
        </p:spPr>
        <p:txBody>
          <a:bodyPr/>
          <a:lstStyle/>
          <a:p>
            <a:pPr algn="ctr" eaLnBrk="1" hangingPunct="1"/>
            <a:r>
              <a:rPr lang="th-TH" altLang="th-TH" sz="4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เนื้อหาบทเรียน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EB600E6-BA99-4DE4-84BE-13CB847FB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484313"/>
            <a:ext cx="7812087" cy="511333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7. </a:t>
            </a:r>
            <a:r>
              <a:rPr lang="th-TH" altLang="zh-CN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การควบคุมทิศทางการทำงานของโปรแกรมแบบทำซ้ำ</a:t>
            </a:r>
            <a:endParaRPr lang="en-US" altLang="zh-CN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defRPr/>
            </a:pP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ซ้ำแบบกำหนดรอบ</a:t>
            </a:r>
          </a:p>
          <a:p>
            <a:pPr lvl="2" eaLnBrk="1" hangingPunct="1">
              <a:defRPr/>
            </a:pP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for-loop</a:t>
            </a:r>
          </a:p>
          <a:p>
            <a:pPr marL="552450" lvl="2" indent="-552450" eaLnBrk="1" hangingPunct="1">
              <a:buFontTx/>
              <a:buNone/>
              <a:defRPr/>
            </a:pPr>
            <a:r>
              <a:rPr lang="en-US" sz="2800" b="1" dirty="0"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8. </a:t>
            </a:r>
            <a:r>
              <a:rPr lang="th-TH" sz="2800" b="1" dirty="0"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ข้อมูลชนิดอาเรย์</a:t>
            </a:r>
            <a:endParaRPr lang="en-US" sz="2800" b="1" dirty="0"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lvl="1" eaLnBrk="1" hangingPunct="1"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การประกาศค่าตัวแปรอาเรย์</a:t>
            </a:r>
          </a:p>
          <a:p>
            <a:pPr lvl="1" eaLnBrk="1" hangingPunct="1"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อาเรย์ที่มีมากกว่า 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มิติ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52450" lvl="2" indent="-552450" eaLnBrk="1" hangingPunct="1">
              <a:buFontTx/>
              <a:buNone/>
              <a:defRPr/>
            </a:pPr>
            <a:r>
              <a:rPr lang="en-US" sz="2800" b="1" dirty="0"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9. </a:t>
            </a:r>
            <a:r>
              <a:rPr lang="th-TH" sz="2800" b="1" dirty="0"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ข้อมูลชนิดสตริง</a:t>
            </a:r>
          </a:p>
          <a:p>
            <a:pPr lvl="1" eaLnBrk="1" hangingPunct="1"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การประกาศค่าตัวแปรสตริง</a:t>
            </a:r>
          </a:p>
          <a:p>
            <a:pPr lvl="1" eaLnBrk="1" hangingPunct="1"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ฟังก์ชันสำเร็จรูปสำหรับการประมวลผลตัวแปรสตริง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742950" lvl="2" indent="-742950" eaLnBrk="1" hangingPunct="1">
              <a:buFontTx/>
              <a:buAutoNum type="arabicPeriod" startAt="5"/>
              <a:defRPr/>
            </a:pPr>
            <a:endParaRPr lang="th-TH" sz="2800" b="1" i="1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E4A2515-417F-4071-8191-26CC969B6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912465"/>
          </a:xfrm>
        </p:spPr>
        <p:txBody>
          <a:bodyPr/>
          <a:lstStyle/>
          <a:p>
            <a:pPr algn="ctr"/>
            <a:r>
              <a:rPr lang="th-TH" altLang="th-TH" sz="40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เนื้อหาบทเรียน</a:t>
            </a:r>
            <a:endParaRPr lang="en-US" altLang="th-TH" sz="40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3D72A-6138-45A8-87E4-9615001F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479" y="1494211"/>
            <a:ext cx="7807325" cy="5043487"/>
          </a:xfrm>
        </p:spPr>
        <p:txBody>
          <a:bodyPr/>
          <a:lstStyle/>
          <a:p>
            <a:pPr marL="0" lvl="2" indent="0" eaLnBrk="1" hangingPunct="1">
              <a:buFontTx/>
              <a:buNone/>
              <a:defRPr/>
            </a:pPr>
            <a:r>
              <a:rPr lang="en-US" sz="2800" b="1" dirty="0"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10. </a:t>
            </a:r>
            <a:r>
              <a:rPr lang="th-TH" sz="2800" b="1" dirty="0"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การเขียนโปรแกรมย่อยด้วยตนเอง</a:t>
            </a:r>
          </a:p>
          <a:p>
            <a:pPr lvl="1" eaLnBrk="1" hangingPunct="1"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โครงสร้างฟังก์ชันย่อยที่สร้างด้วยตนเอง</a:t>
            </a:r>
          </a:p>
          <a:p>
            <a:pPr lvl="1" eaLnBrk="1" hangingPunct="1"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ตัวแปรท้องถิ่นและตัวแปรทั่วไป</a:t>
            </a:r>
          </a:p>
          <a:p>
            <a:pPr lvl="1" eaLnBrk="1" hangingPunct="1"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การส่งผ่านค่าเข้าสู่ฟังก์ชัน</a:t>
            </a:r>
          </a:p>
          <a:p>
            <a:pPr lvl="2" eaLnBrk="1" hangingPunct="1">
              <a:defRPr/>
            </a:pP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pass by value </a:t>
            </a:r>
          </a:p>
          <a:p>
            <a:pPr lvl="2" eaLnBrk="1" hangingPunct="1">
              <a:defRPr/>
            </a:pP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pass by reference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exc. pointer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2" indent="0" eaLnBrk="1" hangingPunct="1">
              <a:buFontTx/>
              <a:buNone/>
              <a:defRPr/>
            </a:pP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52450" indent="-552450" eaLnBrk="1" hangingPunct="1">
              <a:buFontTx/>
              <a:buNone/>
              <a:defRPr/>
            </a:pPr>
            <a:r>
              <a:rPr lang="th-TH" sz="2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สอบปลายภาคฯ </a:t>
            </a:r>
            <a:r>
              <a:rPr lang="en-US" sz="2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100 </a:t>
            </a:r>
            <a:r>
              <a:rPr lang="th-TH" sz="2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 เก็บ </a:t>
            </a:r>
            <a:r>
              <a:rPr lang="en-US" sz="2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30%</a:t>
            </a:r>
            <a:endParaRPr lang="en-US" sz="28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99B388D3-76C4-4A6D-B517-77197CDAF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610E79-B726-4B99-BC30-D3B41B660898}" type="slidenum">
              <a:rPr lang="en-US" altLang="th-TH" sz="13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th-TH" altLang="th-TH"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AB71E48C-ECC6-4650-82D7-754668B7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B65628-8D6A-4B8C-9276-B9733625D638}" type="slidenum">
              <a:rPr lang="en-US" altLang="th-TH" sz="13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th-TH" altLang="th-TH" sz="13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134A00F-82B3-4F6B-9D1B-ADF1A87B7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912465"/>
          </a:xfrm>
        </p:spPr>
        <p:txBody>
          <a:bodyPr/>
          <a:lstStyle/>
          <a:p>
            <a:pPr algn="ctr" eaLnBrk="1" hangingPunct="1"/>
            <a:r>
              <a:rPr lang="th-TH" altLang="th-TH" sz="40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การวัดผลและประเมินผลการเรียน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3EDA7B7-CC10-4CA2-84AB-5ECEE51A0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484313"/>
            <a:ext cx="7591425" cy="4824412"/>
          </a:xfrm>
        </p:spPr>
        <p:txBody>
          <a:bodyPr/>
          <a:lstStyle/>
          <a:p>
            <a:pPr eaLnBrk="1" hangingPunct="1"/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คะแนนจากการสอบ</a:t>
            </a:r>
            <a:r>
              <a:rPr lang="en-US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60</a:t>
            </a:r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%</a:t>
            </a:r>
          </a:p>
          <a:p>
            <a:pPr lvl="1" eaLnBrk="1" hangingPunct="1"/>
            <a:r>
              <a:rPr lang="th-TH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คะแนนสอบกลางภาค</a:t>
            </a:r>
            <a:r>
              <a:rPr lang="en-US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30</a:t>
            </a:r>
            <a:r>
              <a:rPr lang="th-TH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%</a:t>
            </a:r>
          </a:p>
          <a:p>
            <a:pPr lvl="1" eaLnBrk="1" hangingPunct="1"/>
            <a:r>
              <a:rPr lang="th-TH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คะแนนสอบปลายภาค</a:t>
            </a:r>
            <a:r>
              <a:rPr lang="en-US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30</a:t>
            </a:r>
            <a:r>
              <a:rPr lang="th-TH" alt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%</a:t>
            </a:r>
          </a:p>
          <a:p>
            <a:pPr eaLnBrk="1" hangingPunct="1"/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คะแนนการฝึกปฏิบัติ</a:t>
            </a:r>
            <a:r>
              <a:rPr lang="en-US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20</a:t>
            </a:r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%</a:t>
            </a:r>
            <a:endParaRPr lang="en-US" alt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คะแนนแบบทดสอบหลังเรียน(</a:t>
            </a:r>
            <a:r>
              <a:rPr lang="en-US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Quiz)		10 %</a:t>
            </a:r>
          </a:p>
          <a:p>
            <a:pPr eaLnBrk="1" hangingPunct="1"/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คะแนนเข้าเรียน			</a:t>
            </a:r>
            <a:r>
              <a:rPr lang="en-US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10 </a:t>
            </a:r>
            <a:r>
              <a:rPr lang="en-US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%</a:t>
            </a:r>
          </a:p>
          <a:p>
            <a:pPr marL="0" indent="0" eaLnBrk="1" hangingPunct="1">
              <a:buNone/>
            </a:pPr>
            <a:endParaRPr lang="th-TH" alt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buNone/>
            </a:pPr>
            <a:r>
              <a:rPr lang="en-US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	</a:t>
            </a:r>
            <a:r>
              <a:rPr lang="th-TH" alt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รวม	</a:t>
            </a:r>
            <a:r>
              <a:rPr lang="en-US" alt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100 %</a:t>
            </a:r>
            <a:endParaRPr lang="th-TH" alt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D09A6107-23DE-4AAF-A234-2EA52391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44719C-A639-4833-8519-AA6930E74DBC}" type="slidenum">
              <a:rPr lang="en-US" altLang="th-TH" sz="13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th-TH" altLang="th-TH" sz="13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956C088-BC2C-438D-A8E3-DF19D0CD3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912465"/>
          </a:xfrm>
        </p:spPr>
        <p:txBody>
          <a:bodyPr/>
          <a:lstStyle/>
          <a:p>
            <a:pPr algn="ctr" eaLnBrk="1" hangingPunct="1"/>
            <a:r>
              <a:rPr lang="th-TH" altLang="th-TH" sz="40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รายละเอียดเพิ่มเติม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9E316F8-474B-4D6E-BD7C-A4CE38A2D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5828" y="1484313"/>
            <a:ext cx="8432676" cy="4824412"/>
          </a:xfrm>
        </p:spPr>
        <p:txBody>
          <a:bodyPr/>
          <a:lstStyle/>
          <a:p>
            <a:pPr eaLnBrk="1" hangingPunct="1"/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เกณฑ์การผ่านวิชานี้จะต้องผ่านเกณฑ์ของทุกองค์ประกอบ</a:t>
            </a:r>
          </a:p>
          <a:p>
            <a:pPr lvl="1" eaLnBrk="1" hangingPunct="1"/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คะแนนสอบรวม</a:t>
            </a:r>
            <a:r>
              <a:rPr lang="en-US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ต้องไม่ต่ำกว่า</a:t>
            </a:r>
            <a:r>
              <a:rPr lang="en-US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50</a:t>
            </a:r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%</a:t>
            </a:r>
          </a:p>
          <a:p>
            <a:pPr lvl="1" eaLnBrk="1" hangingPunct="1"/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มีเวลาเรียนไม่ต่ำกว่า		            </a:t>
            </a:r>
            <a:r>
              <a:rPr lang="en-US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80</a:t>
            </a:r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%</a:t>
            </a:r>
          </a:p>
          <a:p>
            <a:pPr lvl="1" eaLnBrk="1" hangingPunct="1"/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ต้องผ่านการสอบกลางภาคและปลายภาค</a:t>
            </a:r>
          </a:p>
          <a:p>
            <a:pPr eaLnBrk="1" hangingPunct="1"/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การพิจารณาเกณฑ์ผ่าน</a:t>
            </a:r>
          </a:p>
          <a:p>
            <a:pPr lvl="1" eaLnBrk="1" hangingPunct="1"/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เกณฑ์การผ่านการสอบกลางภาค/ปลายภาค คือ เกณฑ์ </a:t>
            </a:r>
            <a:r>
              <a:rPr lang="en-US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50%</a:t>
            </a:r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ของการสอบ</a:t>
            </a:r>
          </a:p>
          <a:p>
            <a:pPr lvl="1" eaLnBrk="1" hangingPunct="1"/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เกณฑ์การผ่านรายวิชา</a:t>
            </a:r>
          </a:p>
          <a:p>
            <a:pPr lvl="2" eaLnBrk="1" hangingPunct="1"/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คะแนนจากงานที่มอบหมายและเข้าเรียน ได้คะแนนไม่ต่ำกว่า </a:t>
            </a:r>
            <a:r>
              <a:rPr lang="en-US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50%</a:t>
            </a:r>
            <a:endParaRPr lang="th-TH" alt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/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คะแนนรวมต้องไม่ต่ำกว่า </a:t>
            </a:r>
            <a:r>
              <a:rPr lang="en-US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50%</a:t>
            </a:r>
            <a:endParaRPr lang="th-TH" alt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วิชา   04621101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คำอธิบายรายวิชา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เนื้อหาบทเรียน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เนื้อหาบทเรียน&amp;quot;&quot;/&gt;&lt;property id=&quot;20307&quot; value=&quot;268&quot;/&gt;&lt;/object&gt;&lt;object type=&quot;3&quot; unique_id=&quot;10008&quot;&gt;&lt;property id=&quot;20148&quot; value=&quot;5&quot;/&gt;&lt;property id=&quot;20300&quot; value=&quot;Slide 5 - &amp;quot;เนื้อหาบทเรียน&amp;quot;&quot;/&gt;&lt;property id=&quot;20307&quot; value=&quot;267&quot;/&gt;&lt;/object&gt;&lt;object type=&quot;3&quot; unique_id=&quot;10009&quot;&gt;&lt;property id=&quot;20148&quot; value=&quot;5&quot;/&gt;&lt;property id=&quot;20300&quot; value=&quot;Slide 6 - &amp;quot;การวัดผลและประเมินผลการเรียน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รายละเอียดเพิ่มเติม&amp;quot;&quot;/&gt;&lt;property id=&quot;20307&quot; value=&quot;260&quot;/&gt;&lt;/object&gt;&lt;object type=&quot;3&quot; unique_id=&quot;10011&quot;&gt;&lt;property id=&quot;20148&quot; value=&quot;5&quot;/&gt;&lt;property id=&quot;20300&quot; value=&quot;Slide 8 - &amp;quot;การตัดเกรด (ตามเกณฑ์)&amp;quot;&quot;/&gt;&lt;property id=&quot;20307&quot; value=&quot;261&quot;/&gt;&lt;/object&gt;&lt;object type=&quot;3&quot; unique_id=&quot;10012&quot;&gt;&lt;property id=&quot;20148&quot; value=&quot;5&quot;/&gt;&lt;property id=&quot;20300&quot; value=&quot;Slide 9 - &amp;quot;โปรแกรม Borland C++&amp;quot;&quot;/&gt;&lt;property id=&quot;20307&quot; value=&quot;275&quot;/&gt;&lt;/object&gt;&lt;object type=&quot;3&quot; unique_id=&quot;10013&quot;&gt;&lt;property id=&quot;20148&quot; value=&quot;5&quot;/&gt;&lt;property id=&quot;20300&quot; value=&quot;Slide 10 - &amp;quot;เว็บเพจวิชา Computer Programming&amp;quot;&quot;/&gt;&lt;property id=&quot;20307&quot; value=&quot;264&quot;/&gt;&lt;/object&gt;&lt;object type=&quot;3&quot; unique_id=&quot;10014&quot;&gt;&lt;property id=&quot;20148&quot; value=&quot;5&quot;/&gt;&lt;property id=&quot;20300&quot; value=&quot;Slide 11 - &amp;quot;เว็บเพจเกี่ยวกับภาษาซี&amp;quot;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7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heme/theme1.xml><?xml version="1.0" encoding="utf-8"?>
<a:theme xmlns:a="http://schemas.openxmlformats.org/drawingml/2006/main" name="Worldwide design template">
  <a:themeElements>
    <a:clrScheme name="Worldwide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orldwide design template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orldwid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CF30DE0F3E824FB341B855DC8FC9BC" ma:contentTypeVersion="2" ma:contentTypeDescription="Create a new document." ma:contentTypeScope="" ma:versionID="dd2bac6f861a4fc1bf44340c56dc2d16">
  <xsd:schema xmlns:xsd="http://www.w3.org/2001/XMLSchema" xmlns:xs="http://www.w3.org/2001/XMLSchema" xmlns:p="http://schemas.microsoft.com/office/2006/metadata/properties" xmlns:ns2="54d25207-ff70-4e75-a54a-207ef403d960" targetNamespace="http://schemas.microsoft.com/office/2006/metadata/properties" ma:root="true" ma:fieldsID="bcfab7e157bafb9b20f2711784ea484d" ns2:_="">
    <xsd:import namespace="54d25207-ff70-4e75-a54a-207ef403d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25207-ff70-4e75-a54a-207ef403d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768699-DB45-4981-8DDE-2B1EC9151D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15423D-6847-498C-8018-0C8926DEA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d25207-ff70-4e75-a54a-207ef403d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Worldwide design template</Template>
  <TotalTime>4396</TotalTime>
  <Words>739</Words>
  <Application>Microsoft Office PowerPoint</Application>
  <PresentationFormat>On-screen Show (4:3)</PresentationFormat>
  <Paragraphs>130</Paragraphs>
  <Slides>17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Courier New</vt:lpstr>
      <vt:lpstr>TH Sarabun New</vt:lpstr>
      <vt:lpstr>TH SarabunPSK</vt:lpstr>
      <vt:lpstr>Wingdings</vt:lpstr>
      <vt:lpstr>Worldwide design template</vt:lpstr>
      <vt:lpstr>PowerPoint Presentation</vt:lpstr>
      <vt:lpstr>คำอธิบายรายวิชา</vt:lpstr>
      <vt:lpstr>เนื้อหาบทเรียน</vt:lpstr>
      <vt:lpstr>เนื้อหาบทเรียน</vt:lpstr>
      <vt:lpstr>เนื้อหาบทเรียน</vt:lpstr>
      <vt:lpstr>เนื้อหาบทเรียน</vt:lpstr>
      <vt:lpstr>เนื้อหาบทเรียน</vt:lpstr>
      <vt:lpstr>การวัดผลและประเมินผลการเรียน</vt:lpstr>
      <vt:lpstr>รายละเอียดเพิ่มเติม</vt:lpstr>
      <vt:lpstr>กติกาเข้าเรียน</vt:lpstr>
      <vt:lpstr>การตัดเกรด (ตามเกณฑ์)</vt:lpstr>
      <vt:lpstr>โปรแกรม Flowgorithm</vt:lpstr>
      <vt:lpstr>โปรแกรม DEV C++</vt:lpstr>
      <vt:lpstr>เว็บไซต์ repl.it</vt:lpstr>
      <vt:lpstr>สื่อและกิจกรรมการเรียนการสอน</vt:lpstr>
      <vt:lpstr>เว็บไซต์วิชา Computer Programming</vt:lpstr>
      <vt:lpstr>PowerPoint Presentation</vt:lpstr>
    </vt:vector>
  </TitlesOfParts>
  <Company>Leoox@CPE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   04-720-101</dc:title>
  <dc:creator>Leoox</dc:creator>
  <cp:lastModifiedBy>ธนสิน บุญนาม</cp:lastModifiedBy>
  <cp:revision>176</cp:revision>
  <cp:lastPrinted>2019-06-22T11:17:52Z</cp:lastPrinted>
  <dcterms:created xsi:type="dcterms:W3CDTF">2004-10-31T13:12:41Z</dcterms:created>
  <dcterms:modified xsi:type="dcterms:W3CDTF">2023-07-07T15:33:05Z</dcterms:modified>
</cp:coreProperties>
</file>