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62"/>
  </p:notesMasterIdLst>
  <p:handoutMasterIdLst>
    <p:handoutMasterId r:id="rId63"/>
  </p:handoutMasterIdLst>
  <p:sldIdLst>
    <p:sldId id="256" r:id="rId6"/>
    <p:sldId id="362" r:id="rId7"/>
    <p:sldId id="454" r:id="rId8"/>
    <p:sldId id="468" r:id="rId9"/>
    <p:sldId id="434" r:id="rId10"/>
    <p:sldId id="445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30" r:id="rId22"/>
    <p:sldId id="397" r:id="rId23"/>
    <p:sldId id="382" r:id="rId24"/>
    <p:sldId id="383" r:id="rId25"/>
    <p:sldId id="450" r:id="rId26"/>
    <p:sldId id="465" r:id="rId27"/>
    <p:sldId id="433" r:id="rId28"/>
    <p:sldId id="452" r:id="rId29"/>
    <p:sldId id="431" r:id="rId30"/>
    <p:sldId id="389" r:id="rId31"/>
    <p:sldId id="388" r:id="rId32"/>
    <p:sldId id="392" r:id="rId33"/>
    <p:sldId id="394" r:id="rId34"/>
    <p:sldId id="456" r:id="rId35"/>
    <p:sldId id="453" r:id="rId36"/>
    <p:sldId id="455" r:id="rId37"/>
    <p:sldId id="457" r:id="rId38"/>
    <p:sldId id="531" r:id="rId39"/>
    <p:sldId id="469" r:id="rId40"/>
    <p:sldId id="470" r:id="rId41"/>
    <p:sldId id="411" r:id="rId42"/>
    <p:sldId id="412" r:id="rId43"/>
    <p:sldId id="417" r:id="rId44"/>
    <p:sldId id="534" r:id="rId45"/>
    <p:sldId id="458" r:id="rId46"/>
    <p:sldId id="459" r:id="rId47"/>
    <p:sldId id="460" r:id="rId48"/>
    <p:sldId id="461" r:id="rId49"/>
    <p:sldId id="462" r:id="rId50"/>
    <p:sldId id="463" r:id="rId51"/>
    <p:sldId id="464" r:id="rId52"/>
    <p:sldId id="471" r:id="rId53"/>
    <p:sldId id="515" r:id="rId54"/>
    <p:sldId id="532" r:id="rId55"/>
    <p:sldId id="507" r:id="rId56"/>
    <p:sldId id="535" r:id="rId57"/>
    <p:sldId id="529" r:id="rId58"/>
    <p:sldId id="520" r:id="rId59"/>
    <p:sldId id="530" r:id="rId60"/>
    <p:sldId id="320" r:id="rId61"/>
  </p:sldIdLst>
  <p:sldSz cx="9144000" cy="6858000" type="screen4x3"/>
  <p:notesSz cx="7099300" cy="102346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08A"/>
    <a:srgbClr val="99CCFF"/>
    <a:srgbClr val="A50021"/>
    <a:srgbClr val="FFD007"/>
    <a:srgbClr val="FFE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37"/>
    <p:restoredTop sz="94660"/>
  </p:normalViewPr>
  <p:slideViewPr>
    <p:cSldViewPr>
      <p:cViewPr varScale="1">
        <p:scale>
          <a:sx n="111" d="100"/>
          <a:sy n="111" d="100"/>
        </p:scale>
        <p:origin x="10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2E802-EF73-4603-A61A-C4B974075861}" type="doc">
      <dgm:prSet loTypeId="urn:microsoft.com/office/officeart/2005/8/layout/cycle5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BC3656E-3F21-485E-869D-ABA8A14ECC55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กำหนดและ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วิเคราะห์ปัญหา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DAD932-7108-42D7-B500-C0D30C0F5433}" type="parTrans" cxnId="{7179A8FE-701D-41A3-B5F8-8152D86A7F96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C859B4E-ACB8-44D6-A1E9-7B2F117C046B}" type="sibTrans" cxnId="{7179A8FE-701D-41A3-B5F8-8152D86A7F96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5AD1881-48E9-423D-ABE0-C197796677F2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เขียนผังงานและ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ซู</a:t>
          </a: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โดโค้ด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CEB3E3D-1953-4EC6-9EF4-F859F985C211}" type="parTrans" cxnId="{152F3AE6-AD5E-44D6-A206-CD03D643DE18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0E99087-31C9-425A-9F63-7A42D39624EC}" type="sibTrans" cxnId="{152F3AE6-AD5E-44D6-A206-CD03D643DE18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19377F8-2F5C-4C04-807A-3945A5414D0B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โปรแกรม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C7EE013-AE38-45CC-A31B-C8038BF0FEFF}" type="parTrans" cxnId="{8C86E5E7-5C2D-4618-8869-DBE670A1D859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2B49FAA-AC24-4CA5-8A70-A65B28BD93EF}" type="sibTrans" cxnId="{8C86E5E7-5C2D-4618-8869-DBE670A1D859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1FB42AA-E5A4-4B29-9BB2-8A90BEFA995D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ทดสอบและ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แก้ไขโปรแกรม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9BA2006-55B9-4423-887A-1BF752370FCD}" type="parTrans" cxnId="{18B96697-9817-4566-A662-2CC958F11073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34F172F-67CB-4DC2-8636-C2FA9B46F3A0}" type="sibTrans" cxnId="{18B96697-9817-4566-A662-2CC958F11073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C062A66-AD3B-473F-BF6B-16FEBFF49F13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ทำเอกสารและ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บำรุงรักษาโปรแกรม</a:t>
          </a:r>
          <a:endParaRPr lang="en-US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EB9F9A8-8B68-4E49-AD25-FD1929E1F59F}" type="parTrans" cxnId="{057563F9-7E35-4292-822D-8FE1BEB727C6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824475F-DDB6-4032-9FE7-71828FE866D1}" type="sibTrans" cxnId="{057563F9-7E35-4292-822D-8FE1BEB727C6}">
      <dgm:prSet/>
      <dgm:spPr/>
      <dgm:t>
        <a:bodyPr/>
        <a:lstStyle/>
        <a:p>
          <a:endParaRPr lang="en-US" sz="1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4EEAD44-4E0C-4CB9-80F4-9395A2814D5E}" type="pres">
      <dgm:prSet presAssocID="{66E2E802-EF73-4603-A61A-C4B974075861}" presName="cycle" presStyleCnt="0">
        <dgm:presLayoutVars>
          <dgm:dir/>
          <dgm:resizeHandles val="exact"/>
        </dgm:presLayoutVars>
      </dgm:prSet>
      <dgm:spPr/>
    </dgm:pt>
    <dgm:pt modelId="{5F91541C-A5AA-4F2D-A43F-4653986540A1}" type="pres">
      <dgm:prSet presAssocID="{4BC3656E-3F21-485E-869D-ABA8A14ECC55}" presName="node" presStyleLbl="node1" presStyleIdx="0" presStyleCnt="5">
        <dgm:presLayoutVars>
          <dgm:bulletEnabled val="1"/>
        </dgm:presLayoutVars>
      </dgm:prSet>
      <dgm:spPr/>
    </dgm:pt>
    <dgm:pt modelId="{2356330B-0414-4F3A-8C7F-20DD6477DAA0}" type="pres">
      <dgm:prSet presAssocID="{4BC3656E-3F21-485E-869D-ABA8A14ECC55}" presName="spNode" presStyleCnt="0"/>
      <dgm:spPr/>
    </dgm:pt>
    <dgm:pt modelId="{267E680F-6A23-4DA6-94D4-9F202BB6F805}" type="pres">
      <dgm:prSet presAssocID="{FC859B4E-ACB8-44D6-A1E9-7B2F117C046B}" presName="sibTrans" presStyleLbl="sibTrans1D1" presStyleIdx="0" presStyleCnt="5"/>
      <dgm:spPr/>
    </dgm:pt>
    <dgm:pt modelId="{3B4AAF02-4A32-461C-B5C1-CC586098166F}" type="pres">
      <dgm:prSet presAssocID="{A5AD1881-48E9-423D-ABE0-C197796677F2}" presName="node" presStyleLbl="node1" presStyleIdx="1" presStyleCnt="5">
        <dgm:presLayoutVars>
          <dgm:bulletEnabled val="1"/>
        </dgm:presLayoutVars>
      </dgm:prSet>
      <dgm:spPr/>
    </dgm:pt>
    <dgm:pt modelId="{CE179CD7-B848-4C39-B1B4-E83DA7261994}" type="pres">
      <dgm:prSet presAssocID="{A5AD1881-48E9-423D-ABE0-C197796677F2}" presName="spNode" presStyleCnt="0"/>
      <dgm:spPr/>
    </dgm:pt>
    <dgm:pt modelId="{A3C323B0-4B8F-4052-A58E-66C104079F10}" type="pres">
      <dgm:prSet presAssocID="{C0E99087-31C9-425A-9F63-7A42D39624EC}" presName="sibTrans" presStyleLbl="sibTrans1D1" presStyleIdx="1" presStyleCnt="5"/>
      <dgm:spPr/>
    </dgm:pt>
    <dgm:pt modelId="{87EA00FD-3A27-4C22-96B2-F6E85D9EEB43}" type="pres">
      <dgm:prSet presAssocID="{419377F8-2F5C-4C04-807A-3945A5414D0B}" presName="node" presStyleLbl="node1" presStyleIdx="2" presStyleCnt="5">
        <dgm:presLayoutVars>
          <dgm:bulletEnabled val="1"/>
        </dgm:presLayoutVars>
      </dgm:prSet>
      <dgm:spPr/>
    </dgm:pt>
    <dgm:pt modelId="{42C8505E-3D54-4C52-8E12-597E2F7E2672}" type="pres">
      <dgm:prSet presAssocID="{419377F8-2F5C-4C04-807A-3945A5414D0B}" presName="spNode" presStyleCnt="0"/>
      <dgm:spPr/>
    </dgm:pt>
    <dgm:pt modelId="{10AA3EDA-1470-4D6D-911E-33C8E686B652}" type="pres">
      <dgm:prSet presAssocID="{D2B49FAA-AC24-4CA5-8A70-A65B28BD93EF}" presName="sibTrans" presStyleLbl="sibTrans1D1" presStyleIdx="2" presStyleCnt="5"/>
      <dgm:spPr/>
    </dgm:pt>
    <dgm:pt modelId="{C1216380-26B2-4918-AEA1-7EE9E81DCC8E}" type="pres">
      <dgm:prSet presAssocID="{51FB42AA-E5A4-4B29-9BB2-8A90BEFA995D}" presName="node" presStyleLbl="node1" presStyleIdx="3" presStyleCnt="5">
        <dgm:presLayoutVars>
          <dgm:bulletEnabled val="1"/>
        </dgm:presLayoutVars>
      </dgm:prSet>
      <dgm:spPr/>
    </dgm:pt>
    <dgm:pt modelId="{6E51ED25-C016-4707-AA6E-2404301B1EB9}" type="pres">
      <dgm:prSet presAssocID="{51FB42AA-E5A4-4B29-9BB2-8A90BEFA995D}" presName="spNode" presStyleCnt="0"/>
      <dgm:spPr/>
    </dgm:pt>
    <dgm:pt modelId="{718789D6-0D97-4188-B8FF-30F0A1C602FB}" type="pres">
      <dgm:prSet presAssocID="{234F172F-67CB-4DC2-8636-C2FA9B46F3A0}" presName="sibTrans" presStyleLbl="sibTrans1D1" presStyleIdx="3" presStyleCnt="5"/>
      <dgm:spPr/>
    </dgm:pt>
    <dgm:pt modelId="{8191A760-D541-468E-AE28-A36383A249F1}" type="pres">
      <dgm:prSet presAssocID="{EC062A66-AD3B-473F-BF6B-16FEBFF49F13}" presName="node" presStyleLbl="node1" presStyleIdx="4" presStyleCnt="5">
        <dgm:presLayoutVars>
          <dgm:bulletEnabled val="1"/>
        </dgm:presLayoutVars>
      </dgm:prSet>
      <dgm:spPr/>
    </dgm:pt>
    <dgm:pt modelId="{38C338BE-574D-4807-99CB-12C1A8774EA0}" type="pres">
      <dgm:prSet presAssocID="{EC062A66-AD3B-473F-BF6B-16FEBFF49F13}" presName="spNode" presStyleCnt="0"/>
      <dgm:spPr/>
    </dgm:pt>
    <dgm:pt modelId="{4C9A8DDE-0366-48C7-A837-9D73A1135378}" type="pres">
      <dgm:prSet presAssocID="{1824475F-DDB6-4032-9FE7-71828FE866D1}" presName="sibTrans" presStyleLbl="sibTrans1D1" presStyleIdx="4" presStyleCnt="5"/>
      <dgm:spPr/>
    </dgm:pt>
  </dgm:ptLst>
  <dgm:cxnLst>
    <dgm:cxn modelId="{7F96DD13-8DBE-49F3-B99D-949B63D156A8}" type="presOf" srcId="{1824475F-DDB6-4032-9FE7-71828FE866D1}" destId="{4C9A8DDE-0366-48C7-A837-9D73A1135378}" srcOrd="0" destOrd="0" presId="urn:microsoft.com/office/officeart/2005/8/layout/cycle5"/>
    <dgm:cxn modelId="{59756D15-5EE4-4629-B239-13D6951F74B5}" type="presOf" srcId="{66E2E802-EF73-4603-A61A-C4B974075861}" destId="{E4EEAD44-4E0C-4CB9-80F4-9395A2814D5E}" srcOrd="0" destOrd="0" presId="urn:microsoft.com/office/officeart/2005/8/layout/cycle5"/>
    <dgm:cxn modelId="{6BA68816-88C9-4D24-A877-84194EE5C8B3}" type="presOf" srcId="{FC859B4E-ACB8-44D6-A1E9-7B2F117C046B}" destId="{267E680F-6A23-4DA6-94D4-9F202BB6F805}" srcOrd="0" destOrd="0" presId="urn:microsoft.com/office/officeart/2005/8/layout/cycle5"/>
    <dgm:cxn modelId="{45BA7E24-B4F7-488F-800C-20B19A6DB956}" type="presOf" srcId="{51FB42AA-E5A4-4B29-9BB2-8A90BEFA995D}" destId="{C1216380-26B2-4918-AEA1-7EE9E81DCC8E}" srcOrd="0" destOrd="0" presId="urn:microsoft.com/office/officeart/2005/8/layout/cycle5"/>
    <dgm:cxn modelId="{F0E2B155-9CD8-456B-B2B9-D27875225752}" type="presOf" srcId="{4BC3656E-3F21-485E-869D-ABA8A14ECC55}" destId="{5F91541C-A5AA-4F2D-A43F-4653986540A1}" srcOrd="0" destOrd="0" presId="urn:microsoft.com/office/officeart/2005/8/layout/cycle5"/>
    <dgm:cxn modelId="{954A2E5D-2B74-48A7-AB8B-627462502E4A}" type="presOf" srcId="{D2B49FAA-AC24-4CA5-8A70-A65B28BD93EF}" destId="{10AA3EDA-1470-4D6D-911E-33C8E686B652}" srcOrd="0" destOrd="0" presId="urn:microsoft.com/office/officeart/2005/8/layout/cycle5"/>
    <dgm:cxn modelId="{A7159E75-A539-4B3B-8F71-CC9CBD73D0F9}" type="presOf" srcId="{C0E99087-31C9-425A-9F63-7A42D39624EC}" destId="{A3C323B0-4B8F-4052-A58E-66C104079F10}" srcOrd="0" destOrd="0" presId="urn:microsoft.com/office/officeart/2005/8/layout/cycle5"/>
    <dgm:cxn modelId="{86B73E7A-8733-4469-8E94-FA14B3659B53}" type="presOf" srcId="{234F172F-67CB-4DC2-8636-C2FA9B46F3A0}" destId="{718789D6-0D97-4188-B8FF-30F0A1C602FB}" srcOrd="0" destOrd="0" presId="urn:microsoft.com/office/officeart/2005/8/layout/cycle5"/>
    <dgm:cxn modelId="{18B96697-9817-4566-A662-2CC958F11073}" srcId="{66E2E802-EF73-4603-A61A-C4B974075861}" destId="{51FB42AA-E5A4-4B29-9BB2-8A90BEFA995D}" srcOrd="3" destOrd="0" parTransId="{A9BA2006-55B9-4423-887A-1BF752370FCD}" sibTransId="{234F172F-67CB-4DC2-8636-C2FA9B46F3A0}"/>
    <dgm:cxn modelId="{708908B2-78FC-4DD5-86B7-FEF1E6C2B51A}" type="presOf" srcId="{EC062A66-AD3B-473F-BF6B-16FEBFF49F13}" destId="{8191A760-D541-468E-AE28-A36383A249F1}" srcOrd="0" destOrd="0" presId="urn:microsoft.com/office/officeart/2005/8/layout/cycle5"/>
    <dgm:cxn modelId="{5272C3B8-E09D-4CC8-AF88-5EBC0BE6E0C0}" type="presOf" srcId="{A5AD1881-48E9-423D-ABE0-C197796677F2}" destId="{3B4AAF02-4A32-461C-B5C1-CC586098166F}" srcOrd="0" destOrd="0" presId="urn:microsoft.com/office/officeart/2005/8/layout/cycle5"/>
    <dgm:cxn modelId="{7BF4DED8-367C-46B0-94A9-1053BD0976E5}" type="presOf" srcId="{419377F8-2F5C-4C04-807A-3945A5414D0B}" destId="{87EA00FD-3A27-4C22-96B2-F6E85D9EEB43}" srcOrd="0" destOrd="0" presId="urn:microsoft.com/office/officeart/2005/8/layout/cycle5"/>
    <dgm:cxn modelId="{152F3AE6-AD5E-44D6-A206-CD03D643DE18}" srcId="{66E2E802-EF73-4603-A61A-C4B974075861}" destId="{A5AD1881-48E9-423D-ABE0-C197796677F2}" srcOrd="1" destOrd="0" parTransId="{2CEB3E3D-1953-4EC6-9EF4-F859F985C211}" sibTransId="{C0E99087-31C9-425A-9F63-7A42D39624EC}"/>
    <dgm:cxn modelId="{8C86E5E7-5C2D-4618-8869-DBE670A1D859}" srcId="{66E2E802-EF73-4603-A61A-C4B974075861}" destId="{419377F8-2F5C-4C04-807A-3945A5414D0B}" srcOrd="2" destOrd="0" parTransId="{BC7EE013-AE38-45CC-A31B-C8038BF0FEFF}" sibTransId="{D2B49FAA-AC24-4CA5-8A70-A65B28BD93EF}"/>
    <dgm:cxn modelId="{057563F9-7E35-4292-822D-8FE1BEB727C6}" srcId="{66E2E802-EF73-4603-A61A-C4B974075861}" destId="{EC062A66-AD3B-473F-BF6B-16FEBFF49F13}" srcOrd="4" destOrd="0" parTransId="{3EB9F9A8-8B68-4E49-AD25-FD1929E1F59F}" sibTransId="{1824475F-DDB6-4032-9FE7-71828FE866D1}"/>
    <dgm:cxn modelId="{7179A8FE-701D-41A3-B5F8-8152D86A7F96}" srcId="{66E2E802-EF73-4603-A61A-C4B974075861}" destId="{4BC3656E-3F21-485E-869D-ABA8A14ECC55}" srcOrd="0" destOrd="0" parTransId="{C6DAD932-7108-42D7-B500-C0D30C0F5433}" sibTransId="{FC859B4E-ACB8-44D6-A1E9-7B2F117C046B}"/>
    <dgm:cxn modelId="{9126AEED-1F3D-4991-B471-D4D3711C68A3}" type="presParOf" srcId="{E4EEAD44-4E0C-4CB9-80F4-9395A2814D5E}" destId="{5F91541C-A5AA-4F2D-A43F-4653986540A1}" srcOrd="0" destOrd="0" presId="urn:microsoft.com/office/officeart/2005/8/layout/cycle5"/>
    <dgm:cxn modelId="{AEF9A398-9352-4C9F-A415-84D426A17F1A}" type="presParOf" srcId="{E4EEAD44-4E0C-4CB9-80F4-9395A2814D5E}" destId="{2356330B-0414-4F3A-8C7F-20DD6477DAA0}" srcOrd="1" destOrd="0" presId="urn:microsoft.com/office/officeart/2005/8/layout/cycle5"/>
    <dgm:cxn modelId="{E1FED14C-5E84-4121-B126-A844F902E605}" type="presParOf" srcId="{E4EEAD44-4E0C-4CB9-80F4-9395A2814D5E}" destId="{267E680F-6A23-4DA6-94D4-9F202BB6F805}" srcOrd="2" destOrd="0" presId="urn:microsoft.com/office/officeart/2005/8/layout/cycle5"/>
    <dgm:cxn modelId="{36FF9C2F-B0C7-4D75-A858-567C7C17E074}" type="presParOf" srcId="{E4EEAD44-4E0C-4CB9-80F4-9395A2814D5E}" destId="{3B4AAF02-4A32-461C-B5C1-CC586098166F}" srcOrd="3" destOrd="0" presId="urn:microsoft.com/office/officeart/2005/8/layout/cycle5"/>
    <dgm:cxn modelId="{67554BB2-EBF6-4744-8D3A-C90753A9167E}" type="presParOf" srcId="{E4EEAD44-4E0C-4CB9-80F4-9395A2814D5E}" destId="{CE179CD7-B848-4C39-B1B4-E83DA7261994}" srcOrd="4" destOrd="0" presId="urn:microsoft.com/office/officeart/2005/8/layout/cycle5"/>
    <dgm:cxn modelId="{797B4EDA-824E-447A-BAAB-402E2A484243}" type="presParOf" srcId="{E4EEAD44-4E0C-4CB9-80F4-9395A2814D5E}" destId="{A3C323B0-4B8F-4052-A58E-66C104079F10}" srcOrd="5" destOrd="0" presId="urn:microsoft.com/office/officeart/2005/8/layout/cycle5"/>
    <dgm:cxn modelId="{A28798A9-755A-425B-B9A9-C0D92821C337}" type="presParOf" srcId="{E4EEAD44-4E0C-4CB9-80F4-9395A2814D5E}" destId="{87EA00FD-3A27-4C22-96B2-F6E85D9EEB43}" srcOrd="6" destOrd="0" presId="urn:microsoft.com/office/officeart/2005/8/layout/cycle5"/>
    <dgm:cxn modelId="{29C3AC06-003F-4380-9DC6-5EE4325B7052}" type="presParOf" srcId="{E4EEAD44-4E0C-4CB9-80F4-9395A2814D5E}" destId="{42C8505E-3D54-4C52-8E12-597E2F7E2672}" srcOrd="7" destOrd="0" presId="urn:microsoft.com/office/officeart/2005/8/layout/cycle5"/>
    <dgm:cxn modelId="{C6FB6E56-546E-436F-B01C-C8B05CD6A056}" type="presParOf" srcId="{E4EEAD44-4E0C-4CB9-80F4-9395A2814D5E}" destId="{10AA3EDA-1470-4D6D-911E-33C8E686B652}" srcOrd="8" destOrd="0" presId="urn:microsoft.com/office/officeart/2005/8/layout/cycle5"/>
    <dgm:cxn modelId="{C5B44EB5-B6ED-424B-BD38-CC4CE0067FAD}" type="presParOf" srcId="{E4EEAD44-4E0C-4CB9-80F4-9395A2814D5E}" destId="{C1216380-26B2-4918-AEA1-7EE9E81DCC8E}" srcOrd="9" destOrd="0" presId="urn:microsoft.com/office/officeart/2005/8/layout/cycle5"/>
    <dgm:cxn modelId="{EE2178A5-E7C5-425B-AA7B-A254FCDFA148}" type="presParOf" srcId="{E4EEAD44-4E0C-4CB9-80F4-9395A2814D5E}" destId="{6E51ED25-C016-4707-AA6E-2404301B1EB9}" srcOrd="10" destOrd="0" presId="urn:microsoft.com/office/officeart/2005/8/layout/cycle5"/>
    <dgm:cxn modelId="{B2F2115B-CED0-48C5-856E-7E2DADE448CF}" type="presParOf" srcId="{E4EEAD44-4E0C-4CB9-80F4-9395A2814D5E}" destId="{718789D6-0D97-4188-B8FF-30F0A1C602FB}" srcOrd="11" destOrd="0" presId="urn:microsoft.com/office/officeart/2005/8/layout/cycle5"/>
    <dgm:cxn modelId="{1B81DB9F-99EA-432D-A247-B5CC8CD7EDC5}" type="presParOf" srcId="{E4EEAD44-4E0C-4CB9-80F4-9395A2814D5E}" destId="{8191A760-D541-468E-AE28-A36383A249F1}" srcOrd="12" destOrd="0" presId="urn:microsoft.com/office/officeart/2005/8/layout/cycle5"/>
    <dgm:cxn modelId="{9FC12E45-9C78-4598-B5DE-73D5C9E03083}" type="presParOf" srcId="{E4EEAD44-4E0C-4CB9-80F4-9395A2814D5E}" destId="{38C338BE-574D-4807-99CB-12C1A8774EA0}" srcOrd="13" destOrd="0" presId="urn:microsoft.com/office/officeart/2005/8/layout/cycle5"/>
    <dgm:cxn modelId="{D9D0685D-D681-4B30-B335-EEE138EC4877}" type="presParOf" srcId="{E4EEAD44-4E0C-4CB9-80F4-9395A2814D5E}" destId="{4C9A8DDE-0366-48C7-A837-9D73A113537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1541C-A5AA-4F2D-A43F-4653986540A1}">
      <dsp:nvSpPr>
        <dsp:cNvPr id="0" name=""/>
        <dsp:cNvSpPr/>
      </dsp:nvSpPr>
      <dsp:spPr>
        <a:xfrm>
          <a:off x="1478339" y="2073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กำหนดและ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วิเคราะห์ปัญหา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507608" y="31342"/>
        <a:ext cx="863885" cy="541037"/>
      </dsp:txXfrm>
    </dsp:sp>
    <dsp:sp modelId="{267E680F-6A23-4DA6-94D4-9F202BB6F805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1782730" y="152439"/>
              </a:moveTo>
              <a:arcTo wR="1197934" hR="1197934" stAng="17953226" swAng="121187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AAF02-4A32-461C-B5C1-CC586098166F}">
      <dsp:nvSpPr>
        <dsp:cNvPr id="0" name=""/>
        <dsp:cNvSpPr/>
      </dsp:nvSpPr>
      <dsp:spPr>
        <a:xfrm>
          <a:off x="2617642" y="829825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เขียนผังงานและ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ซู</a:t>
          </a: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โดโค้ด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646911" y="859094"/>
        <a:ext cx="863885" cy="541037"/>
      </dsp:txXfrm>
    </dsp:sp>
    <dsp:sp modelId="{A3C323B0-4B8F-4052-A58E-66C104079F10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2392997" y="1280821"/>
              </a:moveTo>
              <a:arcTo wR="1197934" hR="1197934" stAng="21838053" swAng="135998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A00FD-3A27-4C22-96B2-F6E85D9EEB43}">
      <dsp:nvSpPr>
        <dsp:cNvPr id="0" name=""/>
        <dsp:cNvSpPr/>
      </dsp:nvSpPr>
      <dsp:spPr>
        <a:xfrm>
          <a:off x="2182467" y="2169156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เขียน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โปรแกรม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211736" y="2198425"/>
        <a:ext cx="863885" cy="541037"/>
      </dsp:txXfrm>
    </dsp:sp>
    <dsp:sp modelId="{10AA3EDA-1470-4D6D-911E-33C8E686B652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1345008" y="2386805"/>
              </a:moveTo>
              <a:arcTo wR="1197934" hR="1197934" stAng="4976869" swAng="84626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16380-26B2-4918-AEA1-7EE9E81DCC8E}">
      <dsp:nvSpPr>
        <dsp:cNvPr id="0" name=""/>
        <dsp:cNvSpPr/>
      </dsp:nvSpPr>
      <dsp:spPr>
        <a:xfrm>
          <a:off x="774211" y="2169156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ทดสอบและ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แก้ไขโปรแกรม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803480" y="2198425"/>
        <a:ext cx="863885" cy="541037"/>
      </dsp:txXfrm>
    </dsp:sp>
    <dsp:sp modelId="{718789D6-0D97-4188-B8FF-30F0A1C602FB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127114" y="1734954"/>
              </a:moveTo>
              <a:arcTo wR="1197934" hR="1197934" stAng="9201964" swAng="135998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1A760-D541-468E-AE28-A36383A249F1}">
      <dsp:nvSpPr>
        <dsp:cNvPr id="0" name=""/>
        <dsp:cNvSpPr/>
      </dsp:nvSpPr>
      <dsp:spPr>
        <a:xfrm>
          <a:off x="339036" y="829825"/>
          <a:ext cx="922423" cy="599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ทำเอกสารและ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บำรุงรักษาโปรแกรม</a:t>
          </a:r>
          <a:endParaRPr lang="en-US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8305" y="859094"/>
        <a:ext cx="863885" cy="541037"/>
      </dsp:txXfrm>
    </dsp:sp>
    <dsp:sp modelId="{4C9A8DDE-0366-48C7-A837-9D73A1135378}">
      <dsp:nvSpPr>
        <dsp:cNvPr id="0" name=""/>
        <dsp:cNvSpPr/>
      </dsp:nvSpPr>
      <dsp:spPr>
        <a:xfrm>
          <a:off x="741616" y="301860"/>
          <a:ext cx="2395868" cy="2395868"/>
        </a:xfrm>
        <a:custGeom>
          <a:avLst/>
          <a:gdLst/>
          <a:ahLst/>
          <a:cxnLst/>
          <a:rect l="0" t="0" r="0" b="0"/>
          <a:pathLst>
            <a:path>
              <a:moveTo>
                <a:pt x="288128" y="418639"/>
              </a:moveTo>
              <a:arcTo wR="1197934" hR="1197934" stAng="13234903" swAng="121187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E02F4890-3C7A-4B4E-9262-4BDC207D8B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AA11B1A4-F8BD-4509-AAF1-FEE2C22BE6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3956" name="Rectangle 4">
            <a:extLst>
              <a:ext uri="{FF2B5EF4-FFF2-40B4-BE49-F238E27FC236}">
                <a16:creationId xmlns:a16="http://schemas.microsoft.com/office/drawing/2014/main" id="{77191A7D-58F5-47E1-968A-20E49295CC1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3957" name="Rectangle 5">
            <a:extLst>
              <a:ext uri="{FF2B5EF4-FFF2-40B4-BE49-F238E27FC236}">
                <a16:creationId xmlns:a16="http://schemas.microsoft.com/office/drawing/2014/main" id="{4B0E3C13-1903-4F04-B73F-CA821486D9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4F84036-79A6-4B11-80F9-C2F91AB303E3}" type="slidenum">
              <a:rPr lang="en-US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‹#›</a:t>
            </a:fld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665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891C60AF-9234-4F67-8787-107B9878CE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F396555-2D1E-48E9-A0A5-1A25DC7B3F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5F14DC3-D55F-48DB-9649-FF61D922CE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8440A992-3EF5-4A77-B267-8265CB6545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dirty="0" err="1"/>
              <a:t>Click</a:t>
            </a:r>
            <a:r>
              <a:rPr lang="th-TH" noProof="0" dirty="0"/>
              <a:t> </a:t>
            </a:r>
            <a:r>
              <a:rPr lang="th-TH" noProof="0" dirty="0" err="1"/>
              <a:t>to</a:t>
            </a:r>
            <a:r>
              <a:rPr lang="th-TH" noProof="0" dirty="0"/>
              <a:t> </a:t>
            </a:r>
            <a:r>
              <a:rPr lang="th-TH" noProof="0" dirty="0" err="1"/>
              <a:t>edit</a:t>
            </a:r>
            <a:r>
              <a:rPr lang="th-TH" noProof="0" dirty="0"/>
              <a:t> </a:t>
            </a:r>
            <a:r>
              <a:rPr lang="th-TH" noProof="0" dirty="0" err="1"/>
              <a:t>Master</a:t>
            </a:r>
            <a:r>
              <a:rPr lang="th-TH" noProof="0" dirty="0"/>
              <a:t> </a:t>
            </a:r>
            <a:r>
              <a:rPr lang="th-TH" noProof="0" dirty="0" err="1"/>
              <a:t>text</a:t>
            </a:r>
            <a:r>
              <a:rPr lang="th-TH" noProof="0" dirty="0"/>
              <a:t> </a:t>
            </a:r>
            <a:r>
              <a:rPr lang="th-TH" noProof="0" dirty="0" err="1"/>
              <a:t>styles</a:t>
            </a:r>
            <a:endParaRPr lang="th-TH" noProof="0" dirty="0"/>
          </a:p>
          <a:p>
            <a:pPr lvl="1"/>
            <a:r>
              <a:rPr lang="th-TH" noProof="0" dirty="0" err="1"/>
              <a:t>Second</a:t>
            </a:r>
            <a:r>
              <a:rPr lang="th-TH" noProof="0" dirty="0"/>
              <a:t> </a:t>
            </a:r>
            <a:r>
              <a:rPr lang="th-TH" noProof="0" dirty="0" err="1"/>
              <a:t>level</a:t>
            </a:r>
            <a:endParaRPr lang="th-TH" noProof="0" dirty="0"/>
          </a:p>
          <a:p>
            <a:pPr lvl="2"/>
            <a:r>
              <a:rPr lang="th-TH" noProof="0" dirty="0"/>
              <a:t>Third </a:t>
            </a:r>
            <a:r>
              <a:rPr lang="th-TH" noProof="0" dirty="0" err="1"/>
              <a:t>level</a:t>
            </a:r>
            <a:endParaRPr lang="th-TH" noProof="0" dirty="0"/>
          </a:p>
          <a:p>
            <a:pPr lvl="3"/>
            <a:r>
              <a:rPr lang="th-TH" noProof="0" dirty="0" err="1"/>
              <a:t>Fourth</a:t>
            </a:r>
            <a:r>
              <a:rPr lang="th-TH" noProof="0" dirty="0"/>
              <a:t> </a:t>
            </a:r>
            <a:r>
              <a:rPr lang="th-TH" noProof="0" dirty="0" err="1"/>
              <a:t>level</a:t>
            </a:r>
            <a:endParaRPr lang="th-TH" noProof="0" dirty="0"/>
          </a:p>
          <a:p>
            <a:pPr lvl="4"/>
            <a:r>
              <a:rPr lang="th-TH" noProof="0" dirty="0"/>
              <a:t>Fifth </a:t>
            </a:r>
            <a:r>
              <a:rPr lang="th-TH" noProof="0" dirty="0" err="1"/>
              <a:t>level</a:t>
            </a:r>
            <a:endParaRPr lang="th-TH" noProof="0" dirty="0"/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D41E1615-3448-4558-9471-72BE547E5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F4BEC51C-F175-4F44-84EB-5E8B3B2D1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45111E8A-3E60-44E2-8C33-9BB003D21DFF}" type="slidenum">
              <a:rPr lang="en-US" altLang="en-US" smtClean="0"/>
              <a:pPr>
                <a:defRPr/>
              </a:pPr>
              <a:t>‹#›</a:t>
            </a:fld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3114896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 SarabunPSK" panose="020B0500040200020003" pitchFamily="34" charset="-34"/>
        <a:ea typeface="+mn-ea"/>
        <a:cs typeface="TH SarabunPSK" panose="020B05000402000200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F163318-EC5C-4C8A-8A1F-04D1BF51F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A127535-9114-4EBC-B4D7-4FC66BF47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7980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รูปซ้าย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พิจารณาเงื่อนไข (</a:t>
            </a:r>
            <a:r>
              <a:rPr lang="th-TH" altLang="zh-CN" sz="1200" dirty="0" err="1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Condition</a:t>
            </a: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altLang="zh-CN" sz="1200" dirty="0">
                <a:solidFill>
                  <a:schemeClr val="hlink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สำหรับตัดสินใจ</a:t>
            </a:r>
            <a:endParaRPr lang="en-US" altLang="zh-CN" sz="1200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เลือกขั้นตอนการทำงานที่ต้องทำเป็นลำดับถัดไป  </a:t>
            </a:r>
            <a:endParaRPr lang="en-US" altLang="zh-CN" sz="1200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ผลที่ได้จากการตรวจสอบ</a:t>
            </a:r>
            <a:r>
              <a:rPr lang="en-US" altLang="zh-CN" sz="1200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เงื่อนไขเป็นจริง</a:t>
            </a: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  </a:t>
            </a:r>
            <a:endParaRPr lang="en-US" altLang="zh-CN" sz="1200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ขั้นตอนการทำงานลำดับถัดไป คือการ</a:t>
            </a: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ทำงานของกระบวนการที่ 1</a:t>
            </a:r>
            <a:endParaRPr lang="en-US" altLang="zh-CN" sz="1200" dirty="0">
              <a:solidFill>
                <a:schemeClr val="hlink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altLang="zh-CN" sz="1200" dirty="0" err="1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Process</a:t>
            </a: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 1)</a:t>
            </a: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zh-CN" sz="1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ถ้าผลที่ได้จากการตรวจสอบ</a:t>
            </a: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เงื่อนไขเป็นเท็จ</a:t>
            </a: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 ขั้นตอนการทำงานลำดับถัดไป คือการ</a:t>
            </a: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ทำงานของระบวนการที่ 2 (</a:t>
            </a:r>
            <a:r>
              <a:rPr lang="th-TH" altLang="zh-CN" sz="1200" dirty="0" err="1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Process</a:t>
            </a:r>
            <a:r>
              <a:rPr lang="th-TH" altLang="zh-CN" sz="1200" dirty="0">
                <a:solidFill>
                  <a:schemeClr val="hlink"/>
                </a:solidFill>
                <a:latin typeface="Angsana New" pitchFamily="18" charset="-34"/>
                <a:cs typeface="Angsana New" pitchFamily="18" charset="-34"/>
              </a:rPr>
              <a:t> 2)</a:t>
            </a: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 โดยเลือกทำงานเพียงกระบวน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altLang="zh-CN" sz="1200" dirty="0">
                <a:latin typeface="Angsana New" pitchFamily="18" charset="-34"/>
                <a:cs typeface="Angsana New" pitchFamily="18" charset="-34"/>
              </a:rPr>
              <a:t>การเดียว ไม่ทำการทำงานทั้ง 2 กระบวนการพร้อมกัน</a:t>
            </a:r>
            <a:endParaRPr lang="th-TH" sz="1200" dirty="0">
              <a:latin typeface="Angsana New" pitchFamily="18" charset="-34"/>
              <a:cs typeface="Angsana New" pitchFamily="18" charset="-34"/>
            </a:endParaRPr>
          </a:p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95FC3-8023-4768-A31C-345F3A69DD30}" type="slidenum">
              <a:rPr lang="en-US" altLang="en-US" smtClean="0"/>
              <a:pPr>
                <a:defRPr/>
              </a:pPr>
              <a:t>25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6041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88EFDA5-E03C-43ED-BBFA-12F861C9F67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5CA3BC6-41A5-49CD-A003-6493E4A27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367E6FBA-F22A-4793-A823-0155D387F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93D73DE-DF44-48EF-A54B-8E5269383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F92114F-6B13-4D63-8690-B184587DC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AF969E53-746B-4A51-91E1-737EB0E6A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8A7AFB17-E9E0-47DB-A06E-2C1C1F8F6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B40201DE-57CF-411A-A82D-B06262410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defRPr/>
              </a:pPr>
              <a:endPara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49FD5F5-22CA-419F-B2E1-919909B35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defRPr/>
              </a:pPr>
              <a:endPara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6AAFA28E-FE10-4605-B6E2-694E2292D0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defRPr/>
              </a:pPr>
              <a:endPara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34872C4-CCD0-4CED-9134-46642F44D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610AA31-FB19-4279-8C59-122A1A515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C844CB8-7857-4096-A5F9-716EEDB83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43BAC58-8066-472D-B583-D87E10044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8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ABE926E-6754-44B9-9D93-C3F439FF7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7A08E81-F06C-491D-9170-8C54B9C51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67B7D34-CD70-470E-9BDB-6D2E02F35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D9C9-5123-4CE1-92E4-1678C80E8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65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CB0C5D3-3C19-4852-9EE5-902502ED9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D388883-DEA7-4BD9-A3FA-49D9DE0A9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EC088CA-5648-4CCE-A42F-51C240EFF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AA19-342C-43E6-8EAE-30604951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4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C2F4126-D115-473B-8E64-F9F2EDAD8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CDAF2C5-814A-477F-9CC1-11B71F49F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CA41B8D-EECF-45B4-8474-658FDB5D4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7DD5-2B8C-4C28-BAC7-1327ED05C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99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00EFB6C-38B2-4F95-B30E-FE7723E92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AD1BBA2-006A-4A54-B7DF-59F223D08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732C3AB-D577-49CF-B860-D649BE2BA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5557-3A7B-454D-AF29-A24AFA509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6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96093D0-08D9-4E44-8DF3-D5FB1D57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4045FD8-C7AA-42A7-A684-E6ACB9477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EFF6C5F-F6EB-4D7C-9A96-0A34A0B89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E7A7-DFD6-4BE9-BE70-739AF14C5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6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2BC8C44-5789-47C1-8331-F7F449BC8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005E49C-1D29-4470-86F1-22AC05F3D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52679CB-7D59-4FC6-963E-62B57F1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C482-BBEB-421B-BD28-9329FA113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593ACA3-7DC0-4FBC-9B31-12E92A746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8BC5318-B334-4D94-A09C-33904D4B0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50CA187-5F44-4019-97AD-DA25D89F0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02AA-85AB-4B78-BD29-7AA29030B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77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D04AABA-5D26-499F-B449-B7AE1BC01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54FD91A-9DB5-4CFF-B85E-364FE8763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9D052A3-D5A0-4519-AF52-EAEA77FD6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A6D2-3F5F-425E-9060-603530D31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78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D4118444-F5BB-48BD-9FF2-319F3FA76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B12D308-BDA0-4E66-9F33-9987466DE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664E639-9A72-4DB8-BE15-8CFC690A9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F55B-53D0-431A-9FFD-F46D7F4F9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0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2A7EB6E-6FB3-4C4A-ADFC-8966F3D94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D5F7D0D-4B45-47E5-ADA9-06CA4AF95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26A9EF8-64E0-4C45-9738-E3337BEE9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8034-83CF-4E04-9B60-107390D5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ED03481-84C0-4157-9BFB-891B0578F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4D14B2F-D102-4FB3-8686-DA103044A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750F489-7EA5-497E-8FAE-B52E9BF78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7EB8-7ABD-4960-8EFE-2055A867B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8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C1C37A-1C71-4D5A-BEE0-C316228D75C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290C36-AB55-4B1F-BC38-F73615A7B10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97C63C-D974-4549-8E1F-C280BB00A1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7EF4A2-1B5D-409F-8099-8B8C29F4788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1F6DAC-2782-4D11-B118-57FCE835F1A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D42063E-1FB3-4BCD-B4E9-3B39DE35B5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0D0EB4E-2139-4EAF-9B95-4112E53276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endParaRPr kumimoji="1"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D4111F3F-C786-406F-B2E7-38C8CD94F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dirty="0"/>
              <a:t>คลิกเพื่อแก้ไขลักษณะต้นแบบชื่อเรื่อง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85C2BF20-B748-43D1-BB9A-0C12861AF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dirty="0"/>
              <a:t>ระดับที่สอง</a:t>
            </a:r>
          </a:p>
          <a:p>
            <a:pPr lvl="2"/>
            <a:r>
              <a:rPr lang="th-TH" altLang="en-US" dirty="0"/>
              <a:t>ระดับที่สาม</a:t>
            </a:r>
          </a:p>
          <a:p>
            <a:pPr lvl="3"/>
            <a:r>
              <a:rPr lang="th-TH" altLang="en-US" dirty="0"/>
              <a:t>ระดับที่สี่</a:t>
            </a:r>
          </a:p>
          <a:p>
            <a:pPr lvl="4"/>
            <a:r>
              <a:rPr lang="th-TH" altLang="en-US" dirty="0"/>
              <a:t>ระดับที่ห้า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C1D2E151-9D21-4A8C-A249-22471A510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E721CDA7-02CB-4358-8C30-320F819351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3B13B1AE-3E4A-43A5-BA99-8678661CD6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fld id="{E739A961-B9E0-473A-872D-123FBAE462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H SarabunPSK" panose="020B0500040200020003" pitchFamily="34" charset="-34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customXml" Target="../../customXml/item1.xml"/><Relationship Id="rId6" Type="http://schemas.openxmlformats.org/officeDocument/2006/relationships/hyperlink" Target="https://www.f0nt.com/release/th-sarabun-new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10.emf"/><Relationship Id="rId7" Type="http://schemas.openxmlformats.org/officeDocument/2006/relationships/image" Target="../media/image4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3.xml"/><Relationship Id="rId1" Type="http://schemas.openxmlformats.org/officeDocument/2006/relationships/customXml" Target="../../customXml/item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0nt.com/release/th-sarabun-new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teeblog.blogspot.com/2015/01/flowchart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>
            <a:extLst>
              <a:ext uri="{FF2B5EF4-FFF2-40B4-BE49-F238E27FC236}">
                <a16:creationId xmlns:a16="http://schemas.microsoft.com/office/drawing/2014/main" id="{9066BB3A-DCCC-4D7E-9EA0-8B3FF70A5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FD455E-E856-4FEA-AEFC-C329842809A9}" type="slidenum">
              <a:rPr lang="en-US" altLang="en-US" sz="1400" smtClean="0">
                <a:solidFill>
                  <a:schemeClr val="bg2"/>
                </a:solidFill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dirty="0">
              <a:solidFill>
                <a:schemeClr val="bg2"/>
              </a:solidFill>
              <a:latin typeface="TH SarabunPSK" panose="020B0500040200020003" pitchFamily="34" charset="-34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D75C632-6CA8-46D1-93A6-140443CD6E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775" y="957908"/>
            <a:ext cx="9144000" cy="15240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th-TH" sz="8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</a:t>
            </a:r>
            <a:r>
              <a:rPr lang="en-US" sz="8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</a:t>
            </a:r>
            <a:endParaRPr lang="th-TH" sz="8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9F61F1A-1112-4EE8-BC55-6B8E77E2EA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775" y="2132806"/>
            <a:ext cx="9144000" cy="2592388"/>
          </a:xfrm>
        </p:spPr>
        <p:txBody>
          <a:bodyPr/>
          <a:lstStyle/>
          <a:p>
            <a:pPr marL="552450" indent="-552450" eaLnBrk="1" hangingPunct="1">
              <a:buFontTx/>
              <a:buAutoNum type="arabicPeriod"/>
              <a:defRPr/>
            </a:pP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การออกแบบและพัฒนาโปรแกรมด้วยผังงาน (</a:t>
            </a:r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defRPr/>
            </a:pPr>
            <a:r>
              <a:rPr lang="en-US" alt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alt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วิธีการเขียนขั้นตอนแก้ปัญหาผังงาน (</a:t>
            </a:r>
            <a:r>
              <a:rPr lang="en-US" alt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alt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alt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defRPr/>
            </a:pPr>
            <a:endParaRPr lang="th-TH" b="1" dirty="0" err="1">
              <a:latin typeface="TH SarabunPSK"/>
              <a:ea typeface="SimSun"/>
              <a:cs typeface="TH SarabunPS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0262B-C139-4FA1-8FDB-6D910A9E7657}"/>
              </a:ext>
            </a:extLst>
          </p:cNvPr>
          <p:cNvSpPr txBox="1"/>
          <p:nvPr/>
        </p:nvSpPr>
        <p:spPr>
          <a:xfrm>
            <a:off x="107504" y="5956012"/>
            <a:ext cx="5118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สื่อสไลด์นี้ใช้รูปแบบฟอน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สารบรรณ รุ่นปรับปรุงใหม่ “</a:t>
            </a:r>
            <a:r>
              <a:rPr lang="en-US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Sarabun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New”</a:t>
            </a:r>
          </a:p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สามารถดาวน์โหลดฟอน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ได้ที่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URL :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https://www.f0nt.com/release/th-sarabun-new/</a:t>
            </a:r>
            <a:endParaRPr lang="en-US" sz="16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custDataLst>
      <p:custData r:id="rId1"/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สัญลักษณ์สำหรับการเขียนผังงาน</a:t>
            </a: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Predefined Process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เรียกใช้โปรแกรมย่อย ฟังก์ชัน หรือโมดูล</a:t>
            </a: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Internal Storage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การประกาศตัวแปร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63" y="4757972"/>
            <a:ext cx="1776330" cy="628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00" y="2722766"/>
            <a:ext cx="1689255" cy="541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648" y="2399756"/>
            <a:ext cx="1689255" cy="118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0" y="4312742"/>
            <a:ext cx="1776330" cy="151902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071355F-D28B-4E2A-330D-962EC35B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37710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สัญลักษณ์สำหรับการเขียนผังงาน</a:t>
            </a: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Sequential Access Storage 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การติดต่อกับอุปกรณ์ที่เป็นการเข้าถึงแบบลำดับ</a:t>
            </a:r>
          </a:p>
          <a:p>
            <a:pPr eaLnBrk="1" hangingPunct="1"/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Direct Access Storage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การติดต่อกับอุปกรณ์ที่เป็นการเข้าถึงข้อมูลแบบตรง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49" y="4765253"/>
            <a:ext cx="1340955" cy="6285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751" y="2641960"/>
            <a:ext cx="870750" cy="87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392" y="2358235"/>
            <a:ext cx="879458" cy="144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666" y="2358235"/>
            <a:ext cx="888165" cy="144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19" y="4485893"/>
            <a:ext cx="1340955" cy="118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0" y="4485872"/>
            <a:ext cx="1340955" cy="118728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C26A7F5-39BA-C40D-CBF2-582E4286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35267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สัญลักษณ์สำหรับการเขียนผังงาน</a:t>
            </a: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Decision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การตัดสินใจ การเปรียบเทียบ จะมีผลใน 2 ทิศทาง คือ กรณีผลตรวจสอบเงื่อนไข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th-TH" altLang="en-US" sz="28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เท็จ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และเป็น</a:t>
            </a:r>
            <a:r>
              <a:rPr lang="th-TH" altLang="en-US" sz="2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จริง</a:t>
            </a:r>
          </a:p>
          <a:p>
            <a:pPr eaLnBrk="1" hangingPunct="1"/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Flow line/Direction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การแสดงทิศทางการทำงานของผังงาน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53" y="3072408"/>
            <a:ext cx="1793745" cy="750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76" y="5059598"/>
            <a:ext cx="1158098" cy="54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923998"/>
            <a:ext cx="2612250" cy="104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548" y="4379578"/>
            <a:ext cx="2429393" cy="248805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F255CAF-FF13-C30E-6641-D25788BD2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16694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สัญลักษณ์สำหรับการเขียนผังงาน</a:t>
            </a: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On-page Connector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จุดต่อภายในหน้าเดียวกัน</a:t>
            </a: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Off-page Connector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จุดต่อระหว่างหน้า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หรือคนละหน้า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16" y="2717154"/>
            <a:ext cx="548573" cy="549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32" y="4797152"/>
            <a:ext cx="626940" cy="628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05" y="2594934"/>
            <a:ext cx="548573" cy="907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495" y="2594934"/>
            <a:ext cx="548573" cy="794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088" y="4639221"/>
            <a:ext cx="626940" cy="942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1" y="4639221"/>
            <a:ext cx="626940" cy="873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9BAFCBB-F9C6-4842-8C2B-4E851B8C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9608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ลักษณะการเขียนผังงาน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ทุกผังงานต้องมี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จุดเริ่มต้นและจุดสิ้นสุด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เพียง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หนึ่งแห่งเท่านั้น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ทุกสัญลักษณ์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ของผังงานต้องมี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ลูกศรชี้ทิศทางเข้า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และลูกศรชี้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ทิศทางออกอย่างละหนึ่งลูกศร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ยกเว้น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สัญลักษณ์จุดเริ่มต้น จุดสิ้นสุด การตัดสินใจ และ จุดต่อ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จุดเริ่มต้น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มีเฉพาะ</a:t>
            </a: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ทิศทางออก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จุดสิ้นสุด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มีเฉพาะ</a:t>
            </a: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ทิศทางเข้า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การตัดสินใจ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มีทิศทาง</a:t>
            </a: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 1 ทิศทาง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มีทิศทาง</a:t>
            </a: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 2 ทิศทาง</a:t>
            </a: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จุดต่อ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มีแบบ</a:t>
            </a: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ทิศทางเข้าอย่างเดียว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ทิศทางออกอย่างเดียว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18" y="5552743"/>
            <a:ext cx="1367078" cy="803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770" y="5565526"/>
            <a:ext cx="1367078" cy="960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918" y="5430523"/>
            <a:ext cx="2612250" cy="1047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736" y="5319184"/>
            <a:ext cx="548573" cy="907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9877" y="5319184"/>
            <a:ext cx="548573" cy="7944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3141" y="5846479"/>
            <a:ext cx="626940" cy="9428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2114" y="5880581"/>
            <a:ext cx="626940" cy="873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8B1B6C-E0D4-59C3-752C-284E6791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39507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309145"/>
            <a:ext cx="8136903" cy="52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ลักษณะการเขียนผังงาน</a:t>
            </a:r>
          </a:p>
          <a:p>
            <a:pPr lvl="1" eaLnBrk="1" hangingPunct="1"/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 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นิยมเขียน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บนลงล่าง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หรือจาก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ซ้ายไปขวา</a:t>
            </a:r>
          </a:p>
          <a:p>
            <a:pPr lvl="1" eaLnBrk="1" hangingPunct="1"/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เส้นของลูกศรที่ใช้บอกทิศทาง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ไม่ควรเขียนตัดกันหรือทับกัน</a:t>
            </a:r>
          </a:p>
          <a:p>
            <a:pPr lvl="1" eaLnBrk="1" hangingPunct="1"/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เขียนเส้นเชื่อมโยงที่อยู่ห่างกันมาก 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ควรใช้สัญลักษณ์จุดต่อแทน</a:t>
            </a:r>
          </a:p>
          <a:p>
            <a:pPr lvl="1" eaLnBrk="1" hangingPunct="1"/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นิยมใช้เครื่อง หมายลูกศร (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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แทน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เครื่องหมายเท่ากับ (</a:t>
            </a:r>
            <a:r>
              <a:rPr lang="en-US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altLang="en-US" dirty="0">
              <a:solidFill>
                <a:schemeClr val="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384442"/>
            <a:ext cx="2081093" cy="1492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92" y="4897344"/>
            <a:ext cx="548573" cy="907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591" y="4897344"/>
            <a:ext cx="548573" cy="794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375" y="4768562"/>
            <a:ext cx="1898235" cy="1108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381212-350D-4890-9802-8E1165306B38}"/>
              </a:ext>
            </a:extLst>
          </p:cNvPr>
          <p:cNvSpPr txBox="1"/>
          <p:nvPr/>
        </p:nvSpPr>
        <p:spPr>
          <a:xfrm>
            <a:off x="654958" y="5913039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ห้ามวาดเส้นทับกันลักษณะนี้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6F869-B354-E6BA-7FC9-F550AD750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32240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5904104" y="3809360"/>
            <a:ext cx="1815928" cy="1923085"/>
          </a:xfrm>
          <a:prstGeom prst="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 ลักษณะผังงาน มี 3 แบบ</a:t>
            </a:r>
            <a:endParaRPr lang="en-US" altLang="en-US" sz="28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r>
              <a:rPr lang="th-TH" altLang="zh-CN" sz="2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การทำงานแบบลำดับ</a:t>
            </a:r>
            <a:r>
              <a:rPr lang="en-US" altLang="zh-CN" sz="2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</a:t>
            </a:r>
            <a:r>
              <a:rPr lang="th-TH" altLang="zh-CN" sz="2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การทำงานแบบเลือกทำ</a:t>
            </a:r>
            <a:r>
              <a:rPr lang="en-US" altLang="zh-CN" sz="2400" dirty="0">
                <a:solidFill>
                  <a:srgbClr val="FF000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         </a:t>
            </a:r>
            <a:r>
              <a:rPr lang="th-TH" altLang="zh-CN" sz="2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การทำงานแบบทำซ้ำ</a:t>
            </a:r>
            <a:endParaRPr lang="th-TH" altLang="en-US" sz="2400" dirty="0">
              <a:solidFill>
                <a:schemeClr val="folHlin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982743" y="2854198"/>
            <a:ext cx="2880321" cy="1201665"/>
          </a:xfrm>
          <a:prstGeom prst="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66" y="1915105"/>
            <a:ext cx="2199450" cy="3601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540" y="1916832"/>
            <a:ext cx="2954100" cy="3252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204" y="1916832"/>
            <a:ext cx="3186300" cy="374420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CE80656-9236-5A10-7885-A6CC54BC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12786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ผังงานแบบลำดับ 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ตัวแทนเนื้อหา 14"/>
          <p:cNvSpPr>
            <a:spLocks noGrp="1"/>
          </p:cNvSpPr>
          <p:nvPr>
            <p:ph sz="half" idx="2"/>
          </p:nvPr>
        </p:nvSpPr>
        <p:spPr>
          <a:xfrm>
            <a:off x="4572000" y="2036297"/>
            <a:ext cx="3931920" cy="4114800"/>
          </a:xfrm>
        </p:spPr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เป็นโครงสร้างพื้นฐานของทุกผังงาน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ทำงานทีละขั้นตอน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ทำงานตามทิศทางของลูกศร</a:t>
            </a:r>
          </a:p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3" name="กลุ่ม 2"/>
          <p:cNvGrpSpPr/>
          <p:nvPr/>
        </p:nvGrpSpPr>
        <p:grpSpPr>
          <a:xfrm>
            <a:off x="1938949" y="2124483"/>
            <a:ext cx="1872208" cy="3168618"/>
            <a:chOff x="1938949" y="2124483"/>
            <a:chExt cx="1872208" cy="3168618"/>
          </a:xfrm>
        </p:grpSpPr>
        <p:cxnSp>
          <p:nvCxnSpPr>
            <p:cNvPr id="8" name="ลูกศรเชื่อมต่อแบบตรง 23"/>
            <p:cNvCxnSpPr>
              <a:stCxn id="12" idx="2"/>
              <a:endCxn id="11" idx="0"/>
            </p:cNvCxnSpPr>
            <p:nvPr/>
          </p:nvCxnSpPr>
          <p:spPr bwMode="auto">
            <a:xfrm>
              <a:off x="2875053" y="3058744"/>
              <a:ext cx="0" cy="2704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9" name="ลูกศรเชื่อมต่อแบบตรง 25"/>
            <p:cNvCxnSpPr>
              <a:endCxn id="12" idx="0"/>
            </p:cNvCxnSpPr>
            <p:nvPr/>
          </p:nvCxnSpPr>
          <p:spPr bwMode="auto">
            <a:xfrm flipH="1">
              <a:off x="2875053" y="2124483"/>
              <a:ext cx="351" cy="2964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" name="ลูกศรเชื่อมต่อแบบตรง 32"/>
            <p:cNvCxnSpPr>
              <a:stCxn id="11" idx="2"/>
              <a:endCxn id="13" idx="0"/>
            </p:cNvCxnSpPr>
            <p:nvPr/>
          </p:nvCxnSpPr>
          <p:spPr bwMode="auto">
            <a:xfrm>
              <a:off x="2875053" y="3967084"/>
              <a:ext cx="0" cy="3260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1" name="Rectangle 47"/>
            <p:cNvSpPr/>
            <p:nvPr/>
          </p:nvSpPr>
          <p:spPr bwMode="auto">
            <a:xfrm>
              <a:off x="1938949" y="3329228"/>
              <a:ext cx="1872208" cy="6378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latin typeface="TH SarabunPSK" pitchFamily="34" charset="-34"/>
                  <a:cs typeface="TH SarabunPSK" pitchFamily="34" charset="-34"/>
                </a:rPr>
                <a:t>Process 2</a:t>
              </a:r>
              <a:endParaRPr lang="en-US" sz="2800" baseline="30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ectangle 48"/>
            <p:cNvSpPr/>
            <p:nvPr/>
          </p:nvSpPr>
          <p:spPr bwMode="auto">
            <a:xfrm>
              <a:off x="1938949" y="2420888"/>
              <a:ext cx="1872208" cy="6378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latin typeface="TH SarabunPSK" pitchFamily="34" charset="-34"/>
                  <a:cs typeface="TH SarabunPSK" pitchFamily="34" charset="-34"/>
                </a:rPr>
                <a:t>Process 1</a:t>
              </a:r>
              <a:endParaRPr lang="en-US" sz="2800" baseline="300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Rectangle 49"/>
            <p:cNvSpPr/>
            <p:nvPr/>
          </p:nvSpPr>
          <p:spPr bwMode="auto">
            <a:xfrm>
              <a:off x="1938949" y="4293096"/>
              <a:ext cx="1872208" cy="6378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latin typeface="TH SarabunPSK" pitchFamily="34" charset="-34"/>
                  <a:cs typeface="TH SarabunPSK" pitchFamily="34" charset="-34"/>
                </a:rPr>
                <a:t>Process 3</a:t>
              </a:r>
              <a:endParaRPr lang="en-US" sz="2800" baseline="30000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4" name="ลูกศรเชื่อมต่อแบบตรง 25"/>
            <p:cNvCxnSpPr>
              <a:stCxn id="13" idx="2"/>
            </p:cNvCxnSpPr>
            <p:nvPr/>
          </p:nvCxnSpPr>
          <p:spPr bwMode="auto">
            <a:xfrm flipH="1">
              <a:off x="2874702" y="4930952"/>
              <a:ext cx="351" cy="3621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6603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58825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</a:t>
            </a:r>
            <a:r>
              <a:rPr lang="en-US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ขั้นตอนวิธีการแก้ปัญหาด้วยคอมพิวเตอร์</a:t>
            </a:r>
          </a:p>
          <a:p>
            <a:pPr eaLnBrk="1" hangingPunct="1"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จงเขียนขั้นตอนวิธีการแก้ปัญหาสำหรับการหาค่าปริมาตรของรูปทรงกระบอก		      </a:t>
            </a:r>
          </a:p>
          <a:p>
            <a:pPr eaLnBrk="1" hangingPunct="1">
              <a:buNone/>
            </a:pPr>
            <a:endParaRPr lang="en-US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สูตรการคำนวณ ปริมาตรทรงกระบอก  = 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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</a:t>
            </a:r>
            <a:r>
              <a:rPr lang="th-TH" altLang="zh-CN" sz="2800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h</a:t>
            </a:r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29483" y="3212976"/>
            <a:ext cx="2245071" cy="1739602"/>
            <a:chOff x="5724128" y="2780208"/>
            <a:chExt cx="2245071" cy="1739602"/>
          </a:xfrm>
        </p:grpSpPr>
        <p:sp>
          <p:nvSpPr>
            <p:cNvPr id="2" name="Flowchart: Magnetic Disk 1"/>
            <p:cNvSpPr/>
            <p:nvPr/>
          </p:nvSpPr>
          <p:spPr bwMode="auto">
            <a:xfrm>
              <a:off x="5724128" y="2852935"/>
              <a:ext cx="1584176" cy="1666875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ngsana New" pitchFamily="18" charset="-34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5724128" y="3140968"/>
              <a:ext cx="79208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524328" y="3140968"/>
              <a:ext cx="0" cy="11521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600187" y="3486199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31180" y="2780208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DD8C35-A1AE-5BF1-7AAC-F3D96820F3F6}"/>
              </a:ext>
            </a:extLst>
          </p:cNvPr>
          <p:cNvSpPr txBox="1"/>
          <p:nvPr/>
        </p:nvSpPr>
        <p:spPr>
          <a:xfrm>
            <a:off x="1012741" y="53546"/>
            <a:ext cx="7630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ผังงานแบบลำดับ 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47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1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ทำความเข้าใจกับปัญหา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การคำนวณหาปริมาตรของรูปทรงกระบอก</a:t>
            </a:r>
          </a:p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2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ลักษณะของข้อมูลเข้าและข้อมูลออก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ข้อมูลเข้า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คือ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ความสูงของทรงกระบอก และรัศมีของวงกลมที่เป็นฐานของ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ทรงกระบอก</a:t>
            </a:r>
            <a:endParaRPr lang="en-US" altLang="zh-C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ข้อมูลออก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คือ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ค่าของปริมาตรทรงกระบอก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43C1D6-40F8-DF04-949D-1123C80091F4}"/>
              </a:ext>
            </a:extLst>
          </p:cNvPr>
          <p:cNvGrpSpPr/>
          <p:nvPr/>
        </p:nvGrpSpPr>
        <p:grpSpPr>
          <a:xfrm>
            <a:off x="6500936" y="4339873"/>
            <a:ext cx="1488130" cy="1438561"/>
            <a:chOff x="5724128" y="2749909"/>
            <a:chExt cx="2245071" cy="1769901"/>
          </a:xfrm>
        </p:grpSpPr>
        <p:sp>
          <p:nvSpPr>
            <p:cNvPr id="3" name="Flowchart: Magnetic Disk 1">
              <a:extLst>
                <a:ext uri="{FF2B5EF4-FFF2-40B4-BE49-F238E27FC236}">
                  <a16:creationId xmlns:a16="http://schemas.microsoft.com/office/drawing/2014/main" id="{15DD09CF-BF88-876C-B428-31CD413E9179}"/>
                </a:ext>
              </a:extLst>
            </p:cNvPr>
            <p:cNvSpPr/>
            <p:nvPr/>
          </p:nvSpPr>
          <p:spPr bwMode="auto">
            <a:xfrm>
              <a:off x="5724128" y="2852935"/>
              <a:ext cx="1584176" cy="1666875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ngsana New" pitchFamily="18" charset="-34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5EE6CD1-520E-543A-FB4A-4DE8BDEC3AE2}"/>
                </a:ext>
              </a:extLst>
            </p:cNvPr>
            <p:cNvCxnSpPr/>
            <p:nvPr/>
          </p:nvCxnSpPr>
          <p:spPr bwMode="auto">
            <a:xfrm flipH="1">
              <a:off x="5724128" y="3140968"/>
              <a:ext cx="79208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8AE1DA6-905A-9377-47BF-E06CC70DE133}"/>
                </a:ext>
              </a:extLst>
            </p:cNvPr>
            <p:cNvCxnSpPr/>
            <p:nvPr/>
          </p:nvCxnSpPr>
          <p:spPr bwMode="auto">
            <a:xfrm>
              <a:off x="7524328" y="3140968"/>
              <a:ext cx="0" cy="11521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266033-1F86-B764-8145-F33FECD867E4}"/>
                </a:ext>
              </a:extLst>
            </p:cNvPr>
            <p:cNvSpPr txBox="1"/>
            <p:nvPr/>
          </p:nvSpPr>
          <p:spPr>
            <a:xfrm>
              <a:off x="7600187" y="3486199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200421-C1BA-5FDE-2A75-3FA3D5FFE53F}"/>
                </a:ext>
              </a:extLst>
            </p:cNvPr>
            <p:cNvSpPr txBox="1"/>
            <p:nvPr/>
          </p:nvSpPr>
          <p:spPr>
            <a:xfrm>
              <a:off x="5832140" y="2749909"/>
              <a:ext cx="792088" cy="56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E10FDC6-6243-87CC-89B7-0A8A7501118B}"/>
              </a:ext>
            </a:extLst>
          </p:cNvPr>
          <p:cNvSpPr txBox="1"/>
          <p:nvPr/>
        </p:nvSpPr>
        <p:spPr>
          <a:xfrm>
            <a:off x="4895091" y="5778434"/>
            <a:ext cx="35608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ปริมาตรทรงกระบอก  = 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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</a:t>
            </a:r>
            <a:r>
              <a:rPr lang="th-TH" altLang="zh-CN" sz="2800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h</a:t>
            </a:r>
            <a:endParaRPr lang="en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69B331-3DBE-196A-AE04-495CCBB492EF}"/>
              </a:ext>
            </a:extLst>
          </p:cNvPr>
          <p:cNvSpPr/>
          <p:nvPr/>
        </p:nvSpPr>
        <p:spPr bwMode="auto">
          <a:xfrm>
            <a:off x="1548210" y="4672129"/>
            <a:ext cx="3381410" cy="10341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u="sng" dirty="0">
                <a:solidFill>
                  <a:schemeClr val="tx1"/>
                </a:solidFill>
                <a:latin typeface="Tahoma" pitchFamily="34" charset="0"/>
                <a:cs typeface="Angsana New" pitchFamily="18" charset="-34"/>
              </a:rPr>
              <a:t>⚠️ </a:t>
            </a:r>
            <a:r>
              <a:rPr lang="th-TH" u="sng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</a:t>
            </a:r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ข้อมูลเข้าและออก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ควรเป็น </a:t>
            </a:r>
            <a:endParaRPr lang="en-US" altLang="zh-C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 หรือ จำนวนจริง 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?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altLang="zh-C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C3ECD-5FDE-E374-804E-1574492ACDD2}"/>
              </a:ext>
            </a:extLst>
          </p:cNvPr>
          <p:cNvSpPr txBox="1"/>
          <p:nvPr/>
        </p:nvSpPr>
        <p:spPr>
          <a:xfrm>
            <a:off x="1012741" y="53546"/>
            <a:ext cx="7630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ผังงานแบบลำดับ 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58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3418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การวิเคราะห์ปัญหาสำหรับการออกแบบโปรแกรม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zh-CN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คอมพิวเตอร์กับการแก้ปัญหา</a:t>
            </a:r>
          </a:p>
          <a:p>
            <a:pPr algn="thaiDist" eaLnBrk="1" hangingPunct="1">
              <a:lnSpc>
                <a:spcPct val="90000"/>
              </a:lnSpc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การทำงานของเครื่องคอมพิวเตอร์ จะทำตามโปรแกรมที่เขียนขึ้น ดังนั้นการนำเครื่องคอมพิวเตอร์มาช่วยสำหรับการแก้ปัญหา จึงต้องมีโปรแกรมสำหรับการแก้ปัญหาในงานนั้น ๆ</a:t>
            </a:r>
          </a:p>
          <a:p>
            <a:pPr eaLnBrk="1" hangingPunct="1">
              <a:lnSpc>
                <a:spcPct val="90000"/>
              </a:lnSpc>
              <a:buNone/>
            </a:pPr>
            <a:endParaRPr lang="th-TH" altLang="zh-CN" sz="2800" dirty="0"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	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ขั้นตอนของการวิเคราะห์ปัญหา  คือ</a:t>
            </a: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การนำปัญหาของงาน มาสร้างเป็นขั้นตอนวิธี</a:t>
            </a: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ในรูปแบบผังงาน 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หรือซู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โดโค้ด โดยเรียงลำดับ</a:t>
            </a: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 เพื่อนำไปใช้ในการเขียนโปรแกรม</a:t>
            </a:r>
            <a:b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ด้วยภาษาต่าง ๆ ต่อไป</a:t>
            </a:r>
            <a:br>
              <a:rPr lang="th-TH" altLang="zh-CN" sz="2800" dirty="0">
                <a:cs typeface="TH SarabunPSK" panose="020B0500040200020003" pitchFamily="34" charset="-34"/>
              </a:rPr>
            </a:br>
            <a:br>
              <a:rPr lang="th-TH" altLang="zh-CN" sz="2800" dirty="0">
                <a:cs typeface="TH SarabunPSK" panose="020B0500040200020003" pitchFamily="34" charset="-34"/>
              </a:rPr>
            </a:br>
            <a:endParaRPr lang="th-TH" alt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1194107"/>
              </p:ext>
            </p:extLst>
          </p:nvPr>
        </p:nvGraphicFramePr>
        <p:xfrm>
          <a:off x="5148064" y="3619143"/>
          <a:ext cx="3879102" cy="281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506144" y="3429000"/>
            <a:ext cx="2314600" cy="18002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538124"/>
            <a:ext cx="8136903" cy="5216199"/>
          </a:xfrm>
        </p:spPr>
        <p:txBody>
          <a:bodyPr/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ทดลองแก้ไขปัญหาด้วยตนเอง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การคำนวณหาปริมาตรทรงกระบอก หาได้จากสูตร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ปริมาตรทรงกระบอก	= 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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x </a:t>
            </a: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r</a:t>
            </a:r>
            <a:r>
              <a:rPr lang="th-TH" altLang="zh-CN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x </a:t>
            </a: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h</a:t>
            </a:r>
            <a:endParaRPr lang="th-TH" altLang="zh-CN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1" eaLnBrk="1" hangingPunct="1">
              <a:buNone/>
            </a:pPr>
            <a:br>
              <a:rPr lang="th-TH" altLang="zh-CN" sz="10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</a:b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 	รัศมีของฐาน	=  5  หน่วย	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ความสูง		=  12  หน่วย</a:t>
            </a:r>
          </a:p>
          <a:p>
            <a:pPr lvl="1" eaLnBrk="1" hangingPunct="1">
              <a:buNone/>
            </a:pPr>
            <a:br>
              <a:rPr lang="th-TH" altLang="zh-CN" sz="1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 	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ค่าคงที่ มีค่า 3.14159 (เป็นเลขจำนวนจริง)</a:t>
            </a:r>
          </a:p>
          <a:p>
            <a:pPr lvl="1" eaLnBrk="1" hangingPunct="1">
              <a:buNone/>
            </a:pPr>
            <a:endParaRPr lang="th-TH" altLang="zh-CN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ปริมาตรทรงกระบอก	=  3.14159 x 5</a:t>
            </a:r>
            <a:r>
              <a:rPr lang="th-TH" altLang="zh-CN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x 12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		=  942.4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77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หน่วย</a:t>
            </a:r>
            <a:r>
              <a:rPr lang="th-TH" altLang="zh-CN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3C7B9-0968-43FD-D0D2-A0B5C1DD1113}"/>
              </a:ext>
            </a:extLst>
          </p:cNvPr>
          <p:cNvSpPr txBox="1"/>
          <p:nvPr/>
        </p:nvSpPr>
        <p:spPr>
          <a:xfrm>
            <a:off x="1012741" y="53546"/>
            <a:ext cx="7630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ผังงานแบบลำดับ 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4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8440" y="124269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วิธีการเขียนขั้นตอนแก้ปัญหา</a:t>
            </a:r>
            <a:endParaRPr lang="en-US" alt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1)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รับข้อมูล </a:t>
            </a: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High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Radius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2)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คำนวณ </a:t>
            </a: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Volume = </a:t>
            </a:r>
            <a:r>
              <a:rPr lang="en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3.14</a:t>
            </a:r>
            <a:r>
              <a:rPr lang="th-TH" altLang="zh-CN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* Radius</a:t>
            </a:r>
            <a:r>
              <a:rPr lang="th-TH" altLang="zh-CN" sz="2400" b="1" baseline="30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zh-CN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* </a:t>
            </a:r>
            <a:r>
              <a:rPr lang="th-TH" altLang="zh-CN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High</a:t>
            </a:r>
            <a:endParaRPr lang="th-TH" altLang="zh-CN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3) </a:t>
            </a:r>
            <a:r>
              <a:rPr lang="th-TH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เขียนข้อมูล </a:t>
            </a:r>
            <a:r>
              <a:rPr lang="en-US" alt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Volume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rminator 3">
            <a:extLst>
              <a:ext uri="{FF2B5EF4-FFF2-40B4-BE49-F238E27FC236}">
                <a16:creationId xmlns:a16="http://schemas.microsoft.com/office/drawing/2014/main" id="{64DD76F2-41C6-C1EA-2C13-7AC78922C18B}"/>
              </a:ext>
            </a:extLst>
          </p:cNvPr>
          <p:cNvSpPr/>
          <p:nvPr/>
        </p:nvSpPr>
        <p:spPr bwMode="auto">
          <a:xfrm>
            <a:off x="6561115" y="1995399"/>
            <a:ext cx="944699" cy="387148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Begin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Data 4">
            <a:extLst>
              <a:ext uri="{FF2B5EF4-FFF2-40B4-BE49-F238E27FC236}">
                <a16:creationId xmlns:a16="http://schemas.microsoft.com/office/drawing/2014/main" id="{62E11331-EC97-0571-CBD0-CBD0EEC1FD49}"/>
              </a:ext>
            </a:extLst>
          </p:cNvPr>
          <p:cNvSpPr/>
          <p:nvPr/>
        </p:nvSpPr>
        <p:spPr bwMode="auto">
          <a:xfrm>
            <a:off x="5694210" y="3771705"/>
            <a:ext cx="2678508" cy="387148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Read High, Radius</a:t>
            </a:r>
            <a:endParaRPr kumimoji="0" lang="en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Process 5">
            <a:extLst>
              <a:ext uri="{FF2B5EF4-FFF2-40B4-BE49-F238E27FC236}">
                <a16:creationId xmlns:a16="http://schemas.microsoft.com/office/drawing/2014/main" id="{DB6684F7-569A-2469-5E2C-9E9A0784DD60}"/>
              </a:ext>
            </a:extLst>
          </p:cNvPr>
          <p:cNvSpPr/>
          <p:nvPr/>
        </p:nvSpPr>
        <p:spPr bwMode="auto">
          <a:xfrm>
            <a:off x="5436776" y="4452362"/>
            <a:ext cx="3193377" cy="415765"/>
          </a:xfrm>
          <a:prstGeom prst="flowChartProcess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Volume ← 3.14</a:t>
            </a:r>
            <a:r>
              <a:rPr lang="th-TH" altLang="zh-CN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* Radius</a:t>
            </a:r>
            <a:r>
              <a:rPr lang="th-TH" altLang="zh-CN" sz="2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zh-CN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* </a:t>
            </a:r>
            <a:r>
              <a:rPr lang="th-TH" altLang="zh-CN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High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Data 10">
            <a:extLst>
              <a:ext uri="{FF2B5EF4-FFF2-40B4-BE49-F238E27FC236}">
                <a16:creationId xmlns:a16="http://schemas.microsoft.com/office/drawing/2014/main" id="{09EF045A-943F-794D-3D7A-8014851E4230}"/>
              </a:ext>
            </a:extLst>
          </p:cNvPr>
          <p:cNvSpPr/>
          <p:nvPr/>
        </p:nvSpPr>
        <p:spPr bwMode="auto">
          <a:xfrm>
            <a:off x="5651585" y="5200929"/>
            <a:ext cx="2763758" cy="387148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Write Volume</a:t>
            </a:r>
            <a:endParaRPr kumimoji="0" lang="en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985752-DC76-9B81-6FF1-E6A55EBDE58A}"/>
              </a:ext>
            </a:extLst>
          </p:cNvPr>
          <p:cNvSpPr txBox="1"/>
          <p:nvPr/>
        </p:nvSpPr>
        <p:spPr>
          <a:xfrm>
            <a:off x="6055677" y="1560907"/>
            <a:ext cx="1955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 (</a:t>
            </a:r>
            <a:r>
              <a:rPr lang="en-US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alt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174A231-4170-576E-456E-28879F2B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37" y="2767260"/>
            <a:ext cx="1673163" cy="553914"/>
          </a:xfrm>
          <a:prstGeom prst="rect">
            <a:avLst/>
          </a:prstGeom>
        </p:spPr>
      </p:pic>
      <p:pic>
        <p:nvPicPr>
          <p:cNvPr id="10" name="Picture 9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CBCE9E3D-91C5-A2C6-6716-0B70B88C4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8" y="5145010"/>
            <a:ext cx="1477215" cy="12298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6F5FD7-3D09-A972-BCE2-C86FFC0D97EE}"/>
              </a:ext>
            </a:extLst>
          </p:cNvPr>
          <p:cNvSpPr txBox="1"/>
          <p:nvPr/>
        </p:nvSpPr>
        <p:spPr>
          <a:xfrm>
            <a:off x="3035088" y="5476969"/>
            <a:ext cx="1369517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Volume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0083B-2BDB-58D9-D40D-2089B58A528D}"/>
              </a:ext>
            </a:extLst>
          </p:cNvPr>
          <p:cNvSpPr txBox="1"/>
          <p:nvPr/>
        </p:nvSpPr>
        <p:spPr>
          <a:xfrm>
            <a:off x="1012741" y="53546"/>
            <a:ext cx="7630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ผังงานแบบลำดับ 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rminator 16">
            <a:extLst>
              <a:ext uri="{FF2B5EF4-FFF2-40B4-BE49-F238E27FC236}">
                <a16:creationId xmlns:a16="http://schemas.microsoft.com/office/drawing/2014/main" id="{653A102D-3D8D-80A4-05E0-D94C31769326}"/>
              </a:ext>
            </a:extLst>
          </p:cNvPr>
          <p:cNvSpPr/>
          <p:nvPr/>
        </p:nvSpPr>
        <p:spPr bwMode="auto">
          <a:xfrm>
            <a:off x="6561115" y="5862301"/>
            <a:ext cx="944699" cy="387148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End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Internal Storage 17">
            <a:extLst>
              <a:ext uri="{FF2B5EF4-FFF2-40B4-BE49-F238E27FC236}">
                <a16:creationId xmlns:a16="http://schemas.microsoft.com/office/drawing/2014/main" id="{4C3BF68D-EF3E-8F4B-D0E3-FBA3D6621665}"/>
              </a:ext>
            </a:extLst>
          </p:cNvPr>
          <p:cNvSpPr/>
          <p:nvPr/>
        </p:nvSpPr>
        <p:spPr bwMode="auto">
          <a:xfrm>
            <a:off x="5874943" y="2669112"/>
            <a:ext cx="2317041" cy="779228"/>
          </a:xfrm>
          <a:prstGeom prst="flowChartInternalStorag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Real </a:t>
            </a: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kumimoji="0" lang="en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igh, Radius,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Volume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A8F0D5-40B5-37ED-FE19-02462003F88B}"/>
              </a:ext>
            </a:extLst>
          </p:cNvPr>
          <p:cNvCxnSpPr>
            <a:cxnSpLocks/>
            <a:stCxn id="4" idx="2"/>
            <a:endCxn id="18" idx="0"/>
          </p:cNvCxnSpPr>
          <p:nvPr/>
        </p:nvCxnSpPr>
        <p:spPr bwMode="auto">
          <a:xfrm flipH="1">
            <a:off x="7033464" y="2382547"/>
            <a:ext cx="1" cy="28656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B1FA3D-BE7B-74FE-A05A-2E53C1DF1817}"/>
              </a:ext>
            </a:extLst>
          </p:cNvPr>
          <p:cNvCxnSpPr>
            <a:cxnSpLocks/>
            <a:stCxn id="18" idx="2"/>
            <a:endCxn id="5" idx="1"/>
          </p:cNvCxnSpPr>
          <p:nvPr/>
        </p:nvCxnSpPr>
        <p:spPr bwMode="auto">
          <a:xfrm>
            <a:off x="7033464" y="3448340"/>
            <a:ext cx="0" cy="32336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619E4F-1969-0A69-F805-61D284F4660D}"/>
              </a:ext>
            </a:extLst>
          </p:cNvPr>
          <p:cNvCxnSpPr>
            <a:stCxn id="5" idx="4"/>
            <a:endCxn id="6" idx="0"/>
          </p:cNvCxnSpPr>
          <p:nvPr/>
        </p:nvCxnSpPr>
        <p:spPr bwMode="auto">
          <a:xfrm>
            <a:off x="7033464" y="4158853"/>
            <a:ext cx="1" cy="2935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591E7B7-C3A5-A85A-9684-736BDE2647A2}"/>
              </a:ext>
            </a:extLst>
          </p:cNvPr>
          <p:cNvCxnSpPr>
            <a:stCxn id="6" idx="2"/>
            <a:endCxn id="11" idx="1"/>
          </p:cNvCxnSpPr>
          <p:nvPr/>
        </p:nvCxnSpPr>
        <p:spPr bwMode="auto">
          <a:xfrm flipH="1">
            <a:off x="7033464" y="4868127"/>
            <a:ext cx="1" cy="33280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955EF2-004B-171B-A920-0931156648C9}"/>
              </a:ext>
            </a:extLst>
          </p:cNvPr>
          <p:cNvCxnSpPr>
            <a:stCxn id="11" idx="4"/>
            <a:endCxn id="17" idx="0"/>
          </p:cNvCxnSpPr>
          <p:nvPr/>
        </p:nvCxnSpPr>
        <p:spPr bwMode="auto">
          <a:xfrm>
            <a:off x="7033464" y="5588077"/>
            <a:ext cx="1" cy="27422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297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</a:p>
          <a:p>
            <a:pPr lvl="1" eaLnBrk="1" hangingPunct="1">
              <a:lnSpc>
                <a:spcPct val="90000"/>
              </a:lnSpc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เตรียมข้อมูล หรือ ผลลัพธ์ที่คาดไว้ สำหรับการทดสอบโปรแกรมที่พัฒนาขึ้นในขั้นตอนที่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zh-CN" sz="32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1.</a:t>
            </a:r>
            <a:r>
              <a:rPr lang="th-TH" altLang="zh-CN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altLang="zh-CN" i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เครื่องคอมพิวเตอร์จะรอรับข้อมูล </a:t>
            </a:r>
            <a:r>
              <a:rPr lang="en-US" altLang="zh-CN" i="1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2</a:t>
            </a:r>
            <a:r>
              <a:rPr lang="th-TH" altLang="zh-CN" i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ค่า ป้อนค่า ความสูง</a:t>
            </a:r>
            <a:r>
              <a:rPr lang="en-US" altLang="zh-CN" i="1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= 12</a:t>
            </a:r>
            <a:r>
              <a:rPr lang="th-TH" altLang="zh-CN" i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และรัศมีของฐาน </a:t>
            </a:r>
            <a:r>
              <a:rPr lang="en-US" altLang="zh-CN" i="1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= 5</a:t>
            </a:r>
            <a:endParaRPr lang="th-TH" altLang="zh-CN" i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zh-CN" sz="32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2.</a:t>
            </a:r>
            <a:r>
              <a:rPr lang="th-TH" altLang="zh-CN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altLang="zh-CN" i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คำนวณหาค่าปริมาตรตามสูตร </a:t>
            </a:r>
            <a:r>
              <a:rPr lang="en-US" altLang="zh-CN" i="1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= 3.14159 * 5</a:t>
            </a:r>
            <a:r>
              <a:rPr lang="en-US" altLang="zh-CN" i="1" baseline="30000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2</a:t>
            </a:r>
            <a:r>
              <a:rPr lang="en-US" altLang="zh-CN" i="1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* 12  =  942.477 </a:t>
            </a:r>
            <a:r>
              <a:rPr lang="th-TH" altLang="zh-CN" i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ลูกบาศก์หน่วย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zh-CN" sz="32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3.</a:t>
            </a:r>
            <a:r>
              <a:rPr lang="th-TH" altLang="zh-CN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altLang="zh-CN" i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แสดงค่าของปริมาตรทรงกระบอกที่คำนวณได้ คือ </a:t>
            </a:r>
            <a:r>
              <a:rPr lang="en-US" altLang="zh-CN" i="1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942.477 </a:t>
            </a:r>
            <a:r>
              <a:rPr lang="th-TH" altLang="zh-CN" i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ลูกบาศก์หน่วย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CE67D-6C88-1F75-CC95-445D2861F118}"/>
              </a:ext>
            </a:extLst>
          </p:cNvPr>
          <p:cNvSpPr txBox="1"/>
          <p:nvPr/>
        </p:nvSpPr>
        <p:spPr>
          <a:xfrm>
            <a:off x="1012741" y="53546"/>
            <a:ext cx="7630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ผังงานแบบลำดับ 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69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738C6-D300-6D9D-A79E-763CA0FD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F5557-3A7B-454D-AF29-A24AFA509C8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338C00-DE7F-5F47-B65D-43188F40C6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7929" y="1281212"/>
            <a:ext cx="7772400" cy="4896544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zh-CN" sz="2800" b="1" u="sng" dirty="0">
                <a:cs typeface="TH SarabunPSK" panose="020B0500040200020003" pitchFamily="34" charset="-34"/>
              </a:rPr>
              <a:t>แบบฝึกหัด</a:t>
            </a:r>
            <a:r>
              <a:rPr lang="en-US" altLang="zh-CN" sz="2800" b="1" u="sng" dirty="0">
                <a:cs typeface="TH SarabunPSK" panose="020B0500040200020003" pitchFamily="34" charset="-34"/>
              </a:rPr>
              <a:t>1</a:t>
            </a:r>
            <a:endParaRPr lang="th-TH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		จงเขียนขั้นตอนวิธีการแก้ปัญหาสำหรับการคำนวณการเพิ่มจำนวนประชากร ในแต่ละปี โดยมีการเกิดมีค่าเท่ากับ จำนวนประชากร</a:t>
            </a:r>
            <a:r>
              <a:rPr lang="en-US" altLang="zh-CN" sz="2800" dirty="0">
                <a:cs typeface="TH SarabunPSK" panose="020B0500040200020003" pitchFamily="34" charset="-34"/>
              </a:rPr>
              <a:t>/3 </a:t>
            </a:r>
            <a:r>
              <a:rPr lang="th-TH" altLang="zh-CN" sz="2800" dirty="0">
                <a:cs typeface="TH SarabunPSK" panose="020B0500040200020003" pitchFamily="34" charset="-34"/>
              </a:rPr>
              <a:t>และ ค่าการตายมีค่าเท่ากับ จำนวนประชากร</a:t>
            </a:r>
            <a:r>
              <a:rPr lang="en-US" altLang="zh-CN" sz="2800" dirty="0">
                <a:cs typeface="TH SarabunPSK" panose="020B0500040200020003" pitchFamily="34" charset="-34"/>
              </a:rPr>
              <a:t>/4 </a:t>
            </a:r>
            <a:r>
              <a:rPr lang="th-TH" altLang="zh-CN" sz="2800" dirty="0">
                <a:cs typeface="TH SarabunPSK" panose="020B0500040200020003" pitchFamily="34" charset="-34"/>
              </a:rPr>
              <a:t>ถ้าปีก่อนหน้ามีจำนวนประชากร </a:t>
            </a:r>
            <a:r>
              <a:rPr lang="en-US" altLang="zh-CN" sz="2800" dirty="0">
                <a:cs typeface="TH SarabunPSK" panose="020B0500040200020003" pitchFamily="34" charset="-34"/>
              </a:rPr>
              <a:t>200</a:t>
            </a:r>
            <a:r>
              <a:rPr lang="th-TH" altLang="zh-CN" sz="2800" dirty="0">
                <a:cs typeface="TH SarabunPSK" panose="020B0500040200020003" pitchFamily="34" charset="-34"/>
              </a:rPr>
              <a:t> คน แล้วปีนี้จะมีจำนวนประชากรเท่าไหร่</a:t>
            </a:r>
          </a:p>
          <a:p>
            <a:pPr eaLnBrk="1" hangingPunct="1">
              <a:buNone/>
            </a:pPr>
            <a:r>
              <a:rPr lang="th-TH" altLang="en-US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ขั้นตอนที่ 1</a:t>
            </a:r>
            <a:r>
              <a:rPr lang="th-TH" altLang="en-US" sz="2800" dirty="0">
                <a:cs typeface="TH SarabunPSK" panose="020B0500040200020003" pitchFamily="34" charset="-34"/>
              </a:rPr>
              <a:t> ทำความเข้าใจกับปัญหา</a:t>
            </a:r>
          </a:p>
          <a:p>
            <a:pPr eaLnBrk="1" hangingPunct="1">
              <a:buNone/>
            </a:pPr>
            <a:r>
              <a:rPr lang="th-TH" altLang="en-US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ขั้นตอนที่ 2</a:t>
            </a:r>
            <a:r>
              <a:rPr lang="th-TH" altLang="en-US" sz="2800" dirty="0">
                <a:cs typeface="TH SarabunPSK" panose="020B0500040200020003" pitchFamily="34" charset="-34"/>
              </a:rPr>
              <a:t> ลักษณะของข้อมูลเข้าและข้อมูลออก</a:t>
            </a:r>
          </a:p>
          <a:p>
            <a:pPr eaLnBrk="1" hangingPunct="1">
              <a:buNone/>
            </a:pPr>
            <a:r>
              <a:rPr lang="th-TH" altLang="en-US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3</a:t>
            </a:r>
            <a:r>
              <a:rPr lang="en-US" altLang="en-US" sz="2800" dirty="0">
                <a:cs typeface="TH SarabunPSK" panose="020B0500040200020003" pitchFamily="34" charset="-34"/>
              </a:rPr>
              <a:t> </a:t>
            </a:r>
            <a:r>
              <a:rPr lang="th-TH" altLang="en-US" sz="2800" dirty="0">
                <a:cs typeface="TH SarabunPSK" panose="020B0500040200020003" pitchFamily="34" charset="-34"/>
              </a:rPr>
              <a:t>ทดลองแก้ไขปัญหาด้วยตนเอง</a:t>
            </a:r>
          </a:p>
          <a:p>
            <a:pPr eaLnBrk="1" hangingPunct="1">
              <a:buNone/>
            </a:pPr>
            <a:r>
              <a:rPr lang="th-TH" altLang="en-US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4</a:t>
            </a:r>
            <a:r>
              <a:rPr lang="en-US" altLang="en-US" sz="2800" dirty="0">
                <a:cs typeface="TH SarabunPSK" panose="020B0500040200020003" pitchFamily="34" charset="-34"/>
              </a:rPr>
              <a:t> </a:t>
            </a:r>
            <a:r>
              <a:rPr lang="th-TH" altLang="en-US" sz="2800" dirty="0">
                <a:cs typeface="TH SarabunPSK" panose="020B0500040200020003" pitchFamily="34" charset="-34"/>
              </a:rPr>
              <a:t>การพัฒนาลำดับขั้นตอนวิธีการแก้ปัญหา</a:t>
            </a:r>
            <a:r>
              <a:rPr lang="en-US" altLang="en-US" sz="2800" dirty="0">
                <a:cs typeface="TH SarabunPSK" panose="020B0500040200020003" pitchFamily="34" charset="-34"/>
              </a:rPr>
              <a:t> </a:t>
            </a:r>
            <a:r>
              <a:rPr lang="th-TH" altLang="en-US" sz="2800" dirty="0">
                <a:cs typeface="TH SarabunPSK" panose="020B0500040200020003" pitchFamily="34" charset="-34"/>
              </a:rPr>
              <a:t>โดย </a:t>
            </a:r>
            <a:r>
              <a:rPr lang="en-US" sz="2800" dirty="0"/>
              <a:t>Flowcharts </a:t>
            </a:r>
            <a:r>
              <a:rPr lang="th-TH" sz="2800" dirty="0"/>
              <a:t>	</a:t>
            </a:r>
          </a:p>
          <a:p>
            <a:pPr eaLnBrk="1" hangingPunct="1"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   </a:t>
            </a: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th-TH" altLang="zh-CN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           </a:t>
            </a:r>
            <a:r>
              <a:rPr lang="en-US" altLang="zh-CN" sz="2800" dirty="0">
                <a:cs typeface="TH SarabunPSK" panose="020B0500040200020003" pitchFamily="34" charset="-34"/>
              </a:rPr>
              <a:t>  </a:t>
            </a:r>
            <a:r>
              <a:rPr lang="th-TH" altLang="zh-CN" sz="2800" dirty="0">
                <a:cs typeface="TH SarabunPSK" panose="020B0500040200020003" pitchFamily="34" charset="-34"/>
              </a:rPr>
              <a:t>   </a:t>
            </a:r>
            <a:endParaRPr lang="th-TH" altLang="en-US" sz="2800" dirty="0">
              <a:latin typeface="Courier New" panose="02070309020205020404" pitchFamily="49" charset="0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EA3C22-02F1-8BE1-5078-AEF5458C7EA6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cs typeface="TH SarabunPSK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cs typeface="TH SarabunPSK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cs typeface="TH SarabunPSK" panose="020B0500040200020003" pitchFamily="34" charset="-34"/>
              </a:rPr>
              <a:t>ผังงานแบบลำดับ </a:t>
            </a:r>
            <a:endParaRPr lang="en-TH" sz="4000" b="1" u="sng" kern="0" dirty="0">
              <a:solidFill>
                <a:srgbClr val="002060"/>
              </a:solidFill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71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46E3-DA13-455A-E9DC-BC5849B4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81" y="2857500"/>
            <a:ext cx="7793037" cy="1143000"/>
          </a:xfrm>
        </p:spPr>
        <p:txBody>
          <a:bodyPr/>
          <a:lstStyle/>
          <a:p>
            <a:pPr algn="ctr"/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การทำงานแบบเลือกทำ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FA7DF-B41E-6F78-17B2-D79EE034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F5557-3A7B-454D-AF29-A24AFA509C8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445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ผังงานแบบเลือกทำ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idx="1"/>
          </p:nvPr>
        </p:nvSpPr>
        <p:spPr>
          <a:xfrm>
            <a:off x="793750" y="2017713"/>
            <a:ext cx="7954715" cy="1483295"/>
          </a:xfrm>
        </p:spPr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ใช้เลือกทำงานให้เหมาะสมกับข้อมูลที่ประมวลผลอยู่ในขณะนั้น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ผังงานแบบเลือกทำประกอบด้วย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สัญลักษณ์การตัดสินใจ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1 สัญลักษณ์ </a:t>
            </a:r>
            <a:b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ส่วนการทำงานหลังการตัดสินใจ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จะอยู่เป็นลำดับถัดไป</a:t>
            </a:r>
          </a:p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pSp>
        <p:nvGrpSpPr>
          <p:cNvPr id="47" name="กลุ่ม 46"/>
          <p:cNvGrpSpPr/>
          <p:nvPr/>
        </p:nvGrpSpPr>
        <p:grpSpPr>
          <a:xfrm>
            <a:off x="762001" y="3722368"/>
            <a:ext cx="3147570" cy="2154904"/>
            <a:chOff x="5652120" y="3633508"/>
            <a:chExt cx="3147570" cy="2154904"/>
          </a:xfrm>
        </p:grpSpPr>
        <p:cxnSp>
          <p:nvCxnSpPr>
            <p:cNvPr id="31" name="ลูกศรเชื่อมต่อแบบตรง 25"/>
            <p:cNvCxnSpPr/>
            <p:nvPr/>
          </p:nvCxnSpPr>
          <p:spPr bwMode="auto">
            <a:xfrm flipH="1">
              <a:off x="7228032" y="3633508"/>
              <a:ext cx="243" cy="23423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2" name="ลูกศรเชื่อมต่อแบบตรง 32"/>
            <p:cNvCxnSpPr>
              <a:stCxn id="43" idx="4"/>
            </p:cNvCxnSpPr>
            <p:nvPr/>
          </p:nvCxnSpPr>
          <p:spPr bwMode="auto">
            <a:xfrm>
              <a:off x="7228032" y="5489307"/>
              <a:ext cx="0" cy="299105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4" name="Rectangle 30"/>
            <p:cNvSpPr/>
            <p:nvPr/>
          </p:nvSpPr>
          <p:spPr bwMode="auto">
            <a:xfrm>
              <a:off x="5652120" y="4564276"/>
              <a:ext cx="1296144" cy="5040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Process 1</a:t>
              </a:r>
              <a:endParaRPr lang="en-US" b="1" baseline="30000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5" name="ข้าวหลามตัด 8"/>
            <p:cNvSpPr/>
            <p:nvPr/>
          </p:nvSpPr>
          <p:spPr bwMode="auto">
            <a:xfrm>
              <a:off x="6543956" y="3851492"/>
              <a:ext cx="1368152" cy="504056"/>
            </a:xfrm>
            <a:prstGeom prst="diamond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H SarabunPSK" panose="020B0500040200020003" pitchFamily="34" charset="-34"/>
                  <a:cs typeface="TH SarabunPSK" pitchFamily="34" charset="-34"/>
                </a:rPr>
                <a:t>Condition</a:t>
              </a:r>
            </a:p>
          </p:txBody>
        </p:sp>
        <p:cxnSp>
          <p:nvCxnSpPr>
            <p:cNvPr id="36" name="Elbow Connector 32"/>
            <p:cNvCxnSpPr>
              <a:stCxn id="35" idx="3"/>
              <a:endCxn id="39" idx="0"/>
            </p:cNvCxnSpPr>
            <p:nvPr/>
          </p:nvCxnSpPr>
          <p:spPr bwMode="auto">
            <a:xfrm>
              <a:off x="7912108" y="4103520"/>
              <a:ext cx="239510" cy="460756"/>
            </a:xfrm>
            <a:prstGeom prst="bentConnector2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7" name="TextBox 33"/>
            <p:cNvSpPr txBox="1"/>
            <p:nvPr/>
          </p:nvSpPr>
          <p:spPr>
            <a:xfrm>
              <a:off x="5875897" y="3790010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True</a:t>
              </a:r>
            </a:p>
          </p:txBody>
        </p:sp>
        <p:sp>
          <p:nvSpPr>
            <p:cNvPr id="38" name="TextBox 34"/>
            <p:cNvSpPr txBox="1"/>
            <p:nvPr/>
          </p:nvSpPr>
          <p:spPr>
            <a:xfrm>
              <a:off x="7614480" y="3790010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rgbClr val="F5408A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False</a:t>
              </a:r>
            </a:p>
          </p:txBody>
        </p:sp>
        <p:sp>
          <p:nvSpPr>
            <p:cNvPr id="39" name="Rectangle 35"/>
            <p:cNvSpPr/>
            <p:nvPr/>
          </p:nvSpPr>
          <p:spPr bwMode="auto">
            <a:xfrm>
              <a:off x="7503546" y="4564276"/>
              <a:ext cx="1296144" cy="5040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rgbClr val="F5408A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Process 2</a:t>
              </a:r>
              <a:endParaRPr lang="en-US" b="1" baseline="30000" dirty="0">
                <a:solidFill>
                  <a:srgbClr val="F5408A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40" name="Elbow Connector 36"/>
            <p:cNvCxnSpPr>
              <a:stCxn id="35" idx="1"/>
              <a:endCxn id="34" idx="0"/>
            </p:cNvCxnSpPr>
            <p:nvPr/>
          </p:nvCxnSpPr>
          <p:spPr bwMode="auto">
            <a:xfrm rot="10800000" flipV="1">
              <a:off x="6300192" y="4103520"/>
              <a:ext cx="243764" cy="460756"/>
            </a:xfrm>
            <a:prstGeom prst="bentConnector2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41" name="Elbow Connector 37"/>
            <p:cNvCxnSpPr>
              <a:stCxn id="34" idx="2"/>
              <a:endCxn id="43" idx="2"/>
            </p:cNvCxnSpPr>
            <p:nvPr/>
          </p:nvCxnSpPr>
          <p:spPr bwMode="auto">
            <a:xfrm rot="16200000" flipH="1">
              <a:off x="6553625" y="4814899"/>
              <a:ext cx="329535" cy="836400"/>
            </a:xfrm>
            <a:prstGeom prst="bentConnector2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42" name="Elbow Connector 38"/>
            <p:cNvCxnSpPr>
              <a:stCxn id="39" idx="2"/>
              <a:endCxn id="43" idx="6"/>
            </p:cNvCxnSpPr>
            <p:nvPr/>
          </p:nvCxnSpPr>
          <p:spPr bwMode="auto">
            <a:xfrm rot="5400000">
              <a:off x="7570778" y="4817026"/>
              <a:ext cx="329535" cy="832146"/>
            </a:xfrm>
            <a:prstGeom prst="bentConnector2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43" name="วงรี 42"/>
            <p:cNvSpPr/>
            <p:nvPr/>
          </p:nvSpPr>
          <p:spPr bwMode="auto">
            <a:xfrm>
              <a:off x="7136592" y="5306427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กลุ่ม 57"/>
          <p:cNvGrpSpPr/>
          <p:nvPr/>
        </p:nvGrpSpPr>
        <p:grpSpPr>
          <a:xfrm>
            <a:off x="4336233" y="3678321"/>
            <a:ext cx="1988484" cy="2198951"/>
            <a:chOff x="4336233" y="3678321"/>
            <a:chExt cx="1988484" cy="2198951"/>
          </a:xfrm>
        </p:grpSpPr>
        <p:cxnSp>
          <p:nvCxnSpPr>
            <p:cNvPr id="9" name="ลูกศรเชื่อมต่อแบบตรง 23"/>
            <p:cNvCxnSpPr>
              <a:stCxn id="13" idx="2"/>
              <a:endCxn id="48" idx="0"/>
            </p:cNvCxnSpPr>
            <p:nvPr/>
          </p:nvCxnSpPr>
          <p:spPr bwMode="auto">
            <a:xfrm>
              <a:off x="5020309" y="5157192"/>
              <a:ext cx="0" cy="235919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0" name="ลูกศรเชื่อมต่อแบบตรง 25"/>
            <p:cNvCxnSpPr/>
            <p:nvPr/>
          </p:nvCxnSpPr>
          <p:spPr bwMode="auto">
            <a:xfrm flipH="1">
              <a:off x="5020309" y="3678321"/>
              <a:ext cx="243" cy="23423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1" name="ลูกศรเชื่อมต่อแบบตรง 32"/>
            <p:cNvCxnSpPr>
              <a:stCxn id="48" idx="4"/>
            </p:cNvCxnSpPr>
            <p:nvPr/>
          </p:nvCxnSpPr>
          <p:spPr bwMode="auto">
            <a:xfrm>
              <a:off x="5020309" y="5575991"/>
              <a:ext cx="0" cy="30128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3" name="Rectangle 9"/>
            <p:cNvSpPr/>
            <p:nvPr/>
          </p:nvSpPr>
          <p:spPr bwMode="auto">
            <a:xfrm>
              <a:off x="4372237" y="4653136"/>
              <a:ext cx="1296144" cy="5040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Process 1</a:t>
              </a:r>
              <a:endParaRPr lang="en-US" b="1" baseline="30000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ข้าวหลามตัด 8"/>
            <p:cNvSpPr/>
            <p:nvPr/>
          </p:nvSpPr>
          <p:spPr bwMode="auto">
            <a:xfrm>
              <a:off x="4336233" y="3896305"/>
              <a:ext cx="1368152" cy="504056"/>
            </a:xfrm>
            <a:prstGeom prst="diamond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H SarabunPSK" panose="020B0500040200020003" pitchFamily="34" charset="-34"/>
                  <a:cs typeface="TH SarabunPSK" pitchFamily="34" charset="-34"/>
                </a:rPr>
                <a:t>Condition</a:t>
              </a:r>
            </a:p>
          </p:txBody>
        </p:sp>
        <p:cxnSp>
          <p:nvCxnSpPr>
            <p:cNvPr id="15" name="ลูกศรเชื่อมต่อแบบตรง 23"/>
            <p:cNvCxnSpPr>
              <a:stCxn id="14" idx="2"/>
              <a:endCxn id="13" idx="0"/>
            </p:cNvCxnSpPr>
            <p:nvPr/>
          </p:nvCxnSpPr>
          <p:spPr bwMode="auto">
            <a:xfrm>
              <a:off x="5020309" y="4400361"/>
              <a:ext cx="0" cy="252775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Elbow Connector 12"/>
            <p:cNvCxnSpPr>
              <a:stCxn id="14" idx="3"/>
              <a:endCxn id="48" idx="6"/>
            </p:cNvCxnSpPr>
            <p:nvPr/>
          </p:nvCxnSpPr>
          <p:spPr bwMode="auto">
            <a:xfrm flipH="1">
              <a:off x="5111749" y="4148333"/>
              <a:ext cx="592636" cy="1336218"/>
            </a:xfrm>
            <a:prstGeom prst="bentConnector3">
              <a:avLst>
                <a:gd name="adj1" fmla="val -38573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7" name="TextBox 13"/>
            <p:cNvSpPr txBox="1"/>
            <p:nvPr/>
          </p:nvSpPr>
          <p:spPr>
            <a:xfrm>
              <a:off x="4819573" y="4283804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True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5396366" y="3832641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rgbClr val="F5408A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False</a:t>
              </a:r>
            </a:p>
          </p:txBody>
        </p:sp>
        <p:sp>
          <p:nvSpPr>
            <p:cNvPr id="48" name="วงรี 47"/>
            <p:cNvSpPr/>
            <p:nvPr/>
          </p:nvSpPr>
          <p:spPr bwMode="auto">
            <a:xfrm>
              <a:off x="4928869" y="5393111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9" name="กลุ่ม 58"/>
          <p:cNvGrpSpPr/>
          <p:nvPr/>
        </p:nvGrpSpPr>
        <p:grpSpPr>
          <a:xfrm>
            <a:off x="6617023" y="3676472"/>
            <a:ext cx="1988484" cy="2198951"/>
            <a:chOff x="4336233" y="3678321"/>
            <a:chExt cx="1988484" cy="2198951"/>
          </a:xfrm>
        </p:grpSpPr>
        <p:cxnSp>
          <p:nvCxnSpPr>
            <p:cNvPr id="60" name="ลูกศรเชื่อมต่อแบบตรง 23"/>
            <p:cNvCxnSpPr>
              <a:stCxn id="63" idx="2"/>
              <a:endCxn id="69" idx="0"/>
            </p:cNvCxnSpPr>
            <p:nvPr/>
          </p:nvCxnSpPr>
          <p:spPr bwMode="auto">
            <a:xfrm>
              <a:off x="5020309" y="5157192"/>
              <a:ext cx="0" cy="235919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1" name="ลูกศรเชื่อมต่อแบบตรง 25"/>
            <p:cNvCxnSpPr/>
            <p:nvPr/>
          </p:nvCxnSpPr>
          <p:spPr bwMode="auto">
            <a:xfrm flipH="1">
              <a:off x="5020309" y="3678321"/>
              <a:ext cx="243" cy="234230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2" name="ลูกศรเชื่อมต่อแบบตรง 32"/>
            <p:cNvCxnSpPr>
              <a:stCxn id="69" idx="4"/>
            </p:cNvCxnSpPr>
            <p:nvPr/>
          </p:nvCxnSpPr>
          <p:spPr bwMode="auto">
            <a:xfrm>
              <a:off x="5020309" y="5575991"/>
              <a:ext cx="0" cy="301281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3" name="Rectangle 9"/>
            <p:cNvSpPr/>
            <p:nvPr/>
          </p:nvSpPr>
          <p:spPr bwMode="auto">
            <a:xfrm>
              <a:off x="4372237" y="4653136"/>
              <a:ext cx="1296144" cy="5040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rgbClr val="F5408A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Process 1</a:t>
              </a:r>
              <a:endParaRPr lang="en-US" b="1" baseline="30000" dirty="0">
                <a:solidFill>
                  <a:srgbClr val="F5408A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4" name="ข้าวหลามตัด 8"/>
            <p:cNvSpPr/>
            <p:nvPr/>
          </p:nvSpPr>
          <p:spPr bwMode="auto">
            <a:xfrm>
              <a:off x="4336233" y="3896305"/>
              <a:ext cx="1368152" cy="504056"/>
            </a:xfrm>
            <a:prstGeom prst="diamond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H SarabunPSK" panose="020B0500040200020003" pitchFamily="34" charset="-34"/>
                  <a:cs typeface="TH SarabunPSK" pitchFamily="34" charset="-34"/>
                </a:rPr>
                <a:t>Condition</a:t>
              </a:r>
            </a:p>
          </p:txBody>
        </p:sp>
        <p:cxnSp>
          <p:nvCxnSpPr>
            <p:cNvPr id="65" name="ลูกศรเชื่อมต่อแบบตรง 23"/>
            <p:cNvCxnSpPr>
              <a:stCxn id="64" idx="2"/>
              <a:endCxn id="63" idx="0"/>
            </p:cNvCxnSpPr>
            <p:nvPr/>
          </p:nvCxnSpPr>
          <p:spPr bwMode="auto">
            <a:xfrm>
              <a:off x="5020309" y="4400361"/>
              <a:ext cx="0" cy="252775"/>
            </a:xfrm>
            <a:prstGeom prst="straightConnector1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66" name="Elbow Connector 12"/>
            <p:cNvCxnSpPr>
              <a:stCxn id="64" idx="3"/>
              <a:endCxn id="69" idx="6"/>
            </p:cNvCxnSpPr>
            <p:nvPr/>
          </p:nvCxnSpPr>
          <p:spPr bwMode="auto">
            <a:xfrm flipH="1">
              <a:off x="5111749" y="4148333"/>
              <a:ext cx="592636" cy="1336218"/>
            </a:xfrm>
            <a:prstGeom prst="bentConnector3">
              <a:avLst>
                <a:gd name="adj1" fmla="val -38573"/>
              </a:avLst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67" name="TextBox 13"/>
            <p:cNvSpPr txBox="1"/>
            <p:nvPr/>
          </p:nvSpPr>
          <p:spPr>
            <a:xfrm>
              <a:off x="4819573" y="4283804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rgbClr val="F5408A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False</a:t>
              </a: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5396366" y="3832641"/>
              <a:ext cx="9283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True</a:t>
              </a:r>
            </a:p>
          </p:txBody>
        </p:sp>
        <p:sp>
          <p:nvSpPr>
            <p:cNvPr id="69" name="วงรี 68"/>
            <p:cNvSpPr/>
            <p:nvPr/>
          </p:nvSpPr>
          <p:spPr bwMode="auto">
            <a:xfrm>
              <a:off x="4928869" y="5393111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10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</a:t>
            </a:r>
            <a:r>
              <a:rPr lang="en-US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ขั้นตอนวิธีการแก้ปัญหาด้วยคอมพิวเตอร์</a:t>
            </a:r>
          </a:p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จงเขียนขั้นตอนวิธีการแก้ปัญหาสำหรับการตัดเกรดในวิชาฝึกงานโดยเกรด</a:t>
            </a:r>
            <a:b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มีสองเกรดคือ ผ่าน (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S)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และไม่ผ่าน (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U) </a:t>
            </a:r>
          </a:p>
          <a:p>
            <a:pPr eaLnBrk="1" hangingPunct="1">
              <a:buNone/>
            </a:pPr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เกณฑ์การตัดเกรด 	คะแนน 60-100	ได้เกรด 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</a:t>
            </a:r>
          </a:p>
          <a:p>
            <a:pPr eaLnBrk="1" hangingPunct="1">
              <a:buNone/>
            </a:pP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 	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 0-59	ได้เกรด 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</a:t>
            </a:r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14C1BF-AA0F-1848-AFC3-136003A90FD0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ผังงานแบบเลือกทำ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8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1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ทำความเข้าใจกับปัญหา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ตัดเกรด ผ่าน(</a:t>
            </a:r>
            <a:r>
              <a:rPr lang="en-US" alt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และไม่ผ่าน(</a:t>
            </a:r>
            <a:r>
              <a:rPr lang="en-US" alt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2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ลักษณะของข้อมูลเข้าและข้อมูลออก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ข้อมูลเข้า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คือ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คะแนนประเมินเป็นข้อมูลชนิดตัวเลข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ข้อมูลออก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คือ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เกรด </a:t>
            </a: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U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เป็นข้อมูลชนิดตัวอักษร</a:t>
            </a:r>
          </a:p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ทดลองแก้ไขปัญหาด้วยตนเอง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การตัดเกรดผ่านและไม่ผ่าน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ถ้าได้คะแนนประเมิน  </a:t>
            </a: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=  70</a:t>
            </a:r>
          </a:p>
          <a:p>
            <a:pPr lvl="1" eaLnBrk="1" hangingPunct="1">
              <a:buNone/>
            </a:pP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คะแนนอยู่ในช่วง </a:t>
            </a: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60-100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ได้เกรดเป็น   </a:t>
            </a: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S</a:t>
            </a:r>
            <a:endParaRPr lang="th-TH" altLang="zh-C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8B837A-B515-CCB6-F7C8-A6BF4724A57B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ผังงานแบบเลือกทำ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0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เขียนอธิบายขั้นตอนวิธีการทำงาน</a:t>
            </a:r>
            <a:r>
              <a:rPr lang="th-TH" alt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อย่างละเอียด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1.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เริ่มต้น </a:t>
            </a:r>
            <a:endParaRPr lang="en-US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2. 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รับค่า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คะแนนประเมิน </a:t>
            </a:r>
            <a:endParaRPr lang="en-US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3. 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 </a:t>
            </a:r>
            <a:r>
              <a:rPr lang="th-TH" altLang="zh-CN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คะแนนประเมินมากกว่าหรือเท่ากับ</a:t>
            </a:r>
            <a:r>
              <a:rPr lang="en-US" altLang="zh-CN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(&gt;=)</a:t>
            </a:r>
            <a:r>
              <a:rPr lang="th-TH" altLang="zh-CN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60</a:t>
            </a:r>
            <a:r>
              <a:rPr lang="en-US" altLang="zh-CN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th-TH" altLang="zh-CN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      </a:t>
            </a:r>
            <a:r>
              <a:rPr lang="en-US" altLang="zh-CN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3.1 </a:t>
            </a:r>
            <a:r>
              <a:rPr lang="th-TH" altLang="zh-CN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ให้</a:t>
            </a:r>
            <a:r>
              <a:rPr lang="th-TH" altLang="zh-CN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เกรด </a:t>
            </a:r>
            <a:r>
              <a:rPr lang="en-US" altLang="zh-CN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S</a:t>
            </a:r>
            <a:endParaRPr lang="th-TH" altLang="zh-CN" dirty="0">
              <a:solidFill>
                <a:srgbClr val="0070C0"/>
              </a:solidFill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th-TH" altLang="zh-CN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	    </a:t>
            </a:r>
            <a:r>
              <a:rPr lang="th-TH" altLang="zh-CN" dirty="0">
                <a:solidFill>
                  <a:srgbClr val="FF000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มิฉะนั้น</a:t>
            </a:r>
            <a:endParaRPr lang="en-US" altLang="zh-CN" dirty="0">
              <a:solidFill>
                <a:srgbClr val="FF0000"/>
              </a:solidFill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	      3.2 </a:t>
            </a:r>
            <a:r>
              <a:rPr lang="th-TH" altLang="zh-CN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ให้</a:t>
            </a:r>
            <a:r>
              <a:rPr lang="th-TH" altLang="zh-CN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เกรด </a:t>
            </a:r>
            <a:r>
              <a:rPr lang="en-US" altLang="zh-CN" dirty="0">
                <a:solidFill>
                  <a:srgbClr val="0070C0"/>
                </a:solidFill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U</a:t>
            </a:r>
            <a:endParaRPr lang="th-TH" altLang="zh-CN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4. </a:t>
            </a:r>
            <a:r>
              <a:rPr lang="th-TH" altLang="zh-CN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แสดงค่า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เกรด </a:t>
            </a:r>
            <a:endParaRPr lang="en-US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5.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จบการทำงาน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</p:txBody>
      </p:sp>
      <p:sp>
        <p:nvSpPr>
          <p:cNvPr id="18" name="Right Brace 17"/>
          <p:cNvSpPr/>
          <p:nvPr/>
        </p:nvSpPr>
        <p:spPr bwMode="auto">
          <a:xfrm>
            <a:off x="7164288" y="3356992"/>
            <a:ext cx="216024" cy="1584176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6251" y="3887470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2800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คำนวณคิดเกรด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D66BFFB-C0B5-E9C6-259C-9A9C79598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57" y="2636912"/>
            <a:ext cx="1673689" cy="637773"/>
          </a:xfrm>
          <a:prstGeom prst="rect">
            <a:avLst/>
          </a:prstGeom>
        </p:spPr>
      </p:pic>
      <p:pic>
        <p:nvPicPr>
          <p:cNvPr id="5" name="Picture 4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3D0ADFED-F8DE-6460-6B85-957FDDBF1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58" y="5175587"/>
            <a:ext cx="1802399" cy="1500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9A0B6-4B01-56C7-9890-39BCD82A8F40}"/>
              </a:ext>
            </a:extLst>
          </p:cNvPr>
          <p:cNvSpPr txBox="1"/>
          <p:nvPr/>
        </p:nvSpPr>
        <p:spPr>
          <a:xfrm>
            <a:off x="4542534" y="5534419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or U</a:t>
            </a:r>
            <a:endParaRPr lang="en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199AAF-3BC3-36F8-BD69-D5FE7B84E873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ผังงานแบบเลือกทำ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17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296445"/>
            <a:ext cx="8136903" cy="5216199"/>
          </a:xfrm>
        </p:spPr>
        <p:txBody>
          <a:bodyPr/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  <a:r>
              <a:rPr lang="th-TH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 (</a:t>
            </a:r>
            <a:r>
              <a:rPr lang="en-US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0" indent="0" eaLnBrk="1" hangingPunct="1">
              <a:buNone/>
            </a:pPr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B108CD-9C05-CD13-E726-2DE264AEE608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ผังงานแบบเลือกทำ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rminator 2">
            <a:extLst>
              <a:ext uri="{FF2B5EF4-FFF2-40B4-BE49-F238E27FC236}">
                <a16:creationId xmlns:a16="http://schemas.microsoft.com/office/drawing/2014/main" id="{2C3B4CDD-8DE9-A7E5-7A86-FC577A9C3377}"/>
              </a:ext>
            </a:extLst>
          </p:cNvPr>
          <p:cNvSpPr/>
          <p:nvPr/>
        </p:nvSpPr>
        <p:spPr bwMode="auto">
          <a:xfrm>
            <a:off x="4296171" y="1839686"/>
            <a:ext cx="911696" cy="415036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Begin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Process 5">
            <a:extLst>
              <a:ext uri="{FF2B5EF4-FFF2-40B4-BE49-F238E27FC236}">
                <a16:creationId xmlns:a16="http://schemas.microsoft.com/office/drawing/2014/main" id="{0FBDDC58-C7CB-2B1E-EF5E-8DA266CC05FE}"/>
              </a:ext>
            </a:extLst>
          </p:cNvPr>
          <p:cNvSpPr/>
          <p:nvPr/>
        </p:nvSpPr>
        <p:spPr bwMode="auto">
          <a:xfrm>
            <a:off x="2411760" y="4677439"/>
            <a:ext cx="1340363" cy="415765"/>
          </a:xfrm>
          <a:prstGeom prst="flowChartProcess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Grade ← ‘S’</a:t>
            </a:r>
            <a:r>
              <a:rPr lang="th-TH" altLang="zh-CN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Data 6">
            <a:extLst>
              <a:ext uri="{FF2B5EF4-FFF2-40B4-BE49-F238E27FC236}">
                <a16:creationId xmlns:a16="http://schemas.microsoft.com/office/drawing/2014/main" id="{C2B2EEAF-B05A-A3B8-1424-51C347370704}"/>
              </a:ext>
            </a:extLst>
          </p:cNvPr>
          <p:cNvSpPr/>
          <p:nvPr/>
        </p:nvSpPr>
        <p:spPr bwMode="auto">
          <a:xfrm>
            <a:off x="3370140" y="5562132"/>
            <a:ext cx="2763758" cy="387148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Write Grade</a:t>
            </a:r>
            <a:endParaRPr kumimoji="0" lang="en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rminator 7">
            <a:extLst>
              <a:ext uri="{FF2B5EF4-FFF2-40B4-BE49-F238E27FC236}">
                <a16:creationId xmlns:a16="http://schemas.microsoft.com/office/drawing/2014/main" id="{E5369477-800B-1C99-79A9-4F1DA4FC8774}"/>
              </a:ext>
            </a:extLst>
          </p:cNvPr>
          <p:cNvSpPr/>
          <p:nvPr/>
        </p:nvSpPr>
        <p:spPr bwMode="auto">
          <a:xfrm>
            <a:off x="4279670" y="6233259"/>
            <a:ext cx="944699" cy="387148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End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Internal Storage 8">
            <a:extLst>
              <a:ext uri="{FF2B5EF4-FFF2-40B4-BE49-F238E27FC236}">
                <a16:creationId xmlns:a16="http://schemas.microsoft.com/office/drawing/2014/main" id="{B8CD7004-3550-0FA5-CA43-1FBA6C3526B2}"/>
              </a:ext>
            </a:extLst>
          </p:cNvPr>
          <p:cNvSpPr/>
          <p:nvPr/>
        </p:nvSpPr>
        <p:spPr bwMode="auto">
          <a:xfrm>
            <a:off x="3911335" y="2420888"/>
            <a:ext cx="1681365" cy="742353"/>
          </a:xfrm>
          <a:prstGeom prst="flowChartInternalStorag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integer</a:t>
            </a: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Score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Char</a:t>
            </a: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Grade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4FFFCF56-CA10-4DA9-8092-12DEAE75872F}"/>
              </a:ext>
            </a:extLst>
          </p:cNvPr>
          <p:cNvSpPr/>
          <p:nvPr/>
        </p:nvSpPr>
        <p:spPr bwMode="auto">
          <a:xfrm>
            <a:off x="5831438" y="4677439"/>
            <a:ext cx="1340363" cy="415765"/>
          </a:xfrm>
          <a:prstGeom prst="flowChartProcess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Grade ← ‘U’</a:t>
            </a:r>
            <a:r>
              <a:rPr lang="th-TH" altLang="zh-CN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Decision 10">
            <a:extLst>
              <a:ext uri="{FF2B5EF4-FFF2-40B4-BE49-F238E27FC236}">
                <a16:creationId xmlns:a16="http://schemas.microsoft.com/office/drawing/2014/main" id="{72ED20F7-6F29-9AC4-62D4-86769D1BA705}"/>
              </a:ext>
            </a:extLst>
          </p:cNvPr>
          <p:cNvSpPr/>
          <p:nvPr/>
        </p:nvSpPr>
        <p:spPr bwMode="auto">
          <a:xfrm>
            <a:off x="3834891" y="3913183"/>
            <a:ext cx="1834256" cy="558803"/>
          </a:xfrm>
          <a:prstGeom prst="flowChartDecision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Score &gt;= 60</a:t>
            </a:r>
          </a:p>
        </p:txBody>
      </p:sp>
      <p:sp>
        <p:nvSpPr>
          <p:cNvPr id="12" name="Data 11">
            <a:extLst>
              <a:ext uri="{FF2B5EF4-FFF2-40B4-BE49-F238E27FC236}">
                <a16:creationId xmlns:a16="http://schemas.microsoft.com/office/drawing/2014/main" id="{7B87CAF8-2FBF-216D-1E02-E95727D16471}"/>
              </a:ext>
            </a:extLst>
          </p:cNvPr>
          <p:cNvSpPr/>
          <p:nvPr/>
        </p:nvSpPr>
        <p:spPr bwMode="auto">
          <a:xfrm>
            <a:off x="3834891" y="3338204"/>
            <a:ext cx="1834257" cy="360251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Read Score</a:t>
            </a:r>
            <a:endParaRPr kumimoji="0" lang="en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36FE92-B8B0-9FA8-1E1B-7EB9FA003568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 bwMode="auto">
          <a:xfrm flipH="1">
            <a:off x="4752018" y="2254722"/>
            <a:ext cx="1" cy="16616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1EA8BA-4347-6368-4356-5DD36F969F76}"/>
              </a:ext>
            </a:extLst>
          </p:cNvPr>
          <p:cNvCxnSpPr>
            <a:cxnSpLocks/>
            <a:stCxn id="9" idx="2"/>
            <a:endCxn id="12" idx="1"/>
          </p:cNvCxnSpPr>
          <p:nvPr/>
        </p:nvCxnSpPr>
        <p:spPr bwMode="auto">
          <a:xfrm>
            <a:off x="4752018" y="3163241"/>
            <a:ext cx="2" cy="17496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941208-3D09-6238-E0D9-F18D8C503AB5}"/>
              </a:ext>
            </a:extLst>
          </p:cNvPr>
          <p:cNvCxnSpPr>
            <a:stCxn id="12" idx="4"/>
            <a:endCxn id="11" idx="0"/>
          </p:cNvCxnSpPr>
          <p:nvPr/>
        </p:nvCxnSpPr>
        <p:spPr bwMode="auto">
          <a:xfrm flipH="1">
            <a:off x="4752019" y="3698455"/>
            <a:ext cx="1" cy="2147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1E9614C-E3DD-B181-1D4E-22A30C6B7644}"/>
              </a:ext>
            </a:extLst>
          </p:cNvPr>
          <p:cNvCxnSpPr>
            <a:stCxn id="11" idx="1"/>
            <a:endCxn id="6" idx="0"/>
          </p:cNvCxnSpPr>
          <p:nvPr/>
        </p:nvCxnSpPr>
        <p:spPr bwMode="auto">
          <a:xfrm rot="10800000" flipV="1">
            <a:off x="3081943" y="4192585"/>
            <a:ext cx="752949" cy="484854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A03C5D41-2164-0975-9307-A15F5CE9C0C7}"/>
              </a:ext>
            </a:extLst>
          </p:cNvPr>
          <p:cNvCxnSpPr>
            <a:stCxn id="11" idx="3"/>
            <a:endCxn id="10" idx="0"/>
          </p:cNvCxnSpPr>
          <p:nvPr/>
        </p:nvCxnSpPr>
        <p:spPr bwMode="auto">
          <a:xfrm>
            <a:off x="5669147" y="4192585"/>
            <a:ext cx="832473" cy="484854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AA6FE2E-D1F1-6ACB-1267-3207FF4C51B4}"/>
              </a:ext>
            </a:extLst>
          </p:cNvPr>
          <p:cNvCxnSpPr>
            <a:stCxn id="6" idx="2"/>
          </p:cNvCxnSpPr>
          <p:nvPr/>
        </p:nvCxnSpPr>
        <p:spPr bwMode="auto">
          <a:xfrm rot="16200000" flipH="1">
            <a:off x="3812978" y="4362168"/>
            <a:ext cx="208004" cy="1670076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4B505BCA-8004-06CF-6A47-F89397166ADB}"/>
              </a:ext>
            </a:extLst>
          </p:cNvPr>
          <p:cNvCxnSpPr>
            <a:stCxn id="10" idx="2"/>
          </p:cNvCxnSpPr>
          <p:nvPr/>
        </p:nvCxnSpPr>
        <p:spPr bwMode="auto">
          <a:xfrm rot="5400000">
            <a:off x="5522817" y="4322405"/>
            <a:ext cx="208004" cy="1749602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1B9AF4-118A-972C-64DE-F4081063408D}"/>
              </a:ext>
            </a:extLst>
          </p:cNvPr>
          <p:cNvCxnSpPr>
            <a:cxnSpLocks/>
          </p:cNvCxnSpPr>
          <p:nvPr/>
        </p:nvCxnSpPr>
        <p:spPr bwMode="auto">
          <a:xfrm>
            <a:off x="4752019" y="5320084"/>
            <a:ext cx="0" cy="23610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06CA85A-AB1B-0865-C23C-4F2A90D35C92}"/>
              </a:ext>
            </a:extLst>
          </p:cNvPr>
          <p:cNvCxnSpPr>
            <a:stCxn id="7" idx="4"/>
            <a:endCxn id="8" idx="0"/>
          </p:cNvCxnSpPr>
          <p:nvPr/>
        </p:nvCxnSpPr>
        <p:spPr bwMode="auto">
          <a:xfrm>
            <a:off x="4752019" y="5949280"/>
            <a:ext cx="1" cy="28397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D1E9A8D-8CFD-4FA4-08B8-EB5F2805EC18}"/>
              </a:ext>
            </a:extLst>
          </p:cNvPr>
          <p:cNvSpPr txBox="1"/>
          <p:nvPr/>
        </p:nvSpPr>
        <p:spPr>
          <a:xfrm>
            <a:off x="3081941" y="3805819"/>
            <a:ext cx="59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EB495E-61ED-3B89-B830-2FE75C5A7A7E}"/>
              </a:ext>
            </a:extLst>
          </p:cNvPr>
          <p:cNvSpPr txBox="1"/>
          <p:nvPr/>
        </p:nvSpPr>
        <p:spPr>
          <a:xfrm>
            <a:off x="5851500" y="3799740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5219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3418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cs typeface="TH SarabunPSK" panose="020B0500040200020003" pitchFamily="34" charset="-34"/>
              </a:rPr>
              <a:t>1</a:t>
            </a:r>
            <a:r>
              <a:rPr lang="th-TH" sz="4000" b="1" dirty="0">
                <a:solidFill>
                  <a:schemeClr val="tx1"/>
                </a:solidFill>
                <a:cs typeface="TH SarabunPSK" panose="020B0500040200020003" pitchFamily="34" charset="-34"/>
              </a:rPr>
              <a:t>  การวิเคราะห์ปัญหาสำหรับการออกแบบโปรแกรม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th-TH" altLang="zh-CN" sz="2800" dirty="0">
                <a:cs typeface="TH SarabunPSK" panose="020B0500040200020003" pitchFamily="34" charset="-34"/>
              </a:rPr>
              <a:t>		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ขั้นตอนของการแก้ปัญหา (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 Solving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สำหรับเตรียมการก่อนลงมือเขียนโปรแกรมคอมพิวเตอร์ มี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5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ขั้นตอนดังนี้ </a:t>
            </a:r>
          </a:p>
          <a:p>
            <a:pPr eaLnBrk="1" hangingPunct="1">
              <a:lnSpc>
                <a:spcPct val="90000"/>
              </a:lnSpc>
              <a:buNone/>
            </a:pPr>
            <a:endParaRPr lang="th-TH" altLang="zh-CN" sz="1400" dirty="0">
              <a:cs typeface="TH SarabunPSK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th-TH" sz="2800" dirty="0"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</a:pPr>
            <a:endParaRPr lang="th-TH" altLang="en-US" sz="1400" dirty="0">
              <a:cs typeface="TH SarabunPSK" panose="020B0500040200020003" pitchFamily="34" charset="-34"/>
            </a:endParaRPr>
          </a:p>
        </p:txBody>
      </p:sp>
      <p:pic>
        <p:nvPicPr>
          <p:cNvPr id="3" name="Picture 2" descr="A group of cell phones&#10;&#10;Description automatically generated with medium confidence">
            <a:extLst>
              <a:ext uri="{FF2B5EF4-FFF2-40B4-BE49-F238E27FC236}">
                <a16:creationId xmlns:a16="http://schemas.microsoft.com/office/drawing/2014/main" id="{1D1FF97C-3954-C223-2688-D20F61E5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4" y="2255137"/>
            <a:ext cx="7935566" cy="40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5 </a:t>
            </a:r>
            <a:r>
              <a:rPr lang="th-TH" altLang="en-US" sz="2800" dirty="0">
                <a:cs typeface="TH SarabunPSK" panose="020B0500040200020003" pitchFamily="34" charset="-34"/>
              </a:rPr>
              <a:t>การทดสอบขั้นตอนวิธีการแก้ปัญหา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/>
              <a:t>Test Case : </a:t>
            </a:r>
            <a:endParaRPr lang="th-TH" dirty="0"/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/>
              <a:t>Case 1 :</a:t>
            </a:r>
            <a:r>
              <a:rPr lang="th-TH" dirty="0"/>
              <a:t> </a:t>
            </a:r>
            <a:r>
              <a:rPr lang="en-US" dirty="0">
                <a:solidFill>
                  <a:srgbClr val="FF0000"/>
                </a:solidFill>
              </a:rPr>
              <a:t>Score = 120</a:t>
            </a:r>
            <a:r>
              <a:rPr lang="th-TH" dirty="0">
                <a:solidFill>
                  <a:srgbClr val="FF0000"/>
                </a:solidFill>
              </a:rPr>
              <a:t>   </a:t>
            </a:r>
            <a:r>
              <a:rPr lang="th-TH" dirty="0"/>
              <a:t>ได้ผลลัพธ์</a:t>
            </a:r>
            <a:endParaRPr lang="en-US" dirty="0"/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/>
              <a:t>Case 2 : Score =   69</a:t>
            </a:r>
            <a:r>
              <a:rPr lang="th-TH" dirty="0"/>
              <a:t>	  ได้ผลลัพธ์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/>
              <a:t>Case 3 : Score =   45</a:t>
            </a:r>
            <a:r>
              <a:rPr lang="th-TH" dirty="0"/>
              <a:t>	  ได้ผลลัพธ์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/>
              <a:t>Case </a:t>
            </a:r>
            <a:r>
              <a:rPr lang="th-TH" dirty="0"/>
              <a:t>4</a:t>
            </a:r>
            <a:r>
              <a:rPr lang="en-US" dirty="0"/>
              <a:t> : </a:t>
            </a:r>
            <a:r>
              <a:rPr lang="en-US" dirty="0">
                <a:solidFill>
                  <a:srgbClr val="FF0000"/>
                </a:solidFill>
              </a:rPr>
              <a:t>Score =  -10</a:t>
            </a:r>
            <a:r>
              <a:rPr lang="th-TH" dirty="0"/>
              <a:t>	  ได้ผลลัพธ์</a:t>
            </a: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DC000-C25E-4CA4-8AC5-B2BF338D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755" y="2204864"/>
            <a:ext cx="315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2229B-79ED-4036-8513-33AC176D0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754" y="2681875"/>
            <a:ext cx="315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2CDAB5-78E3-4425-A337-0D7AB1854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11" y="3153510"/>
            <a:ext cx="35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2CDAB5-78E3-4425-A337-0D7AB1854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274" y="3624255"/>
            <a:ext cx="35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76770-BB7A-961F-6DAD-745E093AB291}"/>
              </a:ext>
            </a:extLst>
          </p:cNvPr>
          <p:cNvSpPr txBox="1"/>
          <p:nvPr/>
        </p:nvSpPr>
        <p:spPr>
          <a:xfrm>
            <a:off x="786875" y="4446312"/>
            <a:ext cx="789992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/>
              <a:t>⚠️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พิจารณาแต่ละ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Case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ว่าถูกต้องตามโจทย์งานหรือไม่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solidFill>
                  <a:srgbClr val="FF0000"/>
                </a:solidFill>
              </a:rPr>
              <a:t>จะเห็นได้ว่าในกรณีที่ป้อนคะแนนไม่อยู่ในช่วง 0-100 ก็สามารถออกมาเป็นเกรดได้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เพราะจากขั้นตอนวิธี เราใช้ 60 เป็นตัวแบ่งช่วงเกรด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8E2B2-DFF7-2040-CD3C-BAEEF7DD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35" y="5303753"/>
            <a:ext cx="2457450" cy="8665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CE630F-27DC-9100-56F7-4503E90985B1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cs typeface="TH SarabunPSK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cs typeface="TH SarabunPSK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cs typeface="TH SarabunPSK" panose="020B0500040200020003" pitchFamily="34" charset="-34"/>
              </a:rPr>
              <a:t>ผังงานแบบเลือกทำ</a:t>
            </a:r>
            <a:endParaRPr lang="en-TH" sz="4000" b="1" u="sng" kern="0" dirty="0">
              <a:solidFill>
                <a:srgbClr val="002060"/>
              </a:solidFill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9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5</a:t>
            </a:r>
            <a:r>
              <a:rPr lang="en-US" sz="2800" dirty="0">
                <a:cs typeface="TH SarabunPSK" panose="020B0500040200020003" pitchFamily="34" charset="-34"/>
              </a:rPr>
              <a:t> </a:t>
            </a:r>
            <a:r>
              <a:rPr lang="th-TH" sz="2800" dirty="0">
                <a:cs typeface="TH SarabunPSK" panose="020B0500040200020003" pitchFamily="34" charset="-34"/>
              </a:rPr>
              <a:t>การทดสอบขั้นตอนวิธีการแก้ปัญหา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/>
              <a:t>Test Case :  Case 1 :</a:t>
            </a:r>
            <a:r>
              <a:rPr lang="th-TH" dirty="0"/>
              <a:t> </a:t>
            </a:r>
            <a:r>
              <a:rPr lang="en-US" dirty="0"/>
              <a:t>Score = 120</a:t>
            </a:r>
            <a:r>
              <a:rPr lang="th-TH" dirty="0"/>
              <a:t>   ได้ผลลัพธ์</a:t>
            </a:r>
            <a:endParaRPr lang="en-US" dirty="0"/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/>
              <a:t>		           Case 2 : Score =   69   </a:t>
            </a:r>
            <a:r>
              <a:rPr lang="th-TH" dirty="0"/>
              <a:t>ได้ผลลัพธ์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th-TH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DC000-C25E-4CA4-8AC5-B2BF338D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772816"/>
            <a:ext cx="315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2229B-79ED-4036-8513-33AC176D0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5" y="2237409"/>
            <a:ext cx="315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3275856" y="2852936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Score&gt;=60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3AC683-5105-6713-7C42-59C291086A9C}"/>
              </a:ext>
            </a:extLst>
          </p:cNvPr>
          <p:cNvGrpSpPr/>
          <p:nvPr/>
        </p:nvGrpSpPr>
        <p:grpSpPr>
          <a:xfrm>
            <a:off x="2166977" y="3179197"/>
            <a:ext cx="1208267" cy="827855"/>
            <a:chOff x="2167673" y="3122047"/>
            <a:chExt cx="1208267" cy="82785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17D823-195F-22BD-20AC-49FB5204C76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A9E1517-486D-2FB9-D313-529AE1216CE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C6D23E-B0FC-A50C-9F67-295A70DDA5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BDA6C5-9E55-04A3-D8BC-45AD903C10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1301539" y="39600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Grade ← ‘s’</a:t>
            </a:r>
          </a:p>
        </p:txBody>
      </p:sp>
      <p:sp>
        <p:nvSpPr>
          <p:cNvPr id="28" name="Process 27">
            <a:extLst>
              <a:ext uri="{FF2B5EF4-FFF2-40B4-BE49-F238E27FC236}">
                <a16:creationId xmlns:a16="http://schemas.microsoft.com/office/drawing/2014/main" id="{95D1A922-D86C-E606-D7C2-AF482D4BB477}"/>
              </a:ext>
            </a:extLst>
          </p:cNvPr>
          <p:cNvSpPr/>
          <p:nvPr/>
        </p:nvSpPr>
        <p:spPr bwMode="auto">
          <a:xfrm>
            <a:off x="5725315" y="3957406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Grade ← ‘u’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648118" y="3122046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2169399" y="4590410"/>
            <a:ext cx="4405671" cy="827855"/>
            <a:chOff x="2167673" y="3122047"/>
            <a:chExt cx="4405671" cy="82785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5AA256-06BF-BE94-6AB3-BBC16C71758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327139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4444F83-F4B5-8172-6A2A-814D581AA0F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413350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2964DA-132C-F958-F7FE-584113898640}"/>
              </a:ext>
            </a:extLst>
          </p:cNvPr>
          <p:cNvGrpSpPr/>
          <p:nvPr/>
        </p:nvGrpSpPr>
        <p:grpSpPr>
          <a:xfrm flipH="1" flipV="1">
            <a:off x="4907334" y="4577644"/>
            <a:ext cx="1924345" cy="827855"/>
            <a:chOff x="2167673" y="3122047"/>
            <a:chExt cx="1924345" cy="82785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8605D05-C65E-ECCB-889F-9A78E47E06A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1920891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160325-901E-8B3D-0548-54BEBE2D7B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AC0717-9862-38E9-F9D6-0B0137AD7A8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737193-4FCD-F6EC-AD2B-1AB249EDE9A6}"/>
              </a:ext>
            </a:extLst>
          </p:cNvPr>
          <p:cNvCxnSpPr/>
          <p:nvPr/>
        </p:nvCxnSpPr>
        <p:spPr bwMode="auto">
          <a:xfrm>
            <a:off x="4508316" y="5405499"/>
            <a:ext cx="0" cy="5437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613BFB-5BEC-2736-950B-D8F894C2EAA5}"/>
              </a:ext>
            </a:extLst>
          </p:cNvPr>
          <p:cNvCxnSpPr/>
          <p:nvPr/>
        </p:nvCxnSpPr>
        <p:spPr bwMode="auto">
          <a:xfrm>
            <a:off x="4907334" y="5405498"/>
            <a:ext cx="0" cy="5437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192" name="Straight Arrow Connector 8191">
            <a:extLst>
              <a:ext uri="{FF2B5EF4-FFF2-40B4-BE49-F238E27FC236}">
                <a16:creationId xmlns:a16="http://schemas.microsoft.com/office/drawing/2014/main" id="{431E4C52-23E9-8E8A-25C2-6EB9E4570A06}"/>
              </a:ext>
            </a:extLst>
          </p:cNvPr>
          <p:cNvCxnSpPr/>
          <p:nvPr/>
        </p:nvCxnSpPr>
        <p:spPr bwMode="auto">
          <a:xfrm flipH="1">
            <a:off x="2773533" y="3284984"/>
            <a:ext cx="3583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193" name="Straight Arrow Connector 8192">
            <a:extLst>
              <a:ext uri="{FF2B5EF4-FFF2-40B4-BE49-F238E27FC236}">
                <a16:creationId xmlns:a16="http://schemas.microsoft.com/office/drawing/2014/main" id="{79866B5E-631B-5AF7-70CA-FEE190F851B3}"/>
              </a:ext>
            </a:extLst>
          </p:cNvPr>
          <p:cNvCxnSpPr/>
          <p:nvPr/>
        </p:nvCxnSpPr>
        <p:spPr bwMode="auto">
          <a:xfrm flipH="1">
            <a:off x="2269138" y="3296892"/>
            <a:ext cx="3583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195" name="Straight Arrow Connector 8194">
            <a:extLst>
              <a:ext uri="{FF2B5EF4-FFF2-40B4-BE49-F238E27FC236}">
                <a16:creationId xmlns:a16="http://schemas.microsoft.com/office/drawing/2014/main" id="{DEE0BCFF-5645-5BAF-E905-7DDE7E5B152B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9579" y="3502996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197" name="Straight Arrow Connector 8196">
            <a:extLst>
              <a:ext uri="{FF2B5EF4-FFF2-40B4-BE49-F238E27FC236}">
                <a16:creationId xmlns:a16="http://schemas.microsoft.com/office/drawing/2014/main" id="{AD529B29-8625-D8B8-BCAC-864DC3F1C6BD}"/>
              </a:ext>
            </a:extLst>
          </p:cNvPr>
          <p:cNvCxnSpPr>
            <a:cxnSpLocks/>
          </p:cNvCxnSpPr>
          <p:nvPr/>
        </p:nvCxnSpPr>
        <p:spPr bwMode="auto">
          <a:xfrm flipH="1">
            <a:off x="2294969" y="4815743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198" name="Straight Arrow Connector 8197">
            <a:extLst>
              <a:ext uri="{FF2B5EF4-FFF2-40B4-BE49-F238E27FC236}">
                <a16:creationId xmlns:a16="http://schemas.microsoft.com/office/drawing/2014/main" id="{16383107-6452-BC9B-61B7-91836489C377}"/>
              </a:ext>
            </a:extLst>
          </p:cNvPr>
          <p:cNvCxnSpPr>
            <a:cxnSpLocks/>
          </p:cNvCxnSpPr>
          <p:nvPr/>
        </p:nvCxnSpPr>
        <p:spPr bwMode="auto">
          <a:xfrm>
            <a:off x="2467821" y="5301208"/>
            <a:ext cx="3583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199" name="Straight Arrow Connector 8198">
            <a:extLst>
              <a:ext uri="{FF2B5EF4-FFF2-40B4-BE49-F238E27FC236}">
                <a16:creationId xmlns:a16="http://schemas.microsoft.com/office/drawing/2014/main" id="{AE28AA32-5A18-D2FE-7772-3D9F5EF37A8D}"/>
              </a:ext>
            </a:extLst>
          </p:cNvPr>
          <p:cNvCxnSpPr>
            <a:cxnSpLocks/>
          </p:cNvCxnSpPr>
          <p:nvPr/>
        </p:nvCxnSpPr>
        <p:spPr bwMode="auto">
          <a:xfrm>
            <a:off x="3275856" y="5301208"/>
            <a:ext cx="5857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00" name="Straight Arrow Connector 8199">
            <a:extLst>
              <a:ext uri="{FF2B5EF4-FFF2-40B4-BE49-F238E27FC236}">
                <a16:creationId xmlns:a16="http://schemas.microsoft.com/office/drawing/2014/main" id="{970B4FB6-E0A8-756D-44E1-6CD904020D0C}"/>
              </a:ext>
            </a:extLst>
          </p:cNvPr>
          <p:cNvCxnSpPr>
            <a:cxnSpLocks/>
          </p:cNvCxnSpPr>
          <p:nvPr/>
        </p:nvCxnSpPr>
        <p:spPr bwMode="auto">
          <a:xfrm>
            <a:off x="4141685" y="5301208"/>
            <a:ext cx="3583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02" name="Straight Arrow Connector 8201">
            <a:extLst>
              <a:ext uri="{FF2B5EF4-FFF2-40B4-BE49-F238E27FC236}">
                <a16:creationId xmlns:a16="http://schemas.microsoft.com/office/drawing/2014/main" id="{CAF2C412-888F-20BE-60FC-AAF08A317D4C}"/>
              </a:ext>
            </a:extLst>
          </p:cNvPr>
          <p:cNvCxnSpPr>
            <a:cxnSpLocks/>
          </p:cNvCxnSpPr>
          <p:nvPr/>
        </p:nvCxnSpPr>
        <p:spPr bwMode="auto">
          <a:xfrm flipH="1">
            <a:off x="4691386" y="5456387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8203" name="TextBox 8202">
            <a:extLst>
              <a:ext uri="{FF2B5EF4-FFF2-40B4-BE49-F238E27FC236}">
                <a16:creationId xmlns:a16="http://schemas.microsoft.com/office/drawing/2014/main" id="{BE8B68E6-534D-BB02-430C-3275CFAA5E28}"/>
              </a:ext>
            </a:extLst>
          </p:cNvPr>
          <p:cNvSpPr txBox="1"/>
          <p:nvPr/>
        </p:nvSpPr>
        <p:spPr>
          <a:xfrm>
            <a:off x="2568930" y="2692455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8204" name="TextBox 8203">
            <a:extLst>
              <a:ext uri="{FF2B5EF4-FFF2-40B4-BE49-F238E27FC236}">
                <a16:creationId xmlns:a16="http://schemas.microsoft.com/office/drawing/2014/main" id="{A3E22D8B-75A8-E785-0445-E30C26BEC4BC}"/>
              </a:ext>
            </a:extLst>
          </p:cNvPr>
          <p:cNvSpPr txBox="1"/>
          <p:nvPr/>
        </p:nvSpPr>
        <p:spPr>
          <a:xfrm>
            <a:off x="5718802" y="2692455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85125-7E1B-2227-44F3-F3420B5F346B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cs typeface="TH SarabunPSK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cs typeface="TH SarabunPSK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cs typeface="TH SarabunPSK" panose="020B0500040200020003" pitchFamily="34" charset="-34"/>
              </a:rPr>
              <a:t>ผังงานแบบเลือกทำ</a:t>
            </a:r>
            <a:endParaRPr lang="en-TH" sz="4000" b="1" u="sng" kern="0" dirty="0">
              <a:solidFill>
                <a:srgbClr val="002060"/>
              </a:solidFill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2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cs typeface="TH SarabunPSK" panose="020B0500040200020003" pitchFamily="34" charset="-34"/>
              </a:rPr>
              <a:t>5</a:t>
            </a:r>
            <a:r>
              <a:rPr lang="en-US" sz="2800" dirty="0">
                <a:cs typeface="TH SarabunPSK" panose="020B0500040200020003" pitchFamily="34" charset="-34"/>
              </a:rPr>
              <a:t> </a:t>
            </a:r>
            <a:r>
              <a:rPr lang="th-TH" sz="2800" dirty="0">
                <a:cs typeface="TH SarabunPSK" panose="020B0500040200020003" pitchFamily="34" charset="-34"/>
              </a:rPr>
              <a:t>การทดสอบขั้นตอนวิธีการแก้ปัญหา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/>
              <a:t>Test Case :  Case 3 : Score =   45.   </a:t>
            </a:r>
            <a:r>
              <a:rPr lang="th-TH" dirty="0"/>
              <a:t>ได้ผลลัพธ์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            Case </a:t>
            </a:r>
            <a:r>
              <a:rPr lang="th-TH" dirty="0"/>
              <a:t>4</a:t>
            </a:r>
            <a:r>
              <a:rPr lang="en-US" dirty="0"/>
              <a:t> : Score =  -10.   </a:t>
            </a:r>
            <a:r>
              <a:rPr lang="th-TH" dirty="0"/>
              <a:t>ได้ผลลัพธ์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th-TH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DC000-C25E-4CA4-8AC5-B2BF338D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772816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2229B-79ED-4036-8513-33AC176D0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5" y="2237409"/>
            <a:ext cx="357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3275856" y="2852936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Score&gt;=60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3AC683-5105-6713-7C42-59C291086A9C}"/>
              </a:ext>
            </a:extLst>
          </p:cNvPr>
          <p:cNvGrpSpPr/>
          <p:nvPr/>
        </p:nvGrpSpPr>
        <p:grpSpPr>
          <a:xfrm>
            <a:off x="2166977" y="3179197"/>
            <a:ext cx="1208267" cy="827855"/>
            <a:chOff x="2167673" y="3122047"/>
            <a:chExt cx="1208267" cy="82785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17D823-195F-22BD-20AC-49FB5204C76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A9E1517-486D-2FB9-D313-529AE1216CE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C6D23E-B0FC-A50C-9F67-295A70DDA5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BDA6C5-9E55-04A3-D8BC-45AD903C10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1301539" y="39600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Grade ← ‘s’</a:t>
            </a:r>
          </a:p>
        </p:txBody>
      </p:sp>
      <p:sp>
        <p:nvSpPr>
          <p:cNvPr id="28" name="Process 27">
            <a:extLst>
              <a:ext uri="{FF2B5EF4-FFF2-40B4-BE49-F238E27FC236}">
                <a16:creationId xmlns:a16="http://schemas.microsoft.com/office/drawing/2014/main" id="{95D1A922-D86C-E606-D7C2-AF482D4BB477}"/>
              </a:ext>
            </a:extLst>
          </p:cNvPr>
          <p:cNvSpPr/>
          <p:nvPr/>
        </p:nvSpPr>
        <p:spPr bwMode="auto">
          <a:xfrm>
            <a:off x="5725315" y="3957406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Grade ← ‘u’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648118" y="3122046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2169399" y="4590410"/>
            <a:ext cx="4405671" cy="827855"/>
            <a:chOff x="2167673" y="3122047"/>
            <a:chExt cx="4405671" cy="82785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5AA256-06BF-BE94-6AB3-BBC16C71758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327139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4444F83-F4B5-8172-6A2A-814D581AA0F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4133508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2964DA-132C-F958-F7FE-584113898640}"/>
              </a:ext>
            </a:extLst>
          </p:cNvPr>
          <p:cNvGrpSpPr/>
          <p:nvPr/>
        </p:nvGrpSpPr>
        <p:grpSpPr>
          <a:xfrm flipH="1" flipV="1">
            <a:off x="4907334" y="4577644"/>
            <a:ext cx="1924345" cy="827855"/>
            <a:chOff x="2167673" y="3122047"/>
            <a:chExt cx="1924345" cy="82785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8605D05-C65E-ECCB-889F-9A78E47E06A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1920891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160325-901E-8B3D-0548-54BEBE2D7B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FAC0717-9862-38E9-F9D6-0B0137AD7A8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737193-4FCD-F6EC-AD2B-1AB249EDE9A6}"/>
              </a:ext>
            </a:extLst>
          </p:cNvPr>
          <p:cNvCxnSpPr/>
          <p:nvPr/>
        </p:nvCxnSpPr>
        <p:spPr bwMode="auto">
          <a:xfrm>
            <a:off x="4508316" y="5405499"/>
            <a:ext cx="0" cy="5437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613BFB-5BEC-2736-950B-D8F894C2EAA5}"/>
              </a:ext>
            </a:extLst>
          </p:cNvPr>
          <p:cNvCxnSpPr/>
          <p:nvPr/>
        </p:nvCxnSpPr>
        <p:spPr bwMode="auto">
          <a:xfrm>
            <a:off x="4907334" y="5405498"/>
            <a:ext cx="0" cy="5437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192" name="Straight Arrow Connector 8191">
            <a:extLst>
              <a:ext uri="{FF2B5EF4-FFF2-40B4-BE49-F238E27FC236}">
                <a16:creationId xmlns:a16="http://schemas.microsoft.com/office/drawing/2014/main" id="{431E4C52-23E9-8E8A-25C2-6EB9E4570A06}"/>
              </a:ext>
            </a:extLst>
          </p:cNvPr>
          <p:cNvCxnSpPr/>
          <p:nvPr/>
        </p:nvCxnSpPr>
        <p:spPr bwMode="auto">
          <a:xfrm flipH="1">
            <a:off x="6071370" y="5236325"/>
            <a:ext cx="3583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193" name="Straight Arrow Connector 8192">
            <a:extLst>
              <a:ext uri="{FF2B5EF4-FFF2-40B4-BE49-F238E27FC236}">
                <a16:creationId xmlns:a16="http://schemas.microsoft.com/office/drawing/2014/main" id="{79866B5E-631B-5AF7-70CA-FEE190F851B3}"/>
              </a:ext>
            </a:extLst>
          </p:cNvPr>
          <p:cNvCxnSpPr/>
          <p:nvPr/>
        </p:nvCxnSpPr>
        <p:spPr bwMode="auto">
          <a:xfrm flipH="1">
            <a:off x="5050892" y="5252468"/>
            <a:ext cx="3583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195" name="Straight Arrow Connector 8194">
            <a:extLst>
              <a:ext uri="{FF2B5EF4-FFF2-40B4-BE49-F238E27FC236}">
                <a16:creationId xmlns:a16="http://schemas.microsoft.com/office/drawing/2014/main" id="{DEE0BCFF-5645-5BAF-E905-7DDE7E5B152B}"/>
              </a:ext>
            </a:extLst>
          </p:cNvPr>
          <p:cNvCxnSpPr>
            <a:cxnSpLocks/>
          </p:cNvCxnSpPr>
          <p:nvPr/>
        </p:nvCxnSpPr>
        <p:spPr bwMode="auto">
          <a:xfrm flipH="1">
            <a:off x="6735077" y="3458657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197" name="Straight Arrow Connector 8196">
            <a:extLst>
              <a:ext uri="{FF2B5EF4-FFF2-40B4-BE49-F238E27FC236}">
                <a16:creationId xmlns:a16="http://schemas.microsoft.com/office/drawing/2014/main" id="{AD529B29-8625-D8B8-BCAC-864DC3F1C6BD}"/>
              </a:ext>
            </a:extLst>
          </p:cNvPr>
          <p:cNvCxnSpPr>
            <a:cxnSpLocks/>
          </p:cNvCxnSpPr>
          <p:nvPr/>
        </p:nvCxnSpPr>
        <p:spPr bwMode="auto">
          <a:xfrm flipH="1">
            <a:off x="6699871" y="4633605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00" name="Straight Arrow Connector 8199">
            <a:extLst>
              <a:ext uri="{FF2B5EF4-FFF2-40B4-BE49-F238E27FC236}">
                <a16:creationId xmlns:a16="http://schemas.microsoft.com/office/drawing/2014/main" id="{970B4FB6-E0A8-756D-44E1-6CD904020D0C}"/>
              </a:ext>
            </a:extLst>
          </p:cNvPr>
          <p:cNvCxnSpPr>
            <a:cxnSpLocks/>
          </p:cNvCxnSpPr>
          <p:nvPr/>
        </p:nvCxnSpPr>
        <p:spPr bwMode="auto">
          <a:xfrm>
            <a:off x="6216763" y="3284984"/>
            <a:ext cx="3583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02" name="Straight Arrow Connector 8201">
            <a:extLst>
              <a:ext uri="{FF2B5EF4-FFF2-40B4-BE49-F238E27FC236}">
                <a16:creationId xmlns:a16="http://schemas.microsoft.com/office/drawing/2014/main" id="{CAF2C412-888F-20BE-60FC-AAF08A317D4C}"/>
              </a:ext>
            </a:extLst>
          </p:cNvPr>
          <p:cNvCxnSpPr>
            <a:cxnSpLocks/>
          </p:cNvCxnSpPr>
          <p:nvPr/>
        </p:nvCxnSpPr>
        <p:spPr bwMode="auto">
          <a:xfrm flipH="1">
            <a:off x="4691386" y="5456387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D3511F1-E602-DA16-3705-47895E416445}"/>
              </a:ext>
            </a:extLst>
          </p:cNvPr>
          <p:cNvSpPr txBox="1"/>
          <p:nvPr/>
        </p:nvSpPr>
        <p:spPr>
          <a:xfrm>
            <a:off x="2568930" y="2692455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54C9F-5DA8-B929-63CE-766F11AD0064}"/>
              </a:ext>
            </a:extLst>
          </p:cNvPr>
          <p:cNvSpPr txBox="1"/>
          <p:nvPr/>
        </p:nvSpPr>
        <p:spPr>
          <a:xfrm>
            <a:off x="5718802" y="2692455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297B45-8F26-FDDB-FB05-1CA3C5873EA3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cs typeface="TH SarabunPSK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cs typeface="TH SarabunPSK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cs typeface="TH SarabunPSK" panose="020B0500040200020003" pitchFamily="34" charset="-34"/>
              </a:rPr>
              <a:t>ผังงานแบบเลือกทำ</a:t>
            </a:r>
            <a:endParaRPr lang="en-TH" sz="4000" b="1" u="sng" kern="0" dirty="0">
              <a:solidFill>
                <a:srgbClr val="002060"/>
              </a:solidFill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75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cs typeface="TH SarabunPSK" panose="020B0500040200020003" pitchFamily="34" charset="-34"/>
              </a:rPr>
              <a:t>แบบฝึกหัดที่ </a:t>
            </a:r>
            <a:r>
              <a:rPr lang="en-US" altLang="en-US" sz="2800" b="1" u="sng" dirty="0">
                <a:cs typeface="TH SarabunPSK" panose="020B0500040200020003" pitchFamily="34" charset="-34"/>
              </a:rPr>
              <a:t>2</a:t>
            </a:r>
            <a:r>
              <a:rPr lang="th-TH" altLang="en-US" sz="2800" dirty="0">
                <a:cs typeface="TH SarabunPSK" panose="020B0500040200020003" pitchFamily="34" charset="-34"/>
              </a:rPr>
              <a:t> ขั้นตอนวิธีการแก้ปัญหาด้วยคอมพิวเตอร์</a:t>
            </a:r>
          </a:p>
          <a:p>
            <a:pPr eaLnBrk="1" hangingPunct="1">
              <a:buNone/>
            </a:pPr>
            <a:r>
              <a:rPr lang="th-TH" altLang="en-US" sz="2800" dirty="0">
                <a:cs typeface="TH SarabunPSK" panose="020B0500040200020003" pitchFamily="34" charset="-34"/>
              </a:rPr>
              <a:t>		จงแก้ไขขั้นตอนวิธีการแก้ปัญหาสำหรับการตัดเกรดในวิชาฝึกงานโดยเกรด</a:t>
            </a:r>
            <a:br>
              <a:rPr lang="th-TH" altLang="en-US" sz="2800" dirty="0">
                <a:cs typeface="TH SarabunPSK" panose="020B0500040200020003" pitchFamily="34" charset="-34"/>
              </a:rPr>
            </a:br>
            <a:r>
              <a:rPr lang="th-TH" altLang="en-US" sz="2800" dirty="0">
                <a:cs typeface="TH SarabunPSK" panose="020B0500040200020003" pitchFamily="34" charset="-34"/>
              </a:rPr>
              <a:t>มีสองเกรดคือ ผ่าน (</a:t>
            </a:r>
            <a:r>
              <a:rPr lang="en-US" altLang="en-US" sz="2800" dirty="0">
                <a:cs typeface="TH SarabunPSK" panose="020B0500040200020003" pitchFamily="34" charset="-34"/>
              </a:rPr>
              <a:t>S) </a:t>
            </a:r>
            <a:r>
              <a:rPr lang="th-TH" altLang="en-US" sz="2800" dirty="0">
                <a:cs typeface="TH SarabunPSK" panose="020B0500040200020003" pitchFamily="34" charset="-34"/>
              </a:rPr>
              <a:t>และไม่ผ่าน (</a:t>
            </a:r>
            <a:r>
              <a:rPr lang="en-US" altLang="en-US" sz="2800" dirty="0">
                <a:cs typeface="TH SarabunPSK" panose="020B0500040200020003" pitchFamily="34" charset="-34"/>
              </a:rPr>
              <a:t>U)  </a:t>
            </a:r>
            <a:r>
              <a:rPr lang="th-TH" altLang="en-US" sz="2800" dirty="0">
                <a:cs typeface="TH SarabunPSK" panose="020B0500040200020003" pitchFamily="34" charset="-34"/>
              </a:rPr>
              <a:t>ของตัวอย่างที่ </a:t>
            </a:r>
            <a:r>
              <a:rPr lang="en-US" altLang="en-US" sz="2800" dirty="0">
                <a:cs typeface="TH SarabunPSK" panose="020B0500040200020003" pitchFamily="34" charset="-34"/>
              </a:rPr>
              <a:t>2 </a:t>
            </a:r>
            <a:r>
              <a:rPr lang="th-TH" altLang="en-US" sz="2800" dirty="0">
                <a:cs typeface="TH SarabunPSK" panose="020B0500040200020003" pitchFamily="34" charset="-34"/>
              </a:rPr>
              <a:t>ให้ถูกต้อง</a:t>
            </a:r>
            <a:endParaRPr lang="en-US" altLang="en-US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r>
              <a:rPr lang="en-US" altLang="en-US" sz="2800" dirty="0">
                <a:cs typeface="TH SarabunPSK" panose="020B0500040200020003" pitchFamily="34" charset="-34"/>
              </a:rPr>
              <a:t>		</a:t>
            </a:r>
            <a:r>
              <a:rPr lang="th-TH" altLang="en-US" sz="2800" dirty="0">
                <a:cs typeface="TH SarabunPSK" panose="020B0500040200020003" pitchFamily="34" charset="-34"/>
              </a:rPr>
              <a:t>เกณฑ์การตัดเกรด 	คะแนน 60-100	ได้เกรด </a:t>
            </a:r>
            <a:r>
              <a:rPr lang="en-US" altLang="en-US" sz="2800" dirty="0">
                <a:cs typeface="TH SarabunPSK" panose="020B0500040200020003" pitchFamily="34" charset="-34"/>
              </a:rPr>
              <a:t>S</a:t>
            </a:r>
          </a:p>
          <a:p>
            <a:pPr eaLnBrk="1" hangingPunct="1">
              <a:buNone/>
            </a:pPr>
            <a:r>
              <a:rPr lang="en-US" altLang="en-US" sz="2800" dirty="0">
                <a:cs typeface="TH SarabunPSK" panose="020B0500040200020003" pitchFamily="34" charset="-34"/>
              </a:rPr>
              <a:t>			 	</a:t>
            </a:r>
            <a:r>
              <a:rPr lang="th-TH" altLang="en-US" sz="2800" dirty="0">
                <a:cs typeface="TH SarabunPSK" panose="020B0500040200020003" pitchFamily="34" charset="-34"/>
              </a:rPr>
              <a:t>คะแนน 0-59	ได้เกรด </a:t>
            </a:r>
            <a:r>
              <a:rPr lang="en-US" altLang="en-US" sz="2800" dirty="0">
                <a:cs typeface="TH SarabunPSK" panose="020B0500040200020003" pitchFamily="34" charset="-34"/>
              </a:rPr>
              <a:t>U</a:t>
            </a:r>
            <a:endParaRPr lang="th-TH" altLang="en-US" sz="2800" dirty="0">
              <a:cs typeface="TH SarabunPSK" panose="020B0500040200020003" pitchFamily="34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5EDF85-94E7-F9EF-7D72-4333A416F82F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cs typeface="TH SarabunPSK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cs typeface="TH SarabunPSK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cs typeface="TH SarabunPSK" panose="020B0500040200020003" pitchFamily="34" charset="-34"/>
              </a:rPr>
              <a:t>ผังงานแบบเลือกทำ</a:t>
            </a:r>
            <a:endParaRPr lang="en-TH" sz="4000" b="1" u="sng" kern="0" dirty="0">
              <a:solidFill>
                <a:srgbClr val="002060"/>
              </a:solidFill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23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46E3-DA13-455A-E9DC-BC5849B4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81" y="2857500"/>
            <a:ext cx="7793037" cy="1143000"/>
          </a:xfrm>
        </p:spPr>
        <p:txBody>
          <a:bodyPr/>
          <a:lstStyle/>
          <a:p>
            <a:pPr algn="ctr"/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การทำงานแบบทำซ้ำ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FA7DF-B41E-6F78-17B2-D79EE034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F5557-3A7B-454D-AF29-A24AFA509C8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750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ใช้ในกรณีที่ต้องการทำงานใดงานหนึ่งมากกว่า 1 ครั้ง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โครงสร้างของผังงานแบบทำซ้ำ ต้องมี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สัญลักษณ์การตัดสินใจ 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เพื่อตรวจสอบเงื่อนไขว่า จะเข้าสู่ขั้นตอนการทำซ้ำหรือไม่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การทำซ้ำ แบ่งได้เป็น 2 ลักษณะ คือ</a:t>
            </a:r>
          </a:p>
          <a:p>
            <a:pPr lvl="1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ทำซ้ำในขณะที่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While-Do)</a:t>
            </a:r>
          </a:p>
          <a:p>
            <a:pPr lvl="1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ทำซ้ำจนกระทั่ง (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Repeat-Until)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798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66412"/>
            <a:ext cx="7793037" cy="1143000"/>
          </a:xfrm>
        </p:spPr>
        <p:txBody>
          <a:bodyPr anchor="ctr"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ผังงานแบบทำซ้ำในขณะที่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ตัวแทนเนื้อหา 16"/>
          <p:cNvSpPr>
            <a:spLocks noGrp="1"/>
          </p:cNvSpPr>
          <p:nvPr>
            <p:ph idx="1"/>
          </p:nvPr>
        </p:nvSpPr>
        <p:spPr>
          <a:xfrm>
            <a:off x="732085" y="3132652"/>
            <a:ext cx="7954715" cy="2241339"/>
          </a:xfrm>
        </p:spPr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ขั้นตอนแรกของการทำงาน คือ การตัดสินใจ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หากเงื่อนไขเป็นจริง จะทำ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Process 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ซึ่งเรียกว่า </a:t>
            </a:r>
            <a:r>
              <a:rPr lang="en-US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ขั้นตอนการทำซ้ำ</a:t>
            </a:r>
            <a:r>
              <a:rPr lang="en-US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th-TH" b="1" dirty="0">
              <a:solidFill>
                <a:srgbClr val="F5408A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เมื่อทำเสร็จ จะกลับไปตรวจสอบเงื่อนไขอีกครั้ง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หากเงื่อนไขเป็นเท็จ จะ</a:t>
            </a:r>
            <a:r>
              <a:rPr lang="th-TH" b="1" dirty="0">
                <a:solidFill>
                  <a:srgbClr val="0186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ออกจากขั้นตอนการทำซ้ำ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เพื่อทำงานอื่นต่อไป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cxnSp>
        <p:nvCxnSpPr>
          <p:cNvPr id="6" name="ลูกศรเชื่อมต่อแบบตรง 25"/>
          <p:cNvCxnSpPr/>
          <p:nvPr/>
        </p:nvCxnSpPr>
        <p:spPr bwMode="auto">
          <a:xfrm>
            <a:off x="4572000" y="1220328"/>
            <a:ext cx="1" cy="30623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9" name="Rectangle 9"/>
          <p:cNvSpPr/>
          <p:nvPr/>
        </p:nvSpPr>
        <p:spPr bwMode="auto">
          <a:xfrm>
            <a:off x="3923928" y="2321486"/>
            <a:ext cx="1296144" cy="50405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Process 1</a:t>
            </a:r>
            <a:endParaRPr lang="en-US" baseline="30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ข้าวหลามตัด 8"/>
          <p:cNvSpPr/>
          <p:nvPr/>
        </p:nvSpPr>
        <p:spPr bwMode="auto">
          <a:xfrm>
            <a:off x="3887924" y="1510320"/>
            <a:ext cx="1368152" cy="504056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Condition</a:t>
            </a:r>
          </a:p>
        </p:txBody>
      </p:sp>
      <p:cxnSp>
        <p:nvCxnSpPr>
          <p:cNvPr id="11" name="ลูกศรเชื่อมต่อแบบตรง 23"/>
          <p:cNvCxnSpPr>
            <a:stCxn id="10" idx="2"/>
            <a:endCxn id="9" idx="0"/>
          </p:cNvCxnSpPr>
          <p:nvPr/>
        </p:nvCxnSpPr>
        <p:spPr bwMode="auto">
          <a:xfrm>
            <a:off x="4572000" y="2014376"/>
            <a:ext cx="0" cy="30711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2" name="Elbow Connector 12"/>
          <p:cNvCxnSpPr>
            <a:stCxn id="10" idx="3"/>
          </p:cNvCxnSpPr>
          <p:nvPr/>
        </p:nvCxnSpPr>
        <p:spPr bwMode="auto">
          <a:xfrm>
            <a:off x="5256076" y="1762348"/>
            <a:ext cx="864096" cy="322076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3" name="TextBox 13"/>
          <p:cNvSpPr txBox="1"/>
          <p:nvPr/>
        </p:nvSpPr>
        <p:spPr>
          <a:xfrm>
            <a:off x="4371264" y="1940408"/>
            <a:ext cx="92835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True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47805" y="1446656"/>
            <a:ext cx="92835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F5408A"/>
                </a:solidFill>
                <a:latin typeface="TH SarabunPSK" pitchFamily="34" charset="-34"/>
                <a:cs typeface="TH SarabunPSK" pitchFamily="34" charset="-34"/>
              </a:rPr>
              <a:t>False</a:t>
            </a:r>
          </a:p>
        </p:txBody>
      </p:sp>
      <p:cxnSp>
        <p:nvCxnSpPr>
          <p:cNvPr id="15" name="Elbow Connector 15"/>
          <p:cNvCxnSpPr>
            <a:stCxn id="9" idx="1"/>
            <a:endCxn id="10" idx="1"/>
          </p:cNvCxnSpPr>
          <p:nvPr/>
        </p:nvCxnSpPr>
        <p:spPr bwMode="auto">
          <a:xfrm rot="10800000">
            <a:off x="3887924" y="1762348"/>
            <a:ext cx="36004" cy="811166"/>
          </a:xfrm>
          <a:prstGeom prst="bentConnector3">
            <a:avLst>
              <a:gd name="adj1" fmla="val 118845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56600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7" y="152638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</a:t>
            </a:r>
            <a:r>
              <a:rPr lang="en-US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ขั้นตอนวิธีการแก้ปัญหาด้วยคอมพิวเตอร์</a:t>
            </a:r>
          </a:p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จงเขียนขั้นตอนวิธีการแก้ปัญหาสำหรับการหาผลรวมของตัวเลขจำนวนเต็มตั้งแต่เลข 1 ถึง ค่า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n </a:t>
            </a:r>
          </a:p>
          <a:p>
            <a:pPr eaLnBrk="1" hangingPunct="1">
              <a:buNone/>
            </a:pPr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สูตรการคำนวณ</a:t>
            </a:r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0658" name="Picture 2" descr="CMSC 10600 Spring 2014 Lab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19" y="4077072"/>
            <a:ext cx="3810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D1DBB6-12D6-DC0C-39DA-430C2782CAC8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81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1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ทำความเข้าใจกับปัญหา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คำนวณผลรวมตัวเลขจำนวนเต็ม ตั้งแต่ 1 ถึง ค่า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n 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2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ลักษณะของข้อมูลเข้าและข้อมูลออก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ข้อมูลเข้า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คือ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ตัวเลขค่าสุดท้ายที่จะคำนวณถึง เป็นข้อมูลชนิดตัวเลข</a:t>
            </a:r>
            <a:b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จำนวนเต็ม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ข้อมูลออก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คือ ตัวเลข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ผลรวมที่คำนวณได้ เป็นข้อมูลชนิดตัวเลขจำนวนเต็ม</a:t>
            </a:r>
          </a:p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ทดลองแก้ไขปัญหาด้วยตนเอง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ถ้าให้ 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มีค่าเท่ากับ 6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	ผลรวม 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+ 2 + 3 + 4 + 5 + 6 	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21</a:t>
            </a:r>
            <a:endParaRPr lang="en-US" altLang="zh-CN" dirty="0">
              <a:latin typeface="TH Sarabun New" panose="020B0500040200020003" pitchFamily="34" charset="-34"/>
              <a:ea typeface="SimSun" panose="02010600030101010101" pitchFamily="2" charset="-122"/>
              <a:cs typeface="TH Sarabun New" panose="020B0500040200020003" pitchFamily="34" charset="-34"/>
            </a:endParaRPr>
          </a:p>
          <a:p>
            <a:pPr lvl="1" eaLnBrk="1" hangingPunct="1">
              <a:buNone/>
            </a:pPr>
            <a:r>
              <a:rPr lang="en-US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	</a:t>
            </a:r>
            <a:r>
              <a:rPr lang="th-TH" altLang="zh-CN" u="sng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คำตอบ</a:t>
            </a:r>
            <a:r>
              <a:rPr lang="th-TH" altLang="zh-CN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ผลรวม มีค่าเท่ากับ 21</a:t>
            </a:r>
            <a:endParaRPr lang="th-TH" altLang="zh-C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635B7C-0326-0CFA-1B86-838D664BD4F9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52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296445"/>
            <a:ext cx="8136903" cy="5216199"/>
          </a:xfrm>
        </p:spPr>
        <p:txBody>
          <a:bodyPr/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  <a:r>
              <a:rPr lang="th-TH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 (</a:t>
            </a:r>
            <a:r>
              <a:rPr lang="en-US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altLang="en-US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8623" y="6090759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635B68-2D3D-CCE8-20D2-195EF44B7462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rminator 2">
            <a:extLst>
              <a:ext uri="{FF2B5EF4-FFF2-40B4-BE49-F238E27FC236}">
                <a16:creationId xmlns:a16="http://schemas.microsoft.com/office/drawing/2014/main" id="{9FA6DB92-EB3C-0316-DAD3-A3F256E116E9}"/>
              </a:ext>
            </a:extLst>
          </p:cNvPr>
          <p:cNvSpPr/>
          <p:nvPr/>
        </p:nvSpPr>
        <p:spPr bwMode="auto">
          <a:xfrm>
            <a:off x="4251446" y="1700808"/>
            <a:ext cx="911696" cy="415036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Begin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Process 4">
            <a:extLst>
              <a:ext uri="{FF2B5EF4-FFF2-40B4-BE49-F238E27FC236}">
                <a16:creationId xmlns:a16="http://schemas.microsoft.com/office/drawing/2014/main" id="{7F86BB03-1C86-C7D5-4683-517C40119E5C}"/>
              </a:ext>
            </a:extLst>
          </p:cNvPr>
          <p:cNvSpPr/>
          <p:nvPr/>
        </p:nvSpPr>
        <p:spPr bwMode="auto">
          <a:xfrm>
            <a:off x="3894145" y="5533515"/>
            <a:ext cx="1626296" cy="415765"/>
          </a:xfrm>
          <a:prstGeom prst="flowChartProcess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 ← sum+ i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Data 5">
            <a:extLst>
              <a:ext uri="{FF2B5EF4-FFF2-40B4-BE49-F238E27FC236}">
                <a16:creationId xmlns:a16="http://schemas.microsoft.com/office/drawing/2014/main" id="{1408A9F4-ABC2-52F1-6213-739D5A1299CC}"/>
              </a:ext>
            </a:extLst>
          </p:cNvPr>
          <p:cNvSpPr/>
          <p:nvPr/>
        </p:nvSpPr>
        <p:spPr bwMode="auto">
          <a:xfrm>
            <a:off x="6156176" y="5433788"/>
            <a:ext cx="1882358" cy="387148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Write sum</a:t>
            </a:r>
            <a:endParaRPr kumimoji="0" lang="en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8A8ADA3A-05B9-F936-0F18-6E25F6C4BB4C}"/>
              </a:ext>
            </a:extLst>
          </p:cNvPr>
          <p:cNvSpPr/>
          <p:nvPr/>
        </p:nvSpPr>
        <p:spPr bwMode="auto">
          <a:xfrm>
            <a:off x="6625006" y="6119776"/>
            <a:ext cx="944699" cy="387148"/>
          </a:xfrm>
          <a:prstGeom prst="flowChartTerminator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End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Internal Storage 7">
            <a:extLst>
              <a:ext uri="{FF2B5EF4-FFF2-40B4-BE49-F238E27FC236}">
                <a16:creationId xmlns:a16="http://schemas.microsoft.com/office/drawing/2014/main" id="{C785FE05-6CFF-093B-EAFD-FBA3AAB12C81}"/>
              </a:ext>
            </a:extLst>
          </p:cNvPr>
          <p:cNvSpPr/>
          <p:nvPr/>
        </p:nvSpPr>
        <p:spPr bwMode="auto">
          <a:xfrm>
            <a:off x="3776569" y="2276872"/>
            <a:ext cx="1861449" cy="504258"/>
          </a:xfrm>
          <a:prstGeom prst="flowChartInternalStorag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integer</a:t>
            </a: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n,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sum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3377D997-2756-822E-E7F3-0BAE1F5AE439}"/>
              </a:ext>
            </a:extLst>
          </p:cNvPr>
          <p:cNvSpPr/>
          <p:nvPr/>
        </p:nvSpPr>
        <p:spPr bwMode="auto">
          <a:xfrm>
            <a:off x="4037112" y="6155414"/>
            <a:ext cx="1340363" cy="387148"/>
          </a:xfrm>
          <a:prstGeom prst="flowChartProcess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 ← </a:t>
            </a:r>
            <a:r>
              <a:rPr 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+ 1</a:t>
            </a:r>
            <a:r>
              <a:rPr lang="th-TH" altLang="zh-CN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Decision 9">
            <a:extLst>
              <a:ext uri="{FF2B5EF4-FFF2-40B4-BE49-F238E27FC236}">
                <a16:creationId xmlns:a16="http://schemas.microsoft.com/office/drawing/2014/main" id="{AF8C1C02-CAD8-CD9C-C50D-00FAA817EF24}"/>
              </a:ext>
            </a:extLst>
          </p:cNvPr>
          <p:cNvSpPr/>
          <p:nvPr/>
        </p:nvSpPr>
        <p:spPr bwMode="auto">
          <a:xfrm>
            <a:off x="3790165" y="4814413"/>
            <a:ext cx="1834256" cy="558803"/>
          </a:xfrm>
          <a:prstGeom prst="flowChartDecision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 </a:t>
            </a: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&lt;</a:t>
            </a:r>
            <a:r>
              <a:rPr kumimoji="0" lang="en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= n</a:t>
            </a:r>
          </a:p>
        </p:txBody>
      </p:sp>
      <p:sp>
        <p:nvSpPr>
          <p:cNvPr id="11" name="Data 10">
            <a:extLst>
              <a:ext uri="{FF2B5EF4-FFF2-40B4-BE49-F238E27FC236}">
                <a16:creationId xmlns:a16="http://schemas.microsoft.com/office/drawing/2014/main" id="{282C550F-9478-3825-61DF-469DB605EAF6}"/>
              </a:ext>
            </a:extLst>
          </p:cNvPr>
          <p:cNvSpPr/>
          <p:nvPr/>
        </p:nvSpPr>
        <p:spPr bwMode="auto">
          <a:xfrm>
            <a:off x="3790165" y="4148869"/>
            <a:ext cx="1834257" cy="360251"/>
          </a:xfrm>
          <a:prstGeom prst="flowChartInputOutpu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Read n</a:t>
            </a:r>
            <a:endParaRPr kumimoji="0" lang="en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B8B85E-39DD-82BC-98BD-03D8A37C3085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 bwMode="auto">
          <a:xfrm>
            <a:off x="4707294" y="2115844"/>
            <a:ext cx="0" cy="1610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1781309-6E04-C260-E8FE-C72A3922CB52}"/>
              </a:ext>
            </a:extLst>
          </p:cNvPr>
          <p:cNvSpPr txBox="1"/>
          <p:nvPr/>
        </p:nvSpPr>
        <p:spPr>
          <a:xfrm>
            <a:off x="3976581" y="5199583"/>
            <a:ext cx="59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FF35C8-F61B-1BE5-62EE-A5BB74556118}"/>
              </a:ext>
            </a:extLst>
          </p:cNvPr>
          <p:cNvSpPr txBox="1"/>
          <p:nvPr/>
        </p:nvSpPr>
        <p:spPr>
          <a:xfrm>
            <a:off x="5700130" y="4579215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FE2BCC-A903-DE5F-10B7-0E27FAA16B39}"/>
              </a:ext>
            </a:extLst>
          </p:cNvPr>
          <p:cNvCxnSpPr>
            <a:stCxn id="11" idx="4"/>
            <a:endCxn id="10" idx="0"/>
          </p:cNvCxnSpPr>
          <p:nvPr/>
        </p:nvCxnSpPr>
        <p:spPr bwMode="auto">
          <a:xfrm flipH="1">
            <a:off x="4707293" y="4509120"/>
            <a:ext cx="1" cy="30529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84A471-EB0E-687F-9841-24005E6A1C22}"/>
              </a:ext>
            </a:extLst>
          </p:cNvPr>
          <p:cNvCxnSpPr>
            <a:stCxn id="10" idx="2"/>
            <a:endCxn id="5" idx="0"/>
          </p:cNvCxnSpPr>
          <p:nvPr/>
        </p:nvCxnSpPr>
        <p:spPr bwMode="auto">
          <a:xfrm>
            <a:off x="4707293" y="5373216"/>
            <a:ext cx="0" cy="16029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3FA580-71FD-D3E1-8178-651BDFEF1565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 bwMode="auto">
          <a:xfrm>
            <a:off x="4707293" y="5949280"/>
            <a:ext cx="1" cy="20613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BECFF645-9979-C230-832C-4E41E10F26C1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rot="5400000" flipH="1">
            <a:off x="2902846" y="4738114"/>
            <a:ext cx="1889426" cy="1719470"/>
          </a:xfrm>
          <a:prstGeom prst="bentConnector3">
            <a:avLst>
              <a:gd name="adj1" fmla="val -12099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8CAB962-D29E-E41B-9053-BDADAA4BD4E4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 bwMode="auto">
          <a:xfrm>
            <a:off x="5624421" y="5093815"/>
            <a:ext cx="1472934" cy="339973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B7D488C-D8C4-0D77-BC2D-04E464E7FD8F}"/>
              </a:ext>
            </a:extLst>
          </p:cNvPr>
          <p:cNvCxnSpPr>
            <a:stCxn id="6" idx="4"/>
            <a:endCxn id="7" idx="0"/>
          </p:cNvCxnSpPr>
          <p:nvPr/>
        </p:nvCxnSpPr>
        <p:spPr bwMode="auto">
          <a:xfrm>
            <a:off x="7097355" y="5820936"/>
            <a:ext cx="1" cy="29884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20240F-E1F9-171D-101E-396D6CD11B9F}"/>
              </a:ext>
            </a:extLst>
          </p:cNvPr>
          <p:cNvCxnSpPr/>
          <p:nvPr/>
        </p:nvCxnSpPr>
        <p:spPr bwMode="auto">
          <a:xfrm>
            <a:off x="2987824" y="4653136"/>
            <a:ext cx="170075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3" name="Process 22">
            <a:extLst>
              <a:ext uri="{FF2B5EF4-FFF2-40B4-BE49-F238E27FC236}">
                <a16:creationId xmlns:a16="http://schemas.microsoft.com/office/drawing/2014/main" id="{FFE6F094-5E0B-629B-30B7-9AC50346278E}"/>
              </a:ext>
            </a:extLst>
          </p:cNvPr>
          <p:cNvSpPr/>
          <p:nvPr/>
        </p:nvSpPr>
        <p:spPr bwMode="auto">
          <a:xfrm>
            <a:off x="3894145" y="2941227"/>
            <a:ext cx="1626296" cy="415765"/>
          </a:xfrm>
          <a:prstGeom prst="flowChartProcess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 ←0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C312F976-D03C-41A2-F9C2-B5AA54F7E9B6}"/>
              </a:ext>
            </a:extLst>
          </p:cNvPr>
          <p:cNvSpPr/>
          <p:nvPr/>
        </p:nvSpPr>
        <p:spPr bwMode="auto">
          <a:xfrm>
            <a:off x="3894145" y="3573016"/>
            <a:ext cx="1626296" cy="415765"/>
          </a:xfrm>
          <a:prstGeom prst="flowChartProcess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 ← 1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72EA94-1E82-3BFB-A2CC-F6E7FEC5A6C6}"/>
              </a:ext>
            </a:extLst>
          </p:cNvPr>
          <p:cNvCxnSpPr>
            <a:stCxn id="8" idx="2"/>
            <a:endCxn id="23" idx="0"/>
          </p:cNvCxnSpPr>
          <p:nvPr/>
        </p:nvCxnSpPr>
        <p:spPr bwMode="auto">
          <a:xfrm flipH="1">
            <a:off x="4707293" y="2781130"/>
            <a:ext cx="1" cy="1600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8BC952D-DE34-335F-E311-C7AEBC89DA19}"/>
              </a:ext>
            </a:extLst>
          </p:cNvPr>
          <p:cNvCxnSpPr>
            <a:stCxn id="23" idx="2"/>
            <a:endCxn id="24" idx="0"/>
          </p:cNvCxnSpPr>
          <p:nvPr/>
        </p:nvCxnSpPr>
        <p:spPr bwMode="auto">
          <a:xfrm>
            <a:off x="4707293" y="3356992"/>
            <a:ext cx="0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DB9D21E-3178-55A7-ACC8-F9BDEBA02C34}"/>
              </a:ext>
            </a:extLst>
          </p:cNvPr>
          <p:cNvCxnSpPr>
            <a:stCxn id="24" idx="2"/>
            <a:endCxn id="11" idx="1"/>
          </p:cNvCxnSpPr>
          <p:nvPr/>
        </p:nvCxnSpPr>
        <p:spPr bwMode="auto">
          <a:xfrm>
            <a:off x="4707293" y="3988781"/>
            <a:ext cx="1" cy="160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059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93418"/>
            <a:ext cx="7793037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cs typeface="TH SarabunPSK" panose="020B0500040200020003" pitchFamily="34" charset="-34"/>
              </a:rPr>
              <a:t>1</a:t>
            </a:r>
            <a:r>
              <a:rPr lang="th-TH" sz="4000" b="1" dirty="0">
                <a:solidFill>
                  <a:schemeClr val="tx1"/>
                </a:solidFill>
                <a:cs typeface="TH SarabunPSK" panose="020B0500040200020003" pitchFamily="34" charset="-34"/>
              </a:rPr>
              <a:t>  การวิเคราะห์ปัญหาสำหรับการออกแบบโปรแกรม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การเขียนขั้นตอนวิธีการแก้ปัญหา 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Algorithm Development Phase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นำขั้นตอนของการทดลองการแก้ไขปัญหาด้วยตนเอง มาทำการเรียบเรียงเป็นลำดับขั้นตอนวิธีการทำงาน โดยเขียนเป็นข้อ ๆ ตั้งแต่ขั้นตอนแรกจนถึงขั้นตอนสุดท้าย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เขียนลำดับขั้นตอนวิธีการทำงานทั้งหมด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อย่างย่อ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เขียนลำดับขั้นตอนวิธีการทำงาน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อย่างละเอียด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วิธีการเขียนลำดับขั้นตอนวิธี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Flowcharts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เขียนขั้นตอนวิธีด้วยรูปภาพผังงาน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Pseudo code	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(อ่านว่า ซูโดโค้ด) เขียนขั้นตอนวิธีด้วยภาษาที่ใกล้เคียง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        ภาษาคอมพิวเตอร์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th-TH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h-TH" sz="1400" dirty="0">
              <a:cs typeface="TH SarabunPSK" panose="020B0500040200020003" pitchFamily="34" charset="-34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h-TH" sz="2800" dirty="0"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8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6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2843808" y="2468265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&lt;=n</a:t>
            </a: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3068156" y="3873951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216070" y="2737375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3948714" y="3284522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3178527" y="3275930"/>
            <a:ext cx="73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5580112" y="232687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3951877" y="4490339"/>
            <a:ext cx="335254" cy="579860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Process 30">
            <a:extLst>
              <a:ext uri="{FF2B5EF4-FFF2-40B4-BE49-F238E27FC236}">
                <a16:creationId xmlns:a16="http://schemas.microsoft.com/office/drawing/2014/main" id="{0D801702-D071-F0AA-7284-C7381C334D31}"/>
              </a:ext>
            </a:extLst>
          </p:cNvPr>
          <p:cNvSpPr/>
          <p:nvPr/>
        </p:nvSpPr>
        <p:spPr bwMode="auto">
          <a:xfrm>
            <a:off x="3068156" y="50676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47B9F-0404-769A-E45D-2203CC5B4415}"/>
              </a:ext>
            </a:extLst>
          </p:cNvPr>
          <p:cNvSpPr txBox="1"/>
          <p:nvPr/>
        </p:nvSpPr>
        <p:spPr>
          <a:xfrm>
            <a:off x="3762882" y="285522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 = 6 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3958858" y="5709148"/>
            <a:ext cx="335254" cy="681620"/>
            <a:chOff x="2109496" y="3028695"/>
            <a:chExt cx="335254" cy="10456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028695"/>
              <a:ext cx="0" cy="104563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259452" y="2737375"/>
            <a:ext cx="2034660" cy="3653392"/>
            <a:chOff x="2167673" y="3122047"/>
            <a:chExt cx="2034660" cy="365339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65339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254794" y="2737375"/>
            <a:ext cx="936104" cy="306953"/>
            <a:chOff x="2439836" y="3122047"/>
            <a:chExt cx="936104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65928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1" y="3830737"/>
            <a:ext cx="1802399" cy="15006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B07794-7294-FA77-45D7-1D8DF1DDF6DD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578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6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2843808" y="2468265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&lt;=n</a:t>
            </a: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3068156" y="3873951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216070" y="2737375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3948714" y="3284522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197" name="Straight Arrow Connector 8196">
            <a:extLst>
              <a:ext uri="{FF2B5EF4-FFF2-40B4-BE49-F238E27FC236}">
                <a16:creationId xmlns:a16="http://schemas.microsoft.com/office/drawing/2014/main" id="{AD529B29-8625-D8B8-BCAC-864DC3F1C6BD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9504" y="3424705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6" name="Process 5">
            <a:extLst>
              <a:ext uri="{FF2B5EF4-FFF2-40B4-BE49-F238E27FC236}">
                <a16:creationId xmlns:a16="http://schemas.microsoft.com/office/drawing/2014/main" id="{227EEC72-26B1-4367-4C72-2A295D700523}"/>
              </a:ext>
            </a:extLst>
          </p:cNvPr>
          <p:cNvSpPr/>
          <p:nvPr/>
        </p:nvSpPr>
        <p:spPr bwMode="auto">
          <a:xfrm>
            <a:off x="6210978" y="1445970"/>
            <a:ext cx="2016224" cy="695893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=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0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E6932-6992-7854-214A-C0328B1444D5}"/>
              </a:ext>
            </a:extLst>
          </p:cNvPr>
          <p:cNvSpPr txBox="1"/>
          <p:nvPr/>
        </p:nvSpPr>
        <p:spPr>
          <a:xfrm>
            <a:off x="3721934" y="2859613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&lt;=6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3259482" y="3266141"/>
            <a:ext cx="73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5580112" y="232687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54E1D-7941-588D-EBB6-00690BFE63FD}"/>
              </a:ext>
            </a:extLst>
          </p:cNvPr>
          <p:cNvSpPr txBox="1"/>
          <p:nvPr/>
        </p:nvSpPr>
        <p:spPr>
          <a:xfrm>
            <a:off x="3467719" y="414515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 = 0  + 1 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3951877" y="4490339"/>
            <a:ext cx="335254" cy="579860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084D94-EE6A-5914-FE55-F35C8B2A2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4122981" y="4581038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31" name="Process 30">
            <a:extLst>
              <a:ext uri="{FF2B5EF4-FFF2-40B4-BE49-F238E27FC236}">
                <a16:creationId xmlns:a16="http://schemas.microsoft.com/office/drawing/2014/main" id="{0D801702-D071-F0AA-7284-C7381C334D31}"/>
              </a:ext>
            </a:extLst>
          </p:cNvPr>
          <p:cNvSpPr/>
          <p:nvPr/>
        </p:nvSpPr>
        <p:spPr bwMode="auto">
          <a:xfrm>
            <a:off x="3068156" y="50676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47B9F-0404-769A-E45D-2203CC5B4415}"/>
              </a:ext>
            </a:extLst>
          </p:cNvPr>
          <p:cNvSpPr txBox="1"/>
          <p:nvPr/>
        </p:nvSpPr>
        <p:spPr>
          <a:xfrm>
            <a:off x="3467719" y="5345715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 = 1 + 1 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3958858" y="5709148"/>
            <a:ext cx="335254" cy="681620"/>
            <a:chOff x="2109496" y="3028695"/>
            <a:chExt cx="335254" cy="10456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028695"/>
              <a:ext cx="0" cy="104563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259452" y="2737375"/>
            <a:ext cx="2034660" cy="3653392"/>
            <a:chOff x="2167673" y="3122047"/>
            <a:chExt cx="2034660" cy="365339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65339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254794" y="2737375"/>
            <a:ext cx="936104" cy="306953"/>
            <a:chOff x="2439836" y="3122047"/>
            <a:chExt cx="936104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65928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1" y="3830737"/>
            <a:ext cx="1802399" cy="1500602"/>
          </a:xfrm>
          <a:prstGeom prst="rect">
            <a:avLst/>
          </a:prstGeom>
        </p:spPr>
      </p:pic>
      <p:cxnSp>
        <p:nvCxnSpPr>
          <p:cNvPr id="8209" name="Straight Arrow Connector 8208">
            <a:extLst>
              <a:ext uri="{FF2B5EF4-FFF2-40B4-BE49-F238E27FC236}">
                <a16:creationId xmlns:a16="http://schemas.microsoft.com/office/drawing/2014/main" id="{DBFEA295-720F-FC7B-2CEC-6460B34A7A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2496" y="5771282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0" name="Straight Arrow Connector 8209">
            <a:extLst>
              <a:ext uri="{FF2B5EF4-FFF2-40B4-BE49-F238E27FC236}">
                <a16:creationId xmlns:a16="http://schemas.microsoft.com/office/drawing/2014/main" id="{FA019C17-C53A-651C-A17B-D595565F7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505910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6" name="Straight Arrow Connector 8215">
            <a:extLst>
              <a:ext uri="{FF2B5EF4-FFF2-40B4-BE49-F238E27FC236}">
                <a16:creationId xmlns:a16="http://schemas.microsoft.com/office/drawing/2014/main" id="{C00B18F1-DF31-CB1E-B4D4-0AB728F6B4D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3188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7" name="Straight Arrow Connector 8216">
            <a:extLst>
              <a:ext uri="{FF2B5EF4-FFF2-40B4-BE49-F238E27FC236}">
                <a16:creationId xmlns:a16="http://schemas.microsoft.com/office/drawing/2014/main" id="{34951A14-D980-CB65-2116-FCBC658D18E8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5756106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9" name="Straight Arrow Connector 8218">
            <a:extLst>
              <a:ext uri="{FF2B5EF4-FFF2-40B4-BE49-F238E27FC236}">
                <a16:creationId xmlns:a16="http://schemas.microsoft.com/office/drawing/2014/main" id="{C09C42A1-C60A-2012-AC3C-76EDA4A883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932694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0" name="Straight Arrow Connector 8219">
            <a:extLst>
              <a:ext uri="{FF2B5EF4-FFF2-40B4-BE49-F238E27FC236}">
                <a16:creationId xmlns:a16="http://schemas.microsoft.com/office/drawing/2014/main" id="{A5330451-0BAE-8CC7-6B87-703E7624FDA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202340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1" name="Straight Arrow Connector 8220">
            <a:extLst>
              <a:ext uri="{FF2B5EF4-FFF2-40B4-BE49-F238E27FC236}">
                <a16:creationId xmlns:a16="http://schemas.microsoft.com/office/drawing/2014/main" id="{58C50263-9A48-C348-A75B-FF3739136F8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3304779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2" name="Straight Arrow Connector 8221">
            <a:extLst>
              <a:ext uri="{FF2B5EF4-FFF2-40B4-BE49-F238E27FC236}">
                <a16:creationId xmlns:a16="http://schemas.microsoft.com/office/drawing/2014/main" id="{5270A3A2-E223-A2A9-DF36-E02E3148C837}"/>
              </a:ext>
            </a:extLst>
          </p:cNvPr>
          <p:cNvCxnSpPr>
            <a:cxnSpLocks/>
          </p:cNvCxnSpPr>
          <p:nvPr/>
        </p:nvCxnSpPr>
        <p:spPr bwMode="auto">
          <a:xfrm>
            <a:off x="2381140" y="2900313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9FB07794-7294-FA77-45D7-1D8DF1DDF6DD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62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6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th-TH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2843808" y="2468265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&lt;=n</a:t>
            </a: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3068156" y="3873951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216070" y="2737375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3948714" y="3284522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197" name="Straight Arrow Connector 8196">
            <a:extLst>
              <a:ext uri="{FF2B5EF4-FFF2-40B4-BE49-F238E27FC236}">
                <a16:creationId xmlns:a16="http://schemas.microsoft.com/office/drawing/2014/main" id="{AD529B29-8625-D8B8-BCAC-864DC3F1C6BD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9504" y="3424705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6" name="Process 5">
            <a:extLst>
              <a:ext uri="{FF2B5EF4-FFF2-40B4-BE49-F238E27FC236}">
                <a16:creationId xmlns:a16="http://schemas.microsoft.com/office/drawing/2014/main" id="{227EEC72-26B1-4367-4C72-2A295D700523}"/>
              </a:ext>
            </a:extLst>
          </p:cNvPr>
          <p:cNvSpPr/>
          <p:nvPr/>
        </p:nvSpPr>
        <p:spPr bwMode="auto">
          <a:xfrm>
            <a:off x="6310588" y="1494801"/>
            <a:ext cx="2016224" cy="695893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= 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1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E6932-6992-7854-214A-C0328B1444D5}"/>
              </a:ext>
            </a:extLst>
          </p:cNvPr>
          <p:cNvSpPr txBox="1"/>
          <p:nvPr/>
        </p:nvSpPr>
        <p:spPr>
          <a:xfrm>
            <a:off x="3721934" y="2859613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&lt;=6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3289887" y="3275930"/>
            <a:ext cx="73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5580112" y="232687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54E1D-7941-588D-EBB6-00690BFE63FD}"/>
              </a:ext>
            </a:extLst>
          </p:cNvPr>
          <p:cNvSpPr txBox="1"/>
          <p:nvPr/>
        </p:nvSpPr>
        <p:spPr>
          <a:xfrm>
            <a:off x="3467719" y="414515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 = 1 + 2 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3951877" y="4490339"/>
            <a:ext cx="335254" cy="579860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084D94-EE6A-5914-FE55-F35C8B2A2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4122981" y="4581038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31" name="Process 30">
            <a:extLst>
              <a:ext uri="{FF2B5EF4-FFF2-40B4-BE49-F238E27FC236}">
                <a16:creationId xmlns:a16="http://schemas.microsoft.com/office/drawing/2014/main" id="{0D801702-D071-F0AA-7284-C7381C334D31}"/>
              </a:ext>
            </a:extLst>
          </p:cNvPr>
          <p:cNvSpPr/>
          <p:nvPr/>
        </p:nvSpPr>
        <p:spPr bwMode="auto">
          <a:xfrm>
            <a:off x="3068156" y="50676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47B9F-0404-769A-E45D-2203CC5B4415}"/>
              </a:ext>
            </a:extLst>
          </p:cNvPr>
          <p:cNvSpPr txBox="1"/>
          <p:nvPr/>
        </p:nvSpPr>
        <p:spPr>
          <a:xfrm>
            <a:off x="3467719" y="5345715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 = 2 + 1 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3958858" y="5709148"/>
            <a:ext cx="335254" cy="681620"/>
            <a:chOff x="2109496" y="3028695"/>
            <a:chExt cx="335254" cy="10456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028695"/>
              <a:ext cx="0" cy="104563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259452" y="2737375"/>
            <a:ext cx="2034660" cy="3653392"/>
            <a:chOff x="2167673" y="3122047"/>
            <a:chExt cx="2034660" cy="365339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65339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254794" y="2737375"/>
            <a:ext cx="936104" cy="306953"/>
            <a:chOff x="2439836" y="3122047"/>
            <a:chExt cx="936104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65928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1" y="3830737"/>
            <a:ext cx="1802399" cy="1500602"/>
          </a:xfrm>
          <a:prstGeom prst="rect">
            <a:avLst/>
          </a:prstGeom>
        </p:spPr>
      </p:pic>
      <p:cxnSp>
        <p:nvCxnSpPr>
          <p:cNvPr id="8209" name="Straight Arrow Connector 8208">
            <a:extLst>
              <a:ext uri="{FF2B5EF4-FFF2-40B4-BE49-F238E27FC236}">
                <a16:creationId xmlns:a16="http://schemas.microsoft.com/office/drawing/2014/main" id="{DBFEA295-720F-FC7B-2CEC-6460B34A7A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2496" y="5771282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0" name="Straight Arrow Connector 8209">
            <a:extLst>
              <a:ext uri="{FF2B5EF4-FFF2-40B4-BE49-F238E27FC236}">
                <a16:creationId xmlns:a16="http://schemas.microsoft.com/office/drawing/2014/main" id="{FA019C17-C53A-651C-A17B-D595565F7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505910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6" name="Straight Arrow Connector 8215">
            <a:extLst>
              <a:ext uri="{FF2B5EF4-FFF2-40B4-BE49-F238E27FC236}">
                <a16:creationId xmlns:a16="http://schemas.microsoft.com/office/drawing/2014/main" id="{C00B18F1-DF31-CB1E-B4D4-0AB728F6B4D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3188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7" name="Straight Arrow Connector 8216">
            <a:extLst>
              <a:ext uri="{FF2B5EF4-FFF2-40B4-BE49-F238E27FC236}">
                <a16:creationId xmlns:a16="http://schemas.microsoft.com/office/drawing/2014/main" id="{34951A14-D980-CB65-2116-FCBC658D18E8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5756106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9" name="Straight Arrow Connector 8218">
            <a:extLst>
              <a:ext uri="{FF2B5EF4-FFF2-40B4-BE49-F238E27FC236}">
                <a16:creationId xmlns:a16="http://schemas.microsoft.com/office/drawing/2014/main" id="{C09C42A1-C60A-2012-AC3C-76EDA4A883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932694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0" name="Straight Arrow Connector 8219">
            <a:extLst>
              <a:ext uri="{FF2B5EF4-FFF2-40B4-BE49-F238E27FC236}">
                <a16:creationId xmlns:a16="http://schemas.microsoft.com/office/drawing/2014/main" id="{A5330451-0BAE-8CC7-6B87-703E7624FDA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202340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1" name="Straight Arrow Connector 8220">
            <a:extLst>
              <a:ext uri="{FF2B5EF4-FFF2-40B4-BE49-F238E27FC236}">
                <a16:creationId xmlns:a16="http://schemas.microsoft.com/office/drawing/2014/main" id="{58C50263-9A48-C348-A75B-FF3739136F8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3304779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2" name="Straight Arrow Connector 8221">
            <a:extLst>
              <a:ext uri="{FF2B5EF4-FFF2-40B4-BE49-F238E27FC236}">
                <a16:creationId xmlns:a16="http://schemas.microsoft.com/office/drawing/2014/main" id="{5270A3A2-E223-A2A9-DF36-E02E3148C837}"/>
              </a:ext>
            </a:extLst>
          </p:cNvPr>
          <p:cNvCxnSpPr>
            <a:cxnSpLocks/>
          </p:cNvCxnSpPr>
          <p:nvPr/>
        </p:nvCxnSpPr>
        <p:spPr bwMode="auto">
          <a:xfrm>
            <a:off x="2381140" y="2900313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3FCD195-CDA6-4EE2-6A14-30C174A16158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0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6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th-TH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2843808" y="2468265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&lt;=n</a:t>
            </a: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3068156" y="3873951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216070" y="2737375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3948714" y="3284522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197" name="Straight Arrow Connector 8196">
            <a:extLst>
              <a:ext uri="{FF2B5EF4-FFF2-40B4-BE49-F238E27FC236}">
                <a16:creationId xmlns:a16="http://schemas.microsoft.com/office/drawing/2014/main" id="{AD529B29-8625-D8B8-BCAC-864DC3F1C6BD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9504" y="3424705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6" name="Process 5">
            <a:extLst>
              <a:ext uri="{FF2B5EF4-FFF2-40B4-BE49-F238E27FC236}">
                <a16:creationId xmlns:a16="http://schemas.microsoft.com/office/drawing/2014/main" id="{227EEC72-26B1-4367-4C72-2A295D700523}"/>
              </a:ext>
            </a:extLst>
          </p:cNvPr>
          <p:cNvSpPr/>
          <p:nvPr/>
        </p:nvSpPr>
        <p:spPr bwMode="auto">
          <a:xfrm>
            <a:off x="6317890" y="1510712"/>
            <a:ext cx="2016224" cy="695893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= 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3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E6932-6992-7854-214A-C0328B1444D5}"/>
              </a:ext>
            </a:extLst>
          </p:cNvPr>
          <p:cNvSpPr txBox="1"/>
          <p:nvPr/>
        </p:nvSpPr>
        <p:spPr>
          <a:xfrm>
            <a:off x="3721934" y="2859613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&lt;=6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3229856" y="3296759"/>
            <a:ext cx="73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5580112" y="232687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54E1D-7941-588D-EBB6-00690BFE63FD}"/>
              </a:ext>
            </a:extLst>
          </p:cNvPr>
          <p:cNvSpPr txBox="1"/>
          <p:nvPr/>
        </p:nvSpPr>
        <p:spPr>
          <a:xfrm>
            <a:off x="3467719" y="414515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 = 3 + 3 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3951877" y="4490339"/>
            <a:ext cx="335254" cy="579860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084D94-EE6A-5914-FE55-F35C8B2A2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4122981" y="4581038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31" name="Process 30">
            <a:extLst>
              <a:ext uri="{FF2B5EF4-FFF2-40B4-BE49-F238E27FC236}">
                <a16:creationId xmlns:a16="http://schemas.microsoft.com/office/drawing/2014/main" id="{0D801702-D071-F0AA-7284-C7381C334D31}"/>
              </a:ext>
            </a:extLst>
          </p:cNvPr>
          <p:cNvSpPr/>
          <p:nvPr/>
        </p:nvSpPr>
        <p:spPr bwMode="auto">
          <a:xfrm>
            <a:off x="3068156" y="50676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47B9F-0404-769A-E45D-2203CC5B4415}"/>
              </a:ext>
            </a:extLst>
          </p:cNvPr>
          <p:cNvSpPr txBox="1"/>
          <p:nvPr/>
        </p:nvSpPr>
        <p:spPr>
          <a:xfrm>
            <a:off x="3467719" y="5345715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 = 3 + 1 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3958858" y="5709148"/>
            <a:ext cx="335254" cy="681620"/>
            <a:chOff x="2109496" y="3028695"/>
            <a:chExt cx="335254" cy="10456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028695"/>
              <a:ext cx="0" cy="104563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259452" y="2737375"/>
            <a:ext cx="2034660" cy="3653392"/>
            <a:chOff x="2167673" y="3122047"/>
            <a:chExt cx="2034660" cy="365339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65339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254794" y="2737375"/>
            <a:ext cx="936104" cy="306953"/>
            <a:chOff x="2439836" y="3122047"/>
            <a:chExt cx="936104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65928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1" y="3830737"/>
            <a:ext cx="1802399" cy="1500602"/>
          </a:xfrm>
          <a:prstGeom prst="rect">
            <a:avLst/>
          </a:prstGeom>
        </p:spPr>
      </p:pic>
      <p:cxnSp>
        <p:nvCxnSpPr>
          <p:cNvPr id="8209" name="Straight Arrow Connector 8208">
            <a:extLst>
              <a:ext uri="{FF2B5EF4-FFF2-40B4-BE49-F238E27FC236}">
                <a16:creationId xmlns:a16="http://schemas.microsoft.com/office/drawing/2014/main" id="{DBFEA295-720F-FC7B-2CEC-6460B34A7A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2496" y="5771282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0" name="Straight Arrow Connector 8209">
            <a:extLst>
              <a:ext uri="{FF2B5EF4-FFF2-40B4-BE49-F238E27FC236}">
                <a16:creationId xmlns:a16="http://schemas.microsoft.com/office/drawing/2014/main" id="{FA019C17-C53A-651C-A17B-D595565F7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505910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6" name="Straight Arrow Connector 8215">
            <a:extLst>
              <a:ext uri="{FF2B5EF4-FFF2-40B4-BE49-F238E27FC236}">
                <a16:creationId xmlns:a16="http://schemas.microsoft.com/office/drawing/2014/main" id="{C00B18F1-DF31-CB1E-B4D4-0AB728F6B4D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3188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7" name="Straight Arrow Connector 8216">
            <a:extLst>
              <a:ext uri="{FF2B5EF4-FFF2-40B4-BE49-F238E27FC236}">
                <a16:creationId xmlns:a16="http://schemas.microsoft.com/office/drawing/2014/main" id="{34951A14-D980-CB65-2116-FCBC658D18E8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5756106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9" name="Straight Arrow Connector 8218">
            <a:extLst>
              <a:ext uri="{FF2B5EF4-FFF2-40B4-BE49-F238E27FC236}">
                <a16:creationId xmlns:a16="http://schemas.microsoft.com/office/drawing/2014/main" id="{C09C42A1-C60A-2012-AC3C-76EDA4A883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932694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0" name="Straight Arrow Connector 8219">
            <a:extLst>
              <a:ext uri="{FF2B5EF4-FFF2-40B4-BE49-F238E27FC236}">
                <a16:creationId xmlns:a16="http://schemas.microsoft.com/office/drawing/2014/main" id="{A5330451-0BAE-8CC7-6B87-703E7624FDA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202340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1" name="Straight Arrow Connector 8220">
            <a:extLst>
              <a:ext uri="{FF2B5EF4-FFF2-40B4-BE49-F238E27FC236}">
                <a16:creationId xmlns:a16="http://schemas.microsoft.com/office/drawing/2014/main" id="{58C50263-9A48-C348-A75B-FF3739136F8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3304779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2" name="Straight Arrow Connector 8221">
            <a:extLst>
              <a:ext uri="{FF2B5EF4-FFF2-40B4-BE49-F238E27FC236}">
                <a16:creationId xmlns:a16="http://schemas.microsoft.com/office/drawing/2014/main" id="{5270A3A2-E223-A2A9-DF36-E02E3148C837}"/>
              </a:ext>
            </a:extLst>
          </p:cNvPr>
          <p:cNvCxnSpPr>
            <a:cxnSpLocks/>
          </p:cNvCxnSpPr>
          <p:nvPr/>
        </p:nvCxnSpPr>
        <p:spPr bwMode="auto">
          <a:xfrm>
            <a:off x="2381140" y="2900313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4640754-9914-6663-B677-2B3FC1419D99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95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6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th-TH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2843808" y="2468265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&lt;=n</a:t>
            </a: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3068156" y="3873951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endParaRPr kumimoji="0" lang="en-TH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216070" y="2737375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3948714" y="3284522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197" name="Straight Arrow Connector 8196">
            <a:extLst>
              <a:ext uri="{FF2B5EF4-FFF2-40B4-BE49-F238E27FC236}">
                <a16:creationId xmlns:a16="http://schemas.microsoft.com/office/drawing/2014/main" id="{AD529B29-8625-D8B8-BCAC-864DC3F1C6BD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9504" y="3424705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6" name="Process 5">
            <a:extLst>
              <a:ext uri="{FF2B5EF4-FFF2-40B4-BE49-F238E27FC236}">
                <a16:creationId xmlns:a16="http://schemas.microsoft.com/office/drawing/2014/main" id="{227EEC72-26B1-4367-4C72-2A295D700523}"/>
              </a:ext>
            </a:extLst>
          </p:cNvPr>
          <p:cNvSpPr/>
          <p:nvPr/>
        </p:nvSpPr>
        <p:spPr bwMode="auto">
          <a:xfrm>
            <a:off x="6210978" y="1495810"/>
            <a:ext cx="2016224" cy="695893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= 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6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E6932-6992-7854-214A-C0328B1444D5}"/>
              </a:ext>
            </a:extLst>
          </p:cNvPr>
          <p:cNvSpPr txBox="1"/>
          <p:nvPr/>
        </p:nvSpPr>
        <p:spPr>
          <a:xfrm>
            <a:off x="3721934" y="2859613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&lt;=6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3278509" y="3275930"/>
            <a:ext cx="73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5580112" y="232687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54E1D-7941-588D-EBB6-00690BFE63FD}"/>
              </a:ext>
            </a:extLst>
          </p:cNvPr>
          <p:cNvSpPr txBox="1"/>
          <p:nvPr/>
        </p:nvSpPr>
        <p:spPr>
          <a:xfrm>
            <a:off x="3467719" y="4145150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 = 6 + 4 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3951877" y="4490339"/>
            <a:ext cx="335254" cy="579860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084D94-EE6A-5914-FE55-F35C8B2A2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4122981" y="4581038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31" name="Process 30">
            <a:extLst>
              <a:ext uri="{FF2B5EF4-FFF2-40B4-BE49-F238E27FC236}">
                <a16:creationId xmlns:a16="http://schemas.microsoft.com/office/drawing/2014/main" id="{0D801702-D071-F0AA-7284-C7381C334D31}"/>
              </a:ext>
            </a:extLst>
          </p:cNvPr>
          <p:cNvSpPr/>
          <p:nvPr/>
        </p:nvSpPr>
        <p:spPr bwMode="auto">
          <a:xfrm>
            <a:off x="3068156" y="50676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47B9F-0404-769A-E45D-2203CC5B4415}"/>
              </a:ext>
            </a:extLst>
          </p:cNvPr>
          <p:cNvSpPr txBox="1"/>
          <p:nvPr/>
        </p:nvSpPr>
        <p:spPr>
          <a:xfrm>
            <a:off x="3467719" y="5345715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 = 4+ 1 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3958858" y="5709148"/>
            <a:ext cx="335254" cy="681620"/>
            <a:chOff x="2109496" y="3028695"/>
            <a:chExt cx="335254" cy="10456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028695"/>
              <a:ext cx="0" cy="104563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259452" y="2737375"/>
            <a:ext cx="2034660" cy="3653392"/>
            <a:chOff x="2167673" y="3122047"/>
            <a:chExt cx="2034660" cy="365339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65339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254794" y="2737375"/>
            <a:ext cx="936104" cy="306953"/>
            <a:chOff x="2439836" y="3122047"/>
            <a:chExt cx="936104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65928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1" y="3830737"/>
            <a:ext cx="1802399" cy="1500602"/>
          </a:xfrm>
          <a:prstGeom prst="rect">
            <a:avLst/>
          </a:prstGeom>
        </p:spPr>
      </p:pic>
      <p:cxnSp>
        <p:nvCxnSpPr>
          <p:cNvPr id="8209" name="Straight Arrow Connector 8208">
            <a:extLst>
              <a:ext uri="{FF2B5EF4-FFF2-40B4-BE49-F238E27FC236}">
                <a16:creationId xmlns:a16="http://schemas.microsoft.com/office/drawing/2014/main" id="{DBFEA295-720F-FC7B-2CEC-6460B34A7A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2496" y="5771282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0" name="Straight Arrow Connector 8209">
            <a:extLst>
              <a:ext uri="{FF2B5EF4-FFF2-40B4-BE49-F238E27FC236}">
                <a16:creationId xmlns:a16="http://schemas.microsoft.com/office/drawing/2014/main" id="{FA019C17-C53A-651C-A17B-D595565F7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505910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6" name="Straight Arrow Connector 8215">
            <a:extLst>
              <a:ext uri="{FF2B5EF4-FFF2-40B4-BE49-F238E27FC236}">
                <a16:creationId xmlns:a16="http://schemas.microsoft.com/office/drawing/2014/main" id="{C00B18F1-DF31-CB1E-B4D4-0AB728F6B4D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3188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7" name="Straight Arrow Connector 8216">
            <a:extLst>
              <a:ext uri="{FF2B5EF4-FFF2-40B4-BE49-F238E27FC236}">
                <a16:creationId xmlns:a16="http://schemas.microsoft.com/office/drawing/2014/main" id="{34951A14-D980-CB65-2116-FCBC658D18E8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5756106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9" name="Straight Arrow Connector 8218">
            <a:extLst>
              <a:ext uri="{FF2B5EF4-FFF2-40B4-BE49-F238E27FC236}">
                <a16:creationId xmlns:a16="http://schemas.microsoft.com/office/drawing/2014/main" id="{C09C42A1-C60A-2012-AC3C-76EDA4A883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932694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0" name="Straight Arrow Connector 8219">
            <a:extLst>
              <a:ext uri="{FF2B5EF4-FFF2-40B4-BE49-F238E27FC236}">
                <a16:creationId xmlns:a16="http://schemas.microsoft.com/office/drawing/2014/main" id="{A5330451-0BAE-8CC7-6B87-703E7624FDA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202340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1" name="Straight Arrow Connector 8220">
            <a:extLst>
              <a:ext uri="{FF2B5EF4-FFF2-40B4-BE49-F238E27FC236}">
                <a16:creationId xmlns:a16="http://schemas.microsoft.com/office/drawing/2014/main" id="{58C50263-9A48-C348-A75B-FF3739136F8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3304779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2" name="Straight Arrow Connector 8221">
            <a:extLst>
              <a:ext uri="{FF2B5EF4-FFF2-40B4-BE49-F238E27FC236}">
                <a16:creationId xmlns:a16="http://schemas.microsoft.com/office/drawing/2014/main" id="{5270A3A2-E223-A2A9-DF36-E02E3148C837}"/>
              </a:ext>
            </a:extLst>
          </p:cNvPr>
          <p:cNvCxnSpPr>
            <a:cxnSpLocks/>
          </p:cNvCxnSpPr>
          <p:nvPr/>
        </p:nvCxnSpPr>
        <p:spPr bwMode="auto">
          <a:xfrm>
            <a:off x="2381140" y="2900313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1501624B-819B-8EBA-8C97-054B035C15BC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38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6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th-TH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2843808" y="2468265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&lt;=n</a:t>
            </a: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3068156" y="3873951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endParaRPr kumimoji="0" lang="en-TH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216070" y="2737375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3948714" y="3284522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197" name="Straight Arrow Connector 8196">
            <a:extLst>
              <a:ext uri="{FF2B5EF4-FFF2-40B4-BE49-F238E27FC236}">
                <a16:creationId xmlns:a16="http://schemas.microsoft.com/office/drawing/2014/main" id="{AD529B29-8625-D8B8-BCAC-864DC3F1C6BD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9504" y="3424705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6" name="Process 5">
            <a:extLst>
              <a:ext uri="{FF2B5EF4-FFF2-40B4-BE49-F238E27FC236}">
                <a16:creationId xmlns:a16="http://schemas.microsoft.com/office/drawing/2014/main" id="{227EEC72-26B1-4367-4C72-2A295D700523}"/>
              </a:ext>
            </a:extLst>
          </p:cNvPr>
          <p:cNvSpPr/>
          <p:nvPr/>
        </p:nvSpPr>
        <p:spPr bwMode="auto">
          <a:xfrm>
            <a:off x="6317890" y="1516718"/>
            <a:ext cx="2016224" cy="695893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= 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10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E6932-6992-7854-214A-C0328B1444D5}"/>
              </a:ext>
            </a:extLst>
          </p:cNvPr>
          <p:cNvSpPr txBox="1"/>
          <p:nvPr/>
        </p:nvSpPr>
        <p:spPr>
          <a:xfrm>
            <a:off x="3721934" y="2859613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&lt;=6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3175418" y="3275930"/>
            <a:ext cx="73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5580112" y="232687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54E1D-7941-588D-EBB6-00690BFE63FD}"/>
              </a:ext>
            </a:extLst>
          </p:cNvPr>
          <p:cNvSpPr txBox="1"/>
          <p:nvPr/>
        </p:nvSpPr>
        <p:spPr>
          <a:xfrm>
            <a:off x="3467719" y="4145150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 = 10 + 5 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3951877" y="4490339"/>
            <a:ext cx="335254" cy="579860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084D94-EE6A-5914-FE55-F35C8B2A2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4122981" y="4581038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31" name="Process 30">
            <a:extLst>
              <a:ext uri="{FF2B5EF4-FFF2-40B4-BE49-F238E27FC236}">
                <a16:creationId xmlns:a16="http://schemas.microsoft.com/office/drawing/2014/main" id="{0D801702-D071-F0AA-7284-C7381C334D31}"/>
              </a:ext>
            </a:extLst>
          </p:cNvPr>
          <p:cNvSpPr/>
          <p:nvPr/>
        </p:nvSpPr>
        <p:spPr bwMode="auto">
          <a:xfrm>
            <a:off x="3068156" y="50676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47B9F-0404-769A-E45D-2203CC5B4415}"/>
              </a:ext>
            </a:extLst>
          </p:cNvPr>
          <p:cNvSpPr txBox="1"/>
          <p:nvPr/>
        </p:nvSpPr>
        <p:spPr>
          <a:xfrm>
            <a:off x="3467719" y="5345715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 = 5+ 1 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3958858" y="5709148"/>
            <a:ext cx="335254" cy="681620"/>
            <a:chOff x="2109496" y="3028695"/>
            <a:chExt cx="335254" cy="10456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028695"/>
              <a:ext cx="0" cy="104563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259452" y="2737375"/>
            <a:ext cx="2034660" cy="3653392"/>
            <a:chOff x="2167673" y="3122047"/>
            <a:chExt cx="2034660" cy="365339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65339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254794" y="2737375"/>
            <a:ext cx="936104" cy="306953"/>
            <a:chOff x="2439836" y="3122047"/>
            <a:chExt cx="936104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65928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1" y="3830737"/>
            <a:ext cx="1802399" cy="1500602"/>
          </a:xfrm>
          <a:prstGeom prst="rect">
            <a:avLst/>
          </a:prstGeom>
        </p:spPr>
      </p:pic>
      <p:cxnSp>
        <p:nvCxnSpPr>
          <p:cNvPr id="8209" name="Straight Arrow Connector 8208">
            <a:extLst>
              <a:ext uri="{FF2B5EF4-FFF2-40B4-BE49-F238E27FC236}">
                <a16:creationId xmlns:a16="http://schemas.microsoft.com/office/drawing/2014/main" id="{DBFEA295-720F-FC7B-2CEC-6460B34A7A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2496" y="5771282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0" name="Straight Arrow Connector 8209">
            <a:extLst>
              <a:ext uri="{FF2B5EF4-FFF2-40B4-BE49-F238E27FC236}">
                <a16:creationId xmlns:a16="http://schemas.microsoft.com/office/drawing/2014/main" id="{FA019C17-C53A-651C-A17B-D595565F7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505910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6" name="Straight Arrow Connector 8215">
            <a:extLst>
              <a:ext uri="{FF2B5EF4-FFF2-40B4-BE49-F238E27FC236}">
                <a16:creationId xmlns:a16="http://schemas.microsoft.com/office/drawing/2014/main" id="{C00B18F1-DF31-CB1E-B4D4-0AB728F6B4D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3188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7" name="Straight Arrow Connector 8216">
            <a:extLst>
              <a:ext uri="{FF2B5EF4-FFF2-40B4-BE49-F238E27FC236}">
                <a16:creationId xmlns:a16="http://schemas.microsoft.com/office/drawing/2014/main" id="{34951A14-D980-CB65-2116-FCBC658D18E8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5756106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9" name="Straight Arrow Connector 8218">
            <a:extLst>
              <a:ext uri="{FF2B5EF4-FFF2-40B4-BE49-F238E27FC236}">
                <a16:creationId xmlns:a16="http://schemas.microsoft.com/office/drawing/2014/main" id="{C09C42A1-C60A-2012-AC3C-76EDA4A883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932694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0" name="Straight Arrow Connector 8219">
            <a:extLst>
              <a:ext uri="{FF2B5EF4-FFF2-40B4-BE49-F238E27FC236}">
                <a16:creationId xmlns:a16="http://schemas.microsoft.com/office/drawing/2014/main" id="{A5330451-0BAE-8CC7-6B87-703E7624FDA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202340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1" name="Straight Arrow Connector 8220">
            <a:extLst>
              <a:ext uri="{FF2B5EF4-FFF2-40B4-BE49-F238E27FC236}">
                <a16:creationId xmlns:a16="http://schemas.microsoft.com/office/drawing/2014/main" id="{58C50263-9A48-C348-A75B-FF3739136F8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3304779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2" name="Straight Arrow Connector 8221">
            <a:extLst>
              <a:ext uri="{FF2B5EF4-FFF2-40B4-BE49-F238E27FC236}">
                <a16:creationId xmlns:a16="http://schemas.microsoft.com/office/drawing/2014/main" id="{5270A3A2-E223-A2A9-DF36-E02E3148C837}"/>
              </a:ext>
            </a:extLst>
          </p:cNvPr>
          <p:cNvCxnSpPr>
            <a:cxnSpLocks/>
          </p:cNvCxnSpPr>
          <p:nvPr/>
        </p:nvCxnSpPr>
        <p:spPr bwMode="auto">
          <a:xfrm>
            <a:off x="2381140" y="2900313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AC14E33-6C69-A57F-4F3C-CD710F301478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49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6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th-TH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2843808" y="2468265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&lt;=n</a:t>
            </a: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3068156" y="3873951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endParaRPr kumimoji="0" lang="en-TH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216070" y="2737375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3948714" y="3284522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197" name="Straight Arrow Connector 8196">
            <a:extLst>
              <a:ext uri="{FF2B5EF4-FFF2-40B4-BE49-F238E27FC236}">
                <a16:creationId xmlns:a16="http://schemas.microsoft.com/office/drawing/2014/main" id="{AD529B29-8625-D8B8-BCAC-864DC3F1C6BD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9504" y="3424705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6" name="Process 5">
            <a:extLst>
              <a:ext uri="{FF2B5EF4-FFF2-40B4-BE49-F238E27FC236}">
                <a16:creationId xmlns:a16="http://schemas.microsoft.com/office/drawing/2014/main" id="{227EEC72-26B1-4367-4C72-2A295D700523}"/>
              </a:ext>
            </a:extLst>
          </p:cNvPr>
          <p:cNvSpPr/>
          <p:nvPr/>
        </p:nvSpPr>
        <p:spPr bwMode="auto">
          <a:xfrm>
            <a:off x="6263292" y="1118005"/>
            <a:ext cx="2016224" cy="695893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= 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15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E6932-6992-7854-214A-C0328B1444D5}"/>
              </a:ext>
            </a:extLst>
          </p:cNvPr>
          <p:cNvSpPr txBox="1"/>
          <p:nvPr/>
        </p:nvSpPr>
        <p:spPr>
          <a:xfrm>
            <a:off x="3721934" y="2859613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&lt;=6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3227055" y="3285533"/>
            <a:ext cx="73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5580112" y="232687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54E1D-7941-588D-EBB6-00690BFE63FD}"/>
              </a:ext>
            </a:extLst>
          </p:cNvPr>
          <p:cNvSpPr txBox="1"/>
          <p:nvPr/>
        </p:nvSpPr>
        <p:spPr>
          <a:xfrm>
            <a:off x="3467719" y="4145322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21= 15 + 6 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3951877" y="4490339"/>
            <a:ext cx="335254" cy="579860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084D94-EE6A-5914-FE55-F35C8B2A2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4122981" y="4581038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31" name="Process 30">
            <a:extLst>
              <a:ext uri="{FF2B5EF4-FFF2-40B4-BE49-F238E27FC236}">
                <a16:creationId xmlns:a16="http://schemas.microsoft.com/office/drawing/2014/main" id="{0D801702-D071-F0AA-7284-C7381C334D31}"/>
              </a:ext>
            </a:extLst>
          </p:cNvPr>
          <p:cNvSpPr/>
          <p:nvPr/>
        </p:nvSpPr>
        <p:spPr bwMode="auto">
          <a:xfrm>
            <a:off x="3068156" y="50676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47B9F-0404-769A-E45D-2203CC5B4415}"/>
              </a:ext>
            </a:extLst>
          </p:cNvPr>
          <p:cNvSpPr txBox="1"/>
          <p:nvPr/>
        </p:nvSpPr>
        <p:spPr>
          <a:xfrm>
            <a:off x="3467719" y="5345715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7 = 6+ 1 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3958858" y="5709148"/>
            <a:ext cx="335254" cy="681620"/>
            <a:chOff x="2109496" y="3028695"/>
            <a:chExt cx="335254" cy="10456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028695"/>
              <a:ext cx="0" cy="104563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259452" y="2737375"/>
            <a:ext cx="2034660" cy="3653392"/>
            <a:chOff x="2167673" y="3122047"/>
            <a:chExt cx="2034660" cy="365339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65339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254794" y="2737375"/>
            <a:ext cx="936104" cy="306953"/>
            <a:chOff x="2439836" y="3122047"/>
            <a:chExt cx="936104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65928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1" y="3830737"/>
            <a:ext cx="1802399" cy="1500602"/>
          </a:xfrm>
          <a:prstGeom prst="rect">
            <a:avLst/>
          </a:prstGeom>
        </p:spPr>
      </p:pic>
      <p:cxnSp>
        <p:nvCxnSpPr>
          <p:cNvPr id="8209" name="Straight Arrow Connector 8208">
            <a:extLst>
              <a:ext uri="{FF2B5EF4-FFF2-40B4-BE49-F238E27FC236}">
                <a16:creationId xmlns:a16="http://schemas.microsoft.com/office/drawing/2014/main" id="{DBFEA295-720F-FC7B-2CEC-6460B34A7A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2496" y="5771282"/>
            <a:ext cx="7008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0" name="Straight Arrow Connector 8209">
            <a:extLst>
              <a:ext uri="{FF2B5EF4-FFF2-40B4-BE49-F238E27FC236}">
                <a16:creationId xmlns:a16="http://schemas.microsoft.com/office/drawing/2014/main" id="{FA019C17-C53A-651C-A17B-D595565F7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505910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6" name="Straight Arrow Connector 8215">
            <a:extLst>
              <a:ext uri="{FF2B5EF4-FFF2-40B4-BE49-F238E27FC236}">
                <a16:creationId xmlns:a16="http://schemas.microsoft.com/office/drawing/2014/main" id="{C00B18F1-DF31-CB1E-B4D4-0AB728F6B4DE}"/>
              </a:ext>
            </a:extLst>
          </p:cNvPr>
          <p:cNvCxnSpPr>
            <a:cxnSpLocks/>
          </p:cNvCxnSpPr>
          <p:nvPr/>
        </p:nvCxnSpPr>
        <p:spPr bwMode="auto">
          <a:xfrm flipH="1">
            <a:off x="2813188" y="6237312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7" name="Straight Arrow Connector 8216">
            <a:extLst>
              <a:ext uri="{FF2B5EF4-FFF2-40B4-BE49-F238E27FC236}">
                <a16:creationId xmlns:a16="http://schemas.microsoft.com/office/drawing/2014/main" id="{34951A14-D980-CB65-2116-FCBC658D18E8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5756106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9" name="Straight Arrow Connector 8218">
            <a:extLst>
              <a:ext uri="{FF2B5EF4-FFF2-40B4-BE49-F238E27FC236}">
                <a16:creationId xmlns:a16="http://schemas.microsoft.com/office/drawing/2014/main" id="{C09C42A1-C60A-2012-AC3C-76EDA4A883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932694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0" name="Straight Arrow Connector 8219">
            <a:extLst>
              <a:ext uri="{FF2B5EF4-FFF2-40B4-BE49-F238E27FC236}">
                <a16:creationId xmlns:a16="http://schemas.microsoft.com/office/drawing/2014/main" id="{A5330451-0BAE-8CC7-6B87-703E7624FDA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4202340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1" name="Straight Arrow Connector 8220">
            <a:extLst>
              <a:ext uri="{FF2B5EF4-FFF2-40B4-BE49-F238E27FC236}">
                <a16:creationId xmlns:a16="http://schemas.microsoft.com/office/drawing/2014/main" id="{58C50263-9A48-C348-A75B-FF3739136F8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11760" y="3304779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2" name="Straight Arrow Connector 8221">
            <a:extLst>
              <a:ext uri="{FF2B5EF4-FFF2-40B4-BE49-F238E27FC236}">
                <a16:creationId xmlns:a16="http://schemas.microsoft.com/office/drawing/2014/main" id="{5270A3A2-E223-A2A9-DF36-E02E3148C837}"/>
              </a:ext>
            </a:extLst>
          </p:cNvPr>
          <p:cNvCxnSpPr>
            <a:cxnSpLocks/>
          </p:cNvCxnSpPr>
          <p:nvPr/>
        </p:nvCxnSpPr>
        <p:spPr bwMode="auto">
          <a:xfrm>
            <a:off x="2381140" y="2900313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9F416042-79EA-F0DE-A061-5E99A503118D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02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41803"/>
            <a:ext cx="8136903" cy="52161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6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th-TH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endParaRPr lang="en-US" sz="1000" dirty="0"/>
          </a:p>
          <a:p>
            <a:pPr marL="268288" lvl="1" indent="188913" eaLnBrk="1" hangingPunct="1">
              <a:lnSpc>
                <a:spcPct val="90000"/>
              </a:lnSpc>
              <a:buNone/>
              <a:defRPr/>
            </a:pPr>
            <a:r>
              <a:rPr lang="th-TH" dirty="0"/>
              <a:t>	</a:t>
            </a: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2843808" y="2468265"/>
            <a:ext cx="2592288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&lt;=n</a:t>
            </a:r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032B49B7-84BD-1A92-3FE6-5273A4647842}"/>
              </a:ext>
            </a:extLst>
          </p:cNvPr>
          <p:cNvSpPr/>
          <p:nvPr/>
        </p:nvSpPr>
        <p:spPr bwMode="auto">
          <a:xfrm>
            <a:off x="3068156" y="3873951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endParaRPr kumimoji="0" lang="en-TH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E5D788-82A2-C76A-57CC-480229D38F31}"/>
              </a:ext>
            </a:extLst>
          </p:cNvPr>
          <p:cNvGrpSpPr/>
          <p:nvPr/>
        </p:nvGrpSpPr>
        <p:grpSpPr>
          <a:xfrm flipH="1">
            <a:off x="5216070" y="2737375"/>
            <a:ext cx="1208267" cy="827855"/>
            <a:chOff x="2167673" y="3122047"/>
            <a:chExt cx="1208267" cy="8278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5E4E17-F156-F07F-1080-47ADF07B3C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71127" y="3122047"/>
              <a:ext cx="120481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0179533-0CED-6305-B4DA-77A556A46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82785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9C42B-D4C0-59C2-C6AC-C7761CBFCD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52090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CFCEDA-0E9C-1204-6BA2-77AEA1D8EE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3948714" y="3284522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Process 5">
            <a:extLst>
              <a:ext uri="{FF2B5EF4-FFF2-40B4-BE49-F238E27FC236}">
                <a16:creationId xmlns:a16="http://schemas.microsoft.com/office/drawing/2014/main" id="{227EEC72-26B1-4367-4C72-2A295D700523}"/>
              </a:ext>
            </a:extLst>
          </p:cNvPr>
          <p:cNvSpPr/>
          <p:nvPr/>
        </p:nvSpPr>
        <p:spPr bwMode="auto">
          <a:xfrm>
            <a:off x="6265727" y="1426295"/>
            <a:ext cx="2016224" cy="695893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= 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</a:t>
            </a: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21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E6932-6992-7854-214A-C0328B1444D5}"/>
              </a:ext>
            </a:extLst>
          </p:cNvPr>
          <p:cNvSpPr txBox="1"/>
          <p:nvPr/>
        </p:nvSpPr>
        <p:spPr>
          <a:xfrm>
            <a:off x="3721934" y="2859613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&lt;=6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3227737" y="3284522"/>
            <a:ext cx="73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5580112" y="232687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False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D54E1D-7941-588D-EBB6-00690BFE63FD}"/>
              </a:ext>
            </a:extLst>
          </p:cNvPr>
          <p:cNvSpPr txBox="1"/>
          <p:nvPr/>
        </p:nvSpPr>
        <p:spPr>
          <a:xfrm>
            <a:off x="3467719" y="4145322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21= 15 + 6 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3951877" y="4490339"/>
            <a:ext cx="335254" cy="579860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Process 30">
            <a:extLst>
              <a:ext uri="{FF2B5EF4-FFF2-40B4-BE49-F238E27FC236}">
                <a16:creationId xmlns:a16="http://schemas.microsoft.com/office/drawing/2014/main" id="{0D801702-D071-F0AA-7284-C7381C334D31}"/>
              </a:ext>
            </a:extLst>
          </p:cNvPr>
          <p:cNvSpPr/>
          <p:nvPr/>
        </p:nvSpPr>
        <p:spPr bwMode="auto">
          <a:xfrm>
            <a:off x="3068156" y="5067637"/>
            <a:ext cx="2016224" cy="6202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+</a:t>
            </a:r>
            <a:r>
              <a:rPr kumimoji="0" lang="en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E47B9F-0404-769A-E45D-2203CC5B4415}"/>
              </a:ext>
            </a:extLst>
          </p:cNvPr>
          <p:cNvSpPr txBox="1"/>
          <p:nvPr/>
        </p:nvSpPr>
        <p:spPr>
          <a:xfrm>
            <a:off x="3467719" y="5345715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7 = 6+ 1 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3958858" y="5709148"/>
            <a:ext cx="335254" cy="681620"/>
            <a:chOff x="2109496" y="3028695"/>
            <a:chExt cx="335254" cy="10456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028695"/>
              <a:ext cx="0" cy="104563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259452" y="2737375"/>
            <a:ext cx="2034660" cy="3653392"/>
            <a:chOff x="2167673" y="3122047"/>
            <a:chExt cx="2034660" cy="365339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653392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254794" y="2737375"/>
            <a:ext cx="936104" cy="306953"/>
            <a:chOff x="2439836" y="3122047"/>
            <a:chExt cx="936104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936104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65928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91" y="3830737"/>
            <a:ext cx="1802399" cy="1500602"/>
          </a:xfrm>
          <a:prstGeom prst="rect">
            <a:avLst/>
          </a:prstGeom>
        </p:spPr>
      </p:pic>
      <p:cxnSp>
        <p:nvCxnSpPr>
          <p:cNvPr id="8222" name="Straight Arrow Connector 8221">
            <a:extLst>
              <a:ext uri="{FF2B5EF4-FFF2-40B4-BE49-F238E27FC236}">
                <a16:creationId xmlns:a16="http://schemas.microsoft.com/office/drawing/2014/main" id="{5270A3A2-E223-A2A9-DF36-E02E3148C837}"/>
              </a:ext>
            </a:extLst>
          </p:cNvPr>
          <p:cNvCxnSpPr>
            <a:cxnSpLocks/>
          </p:cNvCxnSpPr>
          <p:nvPr/>
        </p:nvCxnSpPr>
        <p:spPr bwMode="auto">
          <a:xfrm>
            <a:off x="5580112" y="2859613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347322-8437-23B9-BEC3-45FD532E69E3}"/>
              </a:ext>
            </a:extLst>
          </p:cNvPr>
          <p:cNvCxnSpPr>
            <a:cxnSpLocks/>
          </p:cNvCxnSpPr>
          <p:nvPr/>
        </p:nvCxnSpPr>
        <p:spPr bwMode="auto">
          <a:xfrm>
            <a:off x="6263292" y="3018708"/>
            <a:ext cx="0" cy="4570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5" name="Process 4">
            <a:extLst>
              <a:ext uri="{FF2B5EF4-FFF2-40B4-BE49-F238E27FC236}">
                <a16:creationId xmlns:a16="http://schemas.microsoft.com/office/drawing/2014/main" id="{FE8D3AEF-F158-752C-C323-EC4DF42C888C}"/>
              </a:ext>
            </a:extLst>
          </p:cNvPr>
          <p:cNvSpPr/>
          <p:nvPr/>
        </p:nvSpPr>
        <p:spPr bwMode="auto">
          <a:xfrm>
            <a:off x="5595511" y="4063607"/>
            <a:ext cx="1424761" cy="604936"/>
          </a:xfrm>
          <a:prstGeom prst="flowChartProcess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endParaRPr kumimoji="0" lang="en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6AE6FF-B98A-F28A-189F-1FA542EA51F9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0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87099" y="48622"/>
            <a:ext cx="7793037" cy="1143000"/>
          </a:xfrm>
        </p:spPr>
        <p:txBody>
          <a:bodyPr anchor="ctr"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ผังงานแบบทำซ้ำจนกระทั่ง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ตัวแทนเนื้อหา 16"/>
          <p:cNvSpPr>
            <a:spLocks noGrp="1"/>
          </p:cNvSpPr>
          <p:nvPr>
            <p:ph idx="1"/>
          </p:nvPr>
        </p:nvSpPr>
        <p:spPr>
          <a:xfrm>
            <a:off x="811294" y="3536158"/>
            <a:ext cx="7954715" cy="2241339"/>
          </a:xfrm>
        </p:spPr>
        <p:txBody>
          <a:bodyPr/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ขั้นตอนแรกของการทำงาน คือ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Process 1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ซึ่งเรียกว่า </a:t>
            </a:r>
            <a:r>
              <a:rPr lang="en-US" sz="2800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2800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ขั้นตอนการทำซ้ำ</a:t>
            </a:r>
            <a:r>
              <a:rPr lang="en-US" sz="2800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th-TH" sz="2800" b="1" dirty="0">
              <a:solidFill>
                <a:srgbClr val="F5408A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ถัดมาจะเป็นการตรวจสอบเงื่อนไข</a:t>
            </a:r>
          </a:p>
          <a:p>
            <a:pPr lvl="1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หากเงื่อนไขยังไม่เป็นจริง จะกลับไปทำ</a:t>
            </a:r>
            <a:r>
              <a:rPr lang="th-TH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ขั้นตอนการทำซ้ำ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อีก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แต่หากเป็นจริงแล้ว จะ</a:t>
            </a:r>
            <a:r>
              <a:rPr lang="th-TH" b="1" dirty="0">
                <a:solidFill>
                  <a:srgbClr val="0186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ออกจากขั้นตอนการทำซ้ำ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เพื่อทำงานอื่นต่อไป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18" name="TextBox 13"/>
          <p:cNvSpPr txBox="1"/>
          <p:nvPr/>
        </p:nvSpPr>
        <p:spPr>
          <a:xfrm>
            <a:off x="4788652" y="2407945"/>
            <a:ext cx="92835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0186C0"/>
                </a:solidFill>
                <a:latin typeface="TH SarabunPSK" pitchFamily="34" charset="-34"/>
                <a:cs typeface="TH SarabunPSK" pitchFamily="34" charset="-34"/>
              </a:rPr>
              <a:t>True</a:t>
            </a:r>
          </a:p>
        </p:txBody>
      </p:sp>
      <p:cxnSp>
        <p:nvCxnSpPr>
          <p:cNvPr id="19" name="ลูกศรเชื่อมต่อแบบตรง 25"/>
          <p:cNvCxnSpPr>
            <a:endCxn id="28" idx="0"/>
          </p:cNvCxnSpPr>
          <p:nvPr/>
        </p:nvCxnSpPr>
        <p:spPr bwMode="auto">
          <a:xfrm flipH="1">
            <a:off x="4287826" y="1114489"/>
            <a:ext cx="244" cy="20931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2" name="ลูกศรเชื่อมต่อแบบตรง 23"/>
          <p:cNvCxnSpPr>
            <a:stCxn id="26" idx="2"/>
            <a:endCxn id="27" idx="0"/>
          </p:cNvCxnSpPr>
          <p:nvPr/>
        </p:nvCxnSpPr>
        <p:spPr bwMode="auto">
          <a:xfrm>
            <a:off x="4283968" y="2180607"/>
            <a:ext cx="0" cy="34371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3" name="Elbow Connector 12"/>
          <p:cNvCxnSpPr>
            <a:stCxn id="27" idx="3"/>
          </p:cNvCxnSpPr>
          <p:nvPr/>
        </p:nvCxnSpPr>
        <p:spPr bwMode="auto">
          <a:xfrm>
            <a:off x="4968044" y="2776346"/>
            <a:ext cx="592266" cy="249855"/>
          </a:xfrm>
          <a:prstGeom prst="bentConnector3">
            <a:avLst>
              <a:gd name="adj1" fmla="val 10021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4" name="TextBox 14"/>
          <p:cNvSpPr txBox="1"/>
          <p:nvPr/>
        </p:nvSpPr>
        <p:spPr>
          <a:xfrm>
            <a:off x="3048134" y="2394205"/>
            <a:ext cx="92835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False</a:t>
            </a:r>
          </a:p>
        </p:txBody>
      </p:sp>
      <p:cxnSp>
        <p:nvCxnSpPr>
          <p:cNvPr id="25" name="Elbow Connector 15"/>
          <p:cNvCxnSpPr>
            <a:stCxn id="27" idx="1"/>
            <a:endCxn id="28" idx="2"/>
          </p:cNvCxnSpPr>
          <p:nvPr/>
        </p:nvCxnSpPr>
        <p:spPr bwMode="auto">
          <a:xfrm rot="10800000" flipH="1">
            <a:off x="3599892" y="1415244"/>
            <a:ext cx="596494" cy="1361102"/>
          </a:xfrm>
          <a:prstGeom prst="bentConnector3">
            <a:avLst>
              <a:gd name="adj1" fmla="val -624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16"/>
          <p:cNvSpPr/>
          <p:nvPr/>
        </p:nvSpPr>
        <p:spPr bwMode="auto">
          <a:xfrm>
            <a:off x="3635896" y="1676551"/>
            <a:ext cx="1296144" cy="50405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5408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Process 1</a:t>
            </a:r>
            <a:endParaRPr lang="en-US" baseline="30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ข้าวหลามตัด 8"/>
          <p:cNvSpPr/>
          <p:nvPr/>
        </p:nvSpPr>
        <p:spPr bwMode="auto">
          <a:xfrm>
            <a:off x="3599892" y="2524318"/>
            <a:ext cx="1368152" cy="504056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Condition</a:t>
            </a:r>
          </a:p>
        </p:txBody>
      </p:sp>
      <p:sp>
        <p:nvSpPr>
          <p:cNvPr id="28" name="วงรี 27"/>
          <p:cNvSpPr/>
          <p:nvPr/>
        </p:nvSpPr>
        <p:spPr bwMode="auto">
          <a:xfrm>
            <a:off x="4196386" y="1323804"/>
            <a:ext cx="182880" cy="1828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cxnSp>
        <p:nvCxnSpPr>
          <p:cNvPr id="29" name="ลูกศรเชื่อมต่อแบบตรง 25"/>
          <p:cNvCxnSpPr>
            <a:stCxn id="28" idx="4"/>
            <a:endCxn id="26" idx="0"/>
          </p:cNvCxnSpPr>
          <p:nvPr/>
        </p:nvCxnSpPr>
        <p:spPr bwMode="auto">
          <a:xfrm flipH="1">
            <a:off x="4283968" y="1506684"/>
            <a:ext cx="3858" cy="1698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1376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>
          <a:xfrm>
            <a:off x="793751" y="2017713"/>
            <a:ext cx="7738690" cy="41148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</a:t>
            </a:r>
            <a:r>
              <a:rPr lang="en-US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alt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ตรวจสอบการรับเลข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เป็นจำนวนเต็มและมีค่าตั้งแต่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หรือไม่</a:t>
            </a:r>
          </a:p>
          <a:p>
            <a:pPr marL="0" indent="0">
              <a:buNone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เป้าหมาย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ตรวจสอบการรับเลข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เป็นจำนวนเต็มและมีค่าตั้งแต่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85E85-405B-49F3-A638-0FA9C0DCB5F5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ABC4E0-6A81-005C-1327-FE7E7AFAE816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894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9341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วิธีการเขียนขั้นตอนแก้ปัญหาผังงาน (</a:t>
            </a:r>
            <a:r>
              <a:rPr lang="en-US" alt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alt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zh-CN" sz="2800" dirty="0">
                <a:solidFill>
                  <a:schemeClr val="folHlink"/>
                </a:solidFill>
                <a:cs typeface="TH SarabunPSK" panose="020B0500040200020003" pitchFamily="34" charset="-34"/>
              </a:rPr>
              <a:t>		</a:t>
            </a:r>
            <a:r>
              <a:rPr lang="th-TH" altLang="zh-CN" sz="2800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การเขียนอธิบายขั้นตอนวิธีการทำงาน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ในลักษณะของรูปภาพ</a:t>
            </a:r>
            <a:r>
              <a:rPr lang="en-US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ลักษณะของผังงานแต่ละรูปแบบก็จะมีความหมายแตกต่างกัน</a:t>
            </a:r>
          </a:p>
          <a:p>
            <a:pPr eaLnBrk="1" hangingPunct="1">
              <a:buNone/>
            </a:pPr>
            <a:endParaRPr lang="th-TH" altLang="zh-CN" sz="1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buNone/>
            </a:pPr>
            <a:r>
              <a:rPr lang="th-TH" altLang="zh-CN" sz="2800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ประโยชน์ของผังงาน</a:t>
            </a:r>
          </a:p>
          <a:p>
            <a:pPr eaLnBrk="1" hangingPunct="1"/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อธิบายขั้นตอนวิธีการทำงานในลักษณะของรูปภาพ </a:t>
            </a:r>
          </a:p>
          <a:p>
            <a:pPr eaLnBrk="1" hangingPunct="1"/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เห็นลำดับและทิศทางของขั้นตอนวิธีการทำงานได้ชัดเจนกว่าข้อความ</a:t>
            </a:r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86" y="4021006"/>
            <a:ext cx="1649588" cy="2701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697" y="4021006"/>
            <a:ext cx="2215575" cy="24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A001-AB00-C6A3-4462-B2F3FBB4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371600"/>
            <a:ext cx="7772400" cy="4114800"/>
          </a:xfrm>
        </p:spPr>
        <p:txBody>
          <a:bodyPr/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1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ทำความเข้าใจกับปัญหา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ตรวจสอบการรับเลข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เป็นจำนวนเต็มและมีค่าตั้งแต่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 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2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ลักษณะของข้อมูลเข้าและข้อมูลออก</a:t>
            </a:r>
          </a:p>
          <a:p>
            <a:pPr lvl="1" eaLnBrk="1" hangingPunct="1"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ข้อมูลเข้า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คือ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จำนวนเต็มที่มีค่าตั้งแต่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r>
            <a:endParaRPr lang="th-TH" altLang="zh-CN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i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ข้อมูลออก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คือ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จำนวนเต็มที่มีค่าตั้งแต่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 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th-TH" altLang="en-US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ทดลองแก้ไขปัญหาด้วยตนเอง</a:t>
            </a:r>
          </a:p>
          <a:p>
            <a:pPr lvl="1" eaLnBrk="1" hangingPunct="1">
              <a:buNone/>
            </a:pP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ถ้าให้ 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มีค่าเท่ากับ </a:t>
            </a:r>
            <a:r>
              <a:rPr lang="en-US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altLang="zh-CN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โปรแกรมจะกลับมาเริ่มต้นรอรับค่าใหม่</a:t>
            </a:r>
          </a:p>
          <a:p>
            <a:pPr lvl="1" eaLnBrk="1" hangingPunct="1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ถ้าให้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มีค่าเท่ากับ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– 12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โปรแกรมจะต้องแสดงผลลัพธ์และไม่กลับมารอรับค่าใหม่</a:t>
            </a:r>
            <a:endParaRPr lang="en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600AE-EBB8-00DD-3FA4-028948CE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F5557-3A7B-454D-AF29-A24AFA509C84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66BBB1-F140-B3FE-589B-0403B5A1938F}"/>
              </a:ext>
            </a:extLst>
          </p:cNvPr>
          <p:cNvSpPr txBox="1">
            <a:spLocks/>
          </p:cNvSpPr>
          <p:nvPr/>
        </p:nvSpPr>
        <p:spPr bwMode="auto">
          <a:xfrm>
            <a:off x="1187624" y="115416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b="1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2.2. </a:t>
            </a:r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การวิเคราะห์ปัญหาสำหรับการออกแบบโปรแกรม</a:t>
            </a:r>
            <a:r>
              <a:rPr lang="th-TH" sz="4000" b="1" u="sng" kern="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ผังงานแบบทำซ้ำ</a:t>
            </a:r>
            <a:endParaRPr lang="en-TH" sz="4000" b="1" u="sng" kern="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3815E-1709-72A4-F23F-221A9B2391B1}"/>
              </a:ext>
            </a:extLst>
          </p:cNvPr>
          <p:cNvSpPr txBox="1"/>
          <p:nvPr/>
        </p:nvSpPr>
        <p:spPr>
          <a:xfrm>
            <a:off x="1403648" y="5876092"/>
            <a:ext cx="69665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600" dirty="0"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3200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ถ้าค่า </a:t>
            </a:r>
            <a:r>
              <a:rPr lang="en-US" sz="3200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 </a:t>
            </a:r>
            <a:r>
              <a:rPr lang="th-TH" sz="3200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ไม่ได้อยู่ในช่วงที่ระบุ จะรับค่า </a:t>
            </a:r>
            <a:r>
              <a:rPr lang="en-US" sz="3200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 </a:t>
            </a:r>
            <a:r>
              <a:rPr lang="th-TH" sz="3200" b="1" dirty="0">
                <a:solidFill>
                  <a:srgbClr val="F540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ไปเรื่อย ๆ</a:t>
            </a:r>
            <a:endParaRPr lang="en-US" sz="3200" b="1" dirty="0">
              <a:solidFill>
                <a:srgbClr val="F5408A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9479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6930423" y="6390055"/>
            <a:ext cx="1905000" cy="457200"/>
          </a:xfrm>
        </p:spPr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B54B88-0937-1AE0-94F4-2C948A76B474}"/>
              </a:ext>
            </a:extLst>
          </p:cNvPr>
          <p:cNvSpPr txBox="1"/>
          <p:nvPr/>
        </p:nvSpPr>
        <p:spPr>
          <a:xfrm>
            <a:off x="251520" y="4514905"/>
            <a:ext cx="928351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False</a:t>
            </a:r>
          </a:p>
        </p:txBody>
      </p:sp>
      <p:sp>
        <p:nvSpPr>
          <p:cNvPr id="9" name="Flowchart: Terminator 9">
            <a:extLst>
              <a:ext uri="{FF2B5EF4-FFF2-40B4-BE49-F238E27FC236}">
                <a16:creationId xmlns:a16="http://schemas.microsoft.com/office/drawing/2014/main" id="{791EAC72-C8F7-D326-388C-AE520E814692}"/>
              </a:ext>
            </a:extLst>
          </p:cNvPr>
          <p:cNvSpPr/>
          <p:nvPr/>
        </p:nvSpPr>
        <p:spPr bwMode="auto">
          <a:xfrm>
            <a:off x="1748656" y="1208839"/>
            <a:ext cx="914400" cy="365760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Begin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B9CD5135-F335-581C-F9FE-DBADD84FF6C1}"/>
              </a:ext>
            </a:extLst>
          </p:cNvPr>
          <p:cNvSpPr txBox="1"/>
          <p:nvPr/>
        </p:nvSpPr>
        <p:spPr>
          <a:xfrm>
            <a:off x="2037461" y="5186158"/>
            <a:ext cx="928351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True</a:t>
            </a:r>
          </a:p>
        </p:txBody>
      </p:sp>
      <p:cxnSp>
        <p:nvCxnSpPr>
          <p:cNvPr id="11" name="Elbow Connector 29">
            <a:extLst>
              <a:ext uri="{FF2B5EF4-FFF2-40B4-BE49-F238E27FC236}">
                <a16:creationId xmlns:a16="http://schemas.microsoft.com/office/drawing/2014/main" id="{F182C9CC-7006-F924-A02F-13F4B61D019E}"/>
              </a:ext>
            </a:extLst>
          </p:cNvPr>
          <p:cNvCxnSpPr>
            <a:stCxn id="12" idx="1"/>
            <a:endCxn id="14" idx="2"/>
          </p:cNvCxnSpPr>
          <p:nvPr/>
        </p:nvCxnSpPr>
        <p:spPr bwMode="auto">
          <a:xfrm rot="10800000" flipH="1">
            <a:off x="891601" y="2761065"/>
            <a:ext cx="1234440" cy="2134146"/>
          </a:xfrm>
          <a:prstGeom prst="bentConnector3">
            <a:avLst>
              <a:gd name="adj1" fmla="val -40000"/>
            </a:avLst>
          </a:prstGeom>
          <a:ln w="2222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ข้าวหลามตัด 8">
            <a:extLst>
              <a:ext uri="{FF2B5EF4-FFF2-40B4-BE49-F238E27FC236}">
                <a16:creationId xmlns:a16="http://schemas.microsoft.com/office/drawing/2014/main" id="{108F88A4-1F7D-223D-4F22-B181EA39A57B}"/>
              </a:ext>
            </a:extLst>
          </p:cNvPr>
          <p:cNvSpPr/>
          <p:nvPr/>
        </p:nvSpPr>
        <p:spPr bwMode="auto">
          <a:xfrm>
            <a:off x="891601" y="4575171"/>
            <a:ext cx="2651760" cy="640080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(n ≥ 2) AND (n ≤ 12)</a:t>
            </a:r>
          </a:p>
        </p:txBody>
      </p:sp>
      <p:sp>
        <p:nvSpPr>
          <p:cNvPr id="13" name="สี่เหลี่ยมด้านขนาน 4">
            <a:extLst>
              <a:ext uri="{FF2B5EF4-FFF2-40B4-BE49-F238E27FC236}">
                <a16:creationId xmlns:a16="http://schemas.microsoft.com/office/drawing/2014/main" id="{C48E0883-548A-F5FF-9956-FE955E11AC04}"/>
              </a:ext>
            </a:extLst>
          </p:cNvPr>
          <p:cNvSpPr/>
          <p:nvPr/>
        </p:nvSpPr>
        <p:spPr bwMode="auto">
          <a:xfrm>
            <a:off x="663001" y="3182887"/>
            <a:ext cx="3108960" cy="365760"/>
          </a:xfrm>
          <a:prstGeom prst="parallelogram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Write “Enter number (2-12) : ”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วงรี 25">
            <a:extLst>
              <a:ext uri="{FF2B5EF4-FFF2-40B4-BE49-F238E27FC236}">
                <a16:creationId xmlns:a16="http://schemas.microsoft.com/office/drawing/2014/main" id="{B82CD465-E6E4-E376-B2FB-084D82B5D8AB}"/>
              </a:ext>
            </a:extLst>
          </p:cNvPr>
          <p:cNvSpPr/>
          <p:nvPr/>
        </p:nvSpPr>
        <p:spPr bwMode="auto">
          <a:xfrm>
            <a:off x="2126041" y="2669625"/>
            <a:ext cx="182880" cy="1828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5" name="สี่เหลี่ยมด้านขนาน 4">
            <a:extLst>
              <a:ext uri="{FF2B5EF4-FFF2-40B4-BE49-F238E27FC236}">
                <a16:creationId xmlns:a16="http://schemas.microsoft.com/office/drawing/2014/main" id="{BC9FE48D-8AA3-AD43-1F08-F93F80BFC334}"/>
              </a:ext>
            </a:extLst>
          </p:cNvPr>
          <p:cNvSpPr/>
          <p:nvPr/>
        </p:nvSpPr>
        <p:spPr bwMode="auto">
          <a:xfrm>
            <a:off x="1668841" y="3879029"/>
            <a:ext cx="1097280" cy="365760"/>
          </a:xfrm>
          <a:prstGeom prst="parallelogram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Read n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ลูกศรเชื่อมต่อแบบตรง 25">
            <a:extLst>
              <a:ext uri="{FF2B5EF4-FFF2-40B4-BE49-F238E27FC236}">
                <a16:creationId xmlns:a16="http://schemas.microsoft.com/office/drawing/2014/main" id="{81E98DC6-AF63-79F3-B6DD-9620D2154EEE}"/>
              </a:ext>
            </a:extLst>
          </p:cNvPr>
          <p:cNvCxnSpPr>
            <a:stCxn id="14" idx="4"/>
            <a:endCxn id="13" idx="0"/>
          </p:cNvCxnSpPr>
          <p:nvPr/>
        </p:nvCxnSpPr>
        <p:spPr bwMode="auto">
          <a:xfrm>
            <a:off x="2217481" y="2852505"/>
            <a:ext cx="0" cy="330382"/>
          </a:xfrm>
          <a:prstGeom prst="straightConnector1">
            <a:avLst/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ลูกศรเชื่อมต่อแบบตรง 25">
            <a:extLst>
              <a:ext uri="{FF2B5EF4-FFF2-40B4-BE49-F238E27FC236}">
                <a16:creationId xmlns:a16="http://schemas.microsoft.com/office/drawing/2014/main" id="{A23AE078-4895-EC44-B327-85F5632C3EC1}"/>
              </a:ext>
            </a:extLst>
          </p:cNvPr>
          <p:cNvCxnSpPr>
            <a:stCxn id="13" idx="4"/>
            <a:endCxn id="15" idx="0"/>
          </p:cNvCxnSpPr>
          <p:nvPr/>
        </p:nvCxnSpPr>
        <p:spPr bwMode="auto">
          <a:xfrm>
            <a:off x="2217481" y="3548647"/>
            <a:ext cx="0" cy="330382"/>
          </a:xfrm>
          <a:prstGeom prst="straightConnector1">
            <a:avLst/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ลูกศรเชื่อมต่อแบบตรง 25">
            <a:extLst>
              <a:ext uri="{FF2B5EF4-FFF2-40B4-BE49-F238E27FC236}">
                <a16:creationId xmlns:a16="http://schemas.microsoft.com/office/drawing/2014/main" id="{F990C5B3-5D71-2D46-FAAE-5A43863DB5DA}"/>
              </a:ext>
            </a:extLst>
          </p:cNvPr>
          <p:cNvCxnSpPr>
            <a:stCxn id="15" idx="4"/>
            <a:endCxn id="12" idx="0"/>
          </p:cNvCxnSpPr>
          <p:nvPr/>
        </p:nvCxnSpPr>
        <p:spPr bwMode="auto">
          <a:xfrm>
            <a:off x="2217481" y="4244789"/>
            <a:ext cx="0" cy="330382"/>
          </a:xfrm>
          <a:prstGeom prst="straightConnector1">
            <a:avLst/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ลูกศรเชื่อมต่อแบบตรง 25">
            <a:extLst>
              <a:ext uri="{FF2B5EF4-FFF2-40B4-BE49-F238E27FC236}">
                <a16:creationId xmlns:a16="http://schemas.microsoft.com/office/drawing/2014/main" id="{894DA908-55C4-A9B6-9457-F108C0B62852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2217481" y="5215251"/>
            <a:ext cx="0" cy="330383"/>
          </a:xfrm>
          <a:prstGeom prst="straightConnector1">
            <a:avLst/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1" name="Flowchart: Terminator 9">
            <a:extLst>
              <a:ext uri="{FF2B5EF4-FFF2-40B4-BE49-F238E27FC236}">
                <a16:creationId xmlns:a16="http://schemas.microsoft.com/office/drawing/2014/main" id="{54FAD09E-86BA-49A7-574B-1F5C2C97195A}"/>
              </a:ext>
            </a:extLst>
          </p:cNvPr>
          <p:cNvSpPr/>
          <p:nvPr/>
        </p:nvSpPr>
        <p:spPr bwMode="auto">
          <a:xfrm>
            <a:off x="1760281" y="6252556"/>
            <a:ext cx="914400" cy="365760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END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ด้านขนาน 4">
            <a:extLst>
              <a:ext uri="{FF2B5EF4-FFF2-40B4-BE49-F238E27FC236}">
                <a16:creationId xmlns:a16="http://schemas.microsoft.com/office/drawing/2014/main" id="{71DA720A-0B10-8D74-C19E-09517DFA8551}"/>
              </a:ext>
            </a:extLst>
          </p:cNvPr>
          <p:cNvSpPr/>
          <p:nvPr/>
        </p:nvSpPr>
        <p:spPr bwMode="auto">
          <a:xfrm>
            <a:off x="663001" y="5551918"/>
            <a:ext cx="3108960" cy="365760"/>
          </a:xfrm>
          <a:prstGeom prst="parallelogram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Write n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3" name="ลูกศรเชื่อมต่อแบบตรง 25">
            <a:extLst>
              <a:ext uri="{FF2B5EF4-FFF2-40B4-BE49-F238E27FC236}">
                <a16:creationId xmlns:a16="http://schemas.microsoft.com/office/drawing/2014/main" id="{5BB6914C-570B-29F9-C261-364C176B6B34}"/>
              </a:ext>
            </a:extLst>
          </p:cNvPr>
          <p:cNvCxnSpPr>
            <a:cxnSpLocks/>
          </p:cNvCxnSpPr>
          <p:nvPr/>
        </p:nvCxnSpPr>
        <p:spPr bwMode="auto">
          <a:xfrm>
            <a:off x="2231404" y="5917678"/>
            <a:ext cx="0" cy="330383"/>
          </a:xfrm>
          <a:prstGeom prst="straightConnector1">
            <a:avLst/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C928637-7348-0A9F-4911-CC79907BD46B}"/>
              </a:ext>
            </a:extLst>
          </p:cNvPr>
          <p:cNvSpPr txBox="1"/>
          <p:nvPr/>
        </p:nvSpPr>
        <p:spPr>
          <a:xfrm>
            <a:off x="787323" y="314999"/>
            <a:ext cx="80633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th-TH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altLang="en-US" sz="2800" b="1" u="sng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การพัฒนาลำดับขั้นตอนวิธีการแก้ปัญหา</a:t>
            </a:r>
          </a:p>
          <a:p>
            <a:pPr lvl="1" eaLnBrk="1" hangingPunct="1">
              <a:buNone/>
            </a:pPr>
            <a:r>
              <a:rPr lang="th-TH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ผังงาน (</a:t>
            </a:r>
            <a:r>
              <a:rPr lang="en-US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Flowchart</a:t>
            </a:r>
            <a:r>
              <a:rPr lang="th-TH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24A8C5-FC6E-5B97-3A41-FF7D78CA9A76}"/>
              </a:ext>
            </a:extLst>
          </p:cNvPr>
          <p:cNvSpPr txBox="1"/>
          <p:nvPr/>
        </p:nvSpPr>
        <p:spPr>
          <a:xfrm>
            <a:off x="4835449" y="3121021"/>
            <a:ext cx="364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แสดงข้อความ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“Enter number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(2-12) : ”</a:t>
            </a:r>
            <a:endParaRPr lang="en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6875B7-E51B-CB2B-9DAE-5F736DDB878E}"/>
              </a:ext>
            </a:extLst>
          </p:cNvPr>
          <p:cNvSpPr txBox="1"/>
          <p:nvPr/>
        </p:nvSpPr>
        <p:spPr>
          <a:xfrm>
            <a:off x="4485658" y="3831076"/>
            <a:ext cx="385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>
              <a:buSzPct val="100000"/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รับข้อมูลเข้า แล้วนำมาเก็บไว้ในตัวแปร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A55EC1-5BEB-6922-7440-92340C57EDDE}"/>
              </a:ext>
            </a:extLst>
          </p:cNvPr>
          <p:cNvSpPr txBox="1"/>
          <p:nvPr/>
        </p:nvSpPr>
        <p:spPr>
          <a:xfrm>
            <a:off x="4485658" y="4335853"/>
            <a:ext cx="3855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 indent="0" algn="ctr">
              <a:buSzPct val="100000"/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ตรวจสอบว่า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มีค่าตั้งแต่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ให้แสดงตัวเลขนั้นๆได้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Internal Storage 2">
            <a:extLst>
              <a:ext uri="{FF2B5EF4-FFF2-40B4-BE49-F238E27FC236}">
                <a16:creationId xmlns:a16="http://schemas.microsoft.com/office/drawing/2014/main" id="{18E05E33-41E3-23F8-7E9E-A32450F1B719}"/>
              </a:ext>
            </a:extLst>
          </p:cNvPr>
          <p:cNvSpPr/>
          <p:nvPr/>
        </p:nvSpPr>
        <p:spPr bwMode="auto">
          <a:xfrm>
            <a:off x="1457984" y="1845327"/>
            <a:ext cx="1493287" cy="504258"/>
          </a:xfrm>
          <a:prstGeom prst="flowChartInternalStorag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integer</a:t>
            </a:r>
            <a:r>
              <a:rPr lang="en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n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42B82A-09BE-CF52-6D2E-11E0AF644044}"/>
              </a:ext>
            </a:extLst>
          </p:cNvPr>
          <p:cNvCxnSpPr>
            <a:stCxn id="9" idx="2"/>
            <a:endCxn id="3" idx="0"/>
          </p:cNvCxnSpPr>
          <p:nvPr/>
        </p:nvCxnSpPr>
        <p:spPr bwMode="auto">
          <a:xfrm flipH="1">
            <a:off x="2204628" y="1574599"/>
            <a:ext cx="1228" cy="2707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49086E-4B7A-9B3D-3D59-8AD7FEDDC971}"/>
              </a:ext>
            </a:extLst>
          </p:cNvPr>
          <p:cNvCxnSpPr>
            <a:stCxn id="3" idx="2"/>
            <a:endCxn id="14" idx="0"/>
          </p:cNvCxnSpPr>
          <p:nvPr/>
        </p:nvCxnSpPr>
        <p:spPr bwMode="auto">
          <a:xfrm>
            <a:off x="2204628" y="2349585"/>
            <a:ext cx="12853" cy="32004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204488-D361-71CB-4BAD-78AD5F31BD2B}"/>
              </a:ext>
            </a:extLst>
          </p:cNvPr>
          <p:cNvCxnSpPr>
            <a:cxnSpLocks/>
          </p:cNvCxnSpPr>
          <p:nvPr/>
        </p:nvCxnSpPr>
        <p:spPr bwMode="auto">
          <a:xfrm>
            <a:off x="4469766" y="5877272"/>
            <a:ext cx="413468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F1A1111-C26B-38CC-83E1-6957A5398EAE}"/>
              </a:ext>
            </a:extLst>
          </p:cNvPr>
          <p:cNvSpPr/>
          <p:nvPr/>
        </p:nvSpPr>
        <p:spPr bwMode="auto">
          <a:xfrm>
            <a:off x="5438623" y="5285168"/>
            <a:ext cx="2271503" cy="59011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TH" dirty="0"/>
              <a:t>n</a:t>
            </a:r>
            <a:endParaRPr kumimoji="0" lang="en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8DC571-60E8-6ACC-CD7A-908BCB50038F}"/>
              </a:ext>
            </a:extLst>
          </p:cNvPr>
          <p:cNvSpPr txBox="1"/>
          <p:nvPr/>
        </p:nvSpPr>
        <p:spPr>
          <a:xfrm>
            <a:off x="5268912" y="5902831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BC6D97-C69B-D236-7EF3-11C07F561619}"/>
              </a:ext>
            </a:extLst>
          </p:cNvPr>
          <p:cNvSpPr txBox="1"/>
          <p:nvPr/>
        </p:nvSpPr>
        <p:spPr>
          <a:xfrm>
            <a:off x="7422094" y="5902831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6C67B1-1667-0110-4593-A6CCBFE1AFD2}"/>
              </a:ext>
            </a:extLst>
          </p:cNvPr>
          <p:cNvSpPr txBox="1"/>
          <p:nvPr/>
        </p:nvSpPr>
        <p:spPr>
          <a:xfrm>
            <a:off x="4548832" y="5902831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CCC5C0-CEC3-5561-9504-02D91CA9D5E8}"/>
              </a:ext>
            </a:extLst>
          </p:cNvPr>
          <p:cNvSpPr txBox="1"/>
          <p:nvPr/>
        </p:nvSpPr>
        <p:spPr>
          <a:xfrm>
            <a:off x="4908872" y="5902831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A2A4AE-B6FC-F470-4DD7-5E4E00F79BBD}"/>
              </a:ext>
            </a:extLst>
          </p:cNvPr>
          <p:cNvSpPr txBox="1"/>
          <p:nvPr/>
        </p:nvSpPr>
        <p:spPr>
          <a:xfrm>
            <a:off x="7983168" y="5902831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BB2461-A4F5-8085-8A12-9A5311EBB4F1}"/>
              </a:ext>
            </a:extLst>
          </p:cNvPr>
          <p:cNvSpPr txBox="1"/>
          <p:nvPr/>
        </p:nvSpPr>
        <p:spPr>
          <a:xfrm>
            <a:off x="5881716" y="1957418"/>
            <a:ext cx="138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ตั้งชื่อตัวแปร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</a:t>
            </a:r>
            <a:endParaRPr lang="en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20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4814176" y="2233015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1E6932-6992-7854-214A-C0328B1444D5}"/>
              </a:ext>
            </a:extLst>
          </p:cNvPr>
          <p:cNvSpPr txBox="1"/>
          <p:nvPr/>
        </p:nvSpPr>
        <p:spPr>
          <a:xfrm>
            <a:off x="4587396" y="1808106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&lt;=6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5454320" y="4611893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2932427" y="3737845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4817339" y="3438832"/>
            <a:ext cx="335254" cy="572522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084D94-EE6A-5914-FE55-F35C8B2A26F0}"/>
              </a:ext>
            </a:extLst>
          </p:cNvPr>
          <p:cNvCxnSpPr>
            <a:cxnSpLocks/>
          </p:cNvCxnSpPr>
          <p:nvPr/>
        </p:nvCxnSpPr>
        <p:spPr bwMode="auto">
          <a:xfrm>
            <a:off x="5002912" y="3493908"/>
            <a:ext cx="0" cy="3223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4814176" y="4719776"/>
            <a:ext cx="335254" cy="375597"/>
            <a:chOff x="2099352" y="3402832"/>
            <a:chExt cx="335254" cy="5761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99352" y="3402832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34606" y="3402832"/>
              <a:ext cx="0" cy="535351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116191" y="1666643"/>
            <a:ext cx="2034660" cy="2859264"/>
            <a:chOff x="2167673" y="3122047"/>
            <a:chExt cx="2034660" cy="375586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7558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110663" y="1674578"/>
            <a:ext cx="1764388" cy="306953"/>
            <a:chOff x="2439836" y="3122047"/>
            <a:chExt cx="2273519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2273519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190390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46" y="5091231"/>
            <a:ext cx="1496439" cy="1245872"/>
          </a:xfrm>
          <a:prstGeom prst="rect">
            <a:avLst/>
          </a:prstGeom>
        </p:spPr>
      </p:pic>
      <p:cxnSp>
        <p:nvCxnSpPr>
          <p:cNvPr id="8210" name="Straight Arrow Connector 8209">
            <a:extLst>
              <a:ext uri="{FF2B5EF4-FFF2-40B4-BE49-F238E27FC236}">
                <a16:creationId xmlns:a16="http://schemas.microsoft.com/office/drawing/2014/main" id="{FA019C17-C53A-651C-A17B-D595565F7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3037399" y="4411304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6" name="Straight Arrow Connector 8215">
            <a:extLst>
              <a:ext uri="{FF2B5EF4-FFF2-40B4-BE49-F238E27FC236}">
                <a16:creationId xmlns:a16="http://schemas.microsoft.com/office/drawing/2014/main" id="{C00B18F1-DF31-CB1E-B4D4-0AB728F6B4DE}"/>
              </a:ext>
            </a:extLst>
          </p:cNvPr>
          <p:cNvCxnSpPr>
            <a:cxnSpLocks/>
          </p:cNvCxnSpPr>
          <p:nvPr/>
        </p:nvCxnSpPr>
        <p:spPr bwMode="auto">
          <a:xfrm flipH="1">
            <a:off x="2469428" y="4399301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7" name="Straight Arrow Connector 8216">
            <a:extLst>
              <a:ext uri="{FF2B5EF4-FFF2-40B4-BE49-F238E27FC236}">
                <a16:creationId xmlns:a16="http://schemas.microsoft.com/office/drawing/2014/main" id="{34951A14-D980-CB65-2116-FCBC658D18E8}"/>
              </a:ext>
            </a:extLst>
          </p:cNvPr>
          <p:cNvCxnSpPr>
            <a:cxnSpLocks/>
          </p:cNvCxnSpPr>
          <p:nvPr/>
        </p:nvCxnSpPr>
        <p:spPr bwMode="auto">
          <a:xfrm flipV="1">
            <a:off x="2253404" y="3939975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19" name="Straight Arrow Connector 8218">
            <a:extLst>
              <a:ext uri="{FF2B5EF4-FFF2-40B4-BE49-F238E27FC236}">
                <a16:creationId xmlns:a16="http://schemas.microsoft.com/office/drawing/2014/main" id="{C09C42A1-C60A-2012-AC3C-76EDA4A883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253404" y="3260893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0" name="Straight Arrow Connector 8219">
            <a:extLst>
              <a:ext uri="{FF2B5EF4-FFF2-40B4-BE49-F238E27FC236}">
                <a16:creationId xmlns:a16="http://schemas.microsoft.com/office/drawing/2014/main" id="{A5330451-0BAE-8CC7-6B87-703E7624FDA2}"/>
              </a:ext>
            </a:extLst>
          </p:cNvPr>
          <p:cNvCxnSpPr>
            <a:cxnSpLocks/>
          </p:cNvCxnSpPr>
          <p:nvPr/>
        </p:nvCxnSpPr>
        <p:spPr bwMode="auto">
          <a:xfrm flipV="1">
            <a:off x="2242470" y="2454458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1" name="Straight Arrow Connector 8220">
            <a:extLst>
              <a:ext uri="{FF2B5EF4-FFF2-40B4-BE49-F238E27FC236}">
                <a16:creationId xmlns:a16="http://schemas.microsoft.com/office/drawing/2014/main" id="{58C50263-9A48-C348-A75B-FF3739136F8A}"/>
              </a:ext>
            </a:extLst>
          </p:cNvPr>
          <p:cNvCxnSpPr>
            <a:cxnSpLocks/>
          </p:cNvCxnSpPr>
          <p:nvPr/>
        </p:nvCxnSpPr>
        <p:spPr bwMode="auto">
          <a:xfrm flipV="1">
            <a:off x="2253404" y="1808106"/>
            <a:ext cx="0" cy="46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8222" name="Straight Arrow Connector 8221">
            <a:extLst>
              <a:ext uri="{FF2B5EF4-FFF2-40B4-BE49-F238E27FC236}">
                <a16:creationId xmlns:a16="http://schemas.microsoft.com/office/drawing/2014/main" id="{5270A3A2-E223-A2A9-DF36-E02E3148C837}"/>
              </a:ext>
            </a:extLst>
          </p:cNvPr>
          <p:cNvCxnSpPr>
            <a:cxnSpLocks/>
          </p:cNvCxnSpPr>
          <p:nvPr/>
        </p:nvCxnSpPr>
        <p:spPr bwMode="auto">
          <a:xfrm>
            <a:off x="2469428" y="1856326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3" name="Parallelogram 2">
            <a:extLst>
              <a:ext uri="{FF2B5EF4-FFF2-40B4-BE49-F238E27FC236}">
                <a16:creationId xmlns:a16="http://schemas.microsoft.com/office/drawing/2014/main" id="{B27DEF99-C9D5-7DE4-D860-9B5A89953C5B}"/>
              </a:ext>
            </a:extLst>
          </p:cNvPr>
          <p:cNvSpPr/>
          <p:nvPr/>
        </p:nvSpPr>
        <p:spPr bwMode="auto">
          <a:xfrm>
            <a:off x="3862489" y="2810703"/>
            <a:ext cx="2218269" cy="629634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n = 1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F3D00C6-C0F4-9794-5BCB-50B812D3785D}"/>
              </a:ext>
            </a:extLst>
          </p:cNvPr>
          <p:cNvSpPr/>
          <p:nvPr/>
        </p:nvSpPr>
        <p:spPr bwMode="auto">
          <a:xfrm>
            <a:off x="3717734" y="1591312"/>
            <a:ext cx="2570357" cy="629634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“Enter number (2-12) : ”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9C7650-24A0-ED41-31A6-8A4957FBC321}"/>
              </a:ext>
            </a:extLst>
          </p:cNvPr>
          <p:cNvCxnSpPr>
            <a:cxnSpLocks/>
          </p:cNvCxnSpPr>
          <p:nvPr/>
        </p:nvCxnSpPr>
        <p:spPr bwMode="auto">
          <a:xfrm>
            <a:off x="3243931" y="1856326"/>
            <a:ext cx="4320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3253423" y="3928137"/>
            <a:ext cx="3528377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(n ≥ 2) AND (n ≤ 12)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D16C72-1DB5-B7C8-3DC9-6A534E021AEB}"/>
              </a:ext>
            </a:extLst>
          </p:cNvPr>
          <p:cNvCxnSpPr>
            <a:cxnSpLocks/>
          </p:cNvCxnSpPr>
          <p:nvPr/>
        </p:nvCxnSpPr>
        <p:spPr bwMode="auto">
          <a:xfrm>
            <a:off x="4984212" y="2366482"/>
            <a:ext cx="0" cy="3223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07BE0C03-AAC0-4D69-B0D5-F1315F34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17420"/>
            <a:ext cx="8136903" cy="52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sz="2800" b="1" u="sng" kern="0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kern="0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kern="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1</a:t>
            </a:r>
            <a:endParaRPr lang="th-TH" kern="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kern="0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kern="0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kern="0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kern="0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000" kern="0" dirty="0"/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kern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31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CD206B-0170-3311-558C-5123668AF75F}"/>
              </a:ext>
            </a:extLst>
          </p:cNvPr>
          <p:cNvGrpSpPr/>
          <p:nvPr/>
        </p:nvGrpSpPr>
        <p:grpSpPr>
          <a:xfrm flipV="1">
            <a:off x="4814176" y="2224668"/>
            <a:ext cx="335254" cy="579860"/>
            <a:chOff x="2109496" y="3494471"/>
            <a:chExt cx="335254" cy="57986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089CCE-5C74-9480-A01E-85395CDA99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1905B-F538-22F5-7AEA-40EC2816A2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1E6932-6992-7854-214A-C0328B1444D5}"/>
              </a:ext>
            </a:extLst>
          </p:cNvPr>
          <p:cNvSpPr txBox="1"/>
          <p:nvPr/>
        </p:nvSpPr>
        <p:spPr>
          <a:xfrm>
            <a:off x="4587396" y="1799759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&lt;=6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6D18-94F3-A41F-7CD0-57E1D6BBCADD}"/>
              </a:ext>
            </a:extLst>
          </p:cNvPr>
          <p:cNvSpPr txBox="1"/>
          <p:nvPr/>
        </p:nvSpPr>
        <p:spPr>
          <a:xfrm>
            <a:off x="5454320" y="4603546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3402-03E2-74B7-9A5C-CE2A6D992706}"/>
              </a:ext>
            </a:extLst>
          </p:cNvPr>
          <p:cNvSpPr txBox="1"/>
          <p:nvPr/>
        </p:nvSpPr>
        <p:spPr>
          <a:xfrm>
            <a:off x="2932427" y="3729498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7950F-350D-A70B-7E05-0025D3584335}"/>
              </a:ext>
            </a:extLst>
          </p:cNvPr>
          <p:cNvGrpSpPr/>
          <p:nvPr/>
        </p:nvGrpSpPr>
        <p:grpSpPr>
          <a:xfrm flipV="1">
            <a:off x="4817339" y="3430485"/>
            <a:ext cx="335254" cy="572522"/>
            <a:chOff x="2109496" y="3494471"/>
            <a:chExt cx="335254" cy="57986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4FED2E-9C05-5395-E9AB-20246BC6DB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9496" y="3498148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AFC5D-423F-7DBA-5301-B5047BACA1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750" y="3494471"/>
              <a:ext cx="0" cy="57986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084D94-EE6A-5914-FE55-F35C8B2A26F0}"/>
              </a:ext>
            </a:extLst>
          </p:cNvPr>
          <p:cNvCxnSpPr>
            <a:cxnSpLocks/>
          </p:cNvCxnSpPr>
          <p:nvPr/>
        </p:nvCxnSpPr>
        <p:spPr bwMode="auto">
          <a:xfrm>
            <a:off x="5002912" y="3485561"/>
            <a:ext cx="0" cy="3223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9395E7-1EC4-D3BB-9B6E-A22BC1AA5261}"/>
              </a:ext>
            </a:extLst>
          </p:cNvPr>
          <p:cNvGrpSpPr/>
          <p:nvPr/>
        </p:nvGrpSpPr>
        <p:grpSpPr>
          <a:xfrm flipV="1">
            <a:off x="4814176" y="4711429"/>
            <a:ext cx="335254" cy="375597"/>
            <a:chOff x="2099352" y="3402832"/>
            <a:chExt cx="335254" cy="5761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528703F-6242-492A-60E8-3E19BBC17F0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99352" y="3402832"/>
              <a:ext cx="0" cy="576183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551AAE-3525-F5CF-26AE-A7D82A5F1F2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34606" y="3402832"/>
              <a:ext cx="0" cy="535351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91FFE-F067-E08F-4F59-D53CD94BBF3E}"/>
              </a:ext>
            </a:extLst>
          </p:cNvPr>
          <p:cNvGrpSpPr/>
          <p:nvPr/>
        </p:nvGrpSpPr>
        <p:grpSpPr>
          <a:xfrm flipV="1">
            <a:off x="2116191" y="1658296"/>
            <a:ext cx="2034660" cy="2859264"/>
            <a:chOff x="2167673" y="3122047"/>
            <a:chExt cx="2034660" cy="375586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CE3D58-23EC-C20C-1BA0-119AF527531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171127" y="3122047"/>
              <a:ext cx="203120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35A8E-33EF-FA8D-5B9B-4641D8C97E8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67673" y="3122047"/>
              <a:ext cx="0" cy="3755868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41C95F4-16D3-8AAE-C9CE-D96A53CBBA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8988" y="3429000"/>
              <a:ext cx="0" cy="30394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907E885-AC9C-9A19-91E1-7F689B0152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39836" y="3429000"/>
              <a:ext cx="1427243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1B482E-2429-EAE6-5A84-E1E68C446656}"/>
              </a:ext>
            </a:extLst>
          </p:cNvPr>
          <p:cNvGrpSpPr/>
          <p:nvPr/>
        </p:nvGrpSpPr>
        <p:grpSpPr>
          <a:xfrm flipH="1">
            <a:off x="2110663" y="1666231"/>
            <a:ext cx="1764388" cy="306953"/>
            <a:chOff x="2439836" y="3122047"/>
            <a:chExt cx="2273519" cy="306953"/>
          </a:xfrm>
        </p:grpSpPr>
        <p:cxnSp>
          <p:nvCxnSpPr>
            <p:cNvPr id="8196" name="Straight Connector 8195">
              <a:extLst>
                <a:ext uri="{FF2B5EF4-FFF2-40B4-BE49-F238E27FC236}">
                  <a16:creationId xmlns:a16="http://schemas.microsoft.com/office/drawing/2014/main" id="{491E0057-71BA-F8F4-D4E6-88B8D63316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122047"/>
              <a:ext cx="2273519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03EC3F25-5061-61FD-55E4-62258204BA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9836" y="3429000"/>
              <a:ext cx="190390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208" name="Picture 8207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F5C46622-4146-475F-6233-5A6424A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46" y="5082884"/>
            <a:ext cx="1496439" cy="124587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7DEF99-C9D5-7DE4-D860-9B5A89953C5B}"/>
              </a:ext>
            </a:extLst>
          </p:cNvPr>
          <p:cNvSpPr/>
          <p:nvPr/>
        </p:nvSpPr>
        <p:spPr bwMode="auto">
          <a:xfrm>
            <a:off x="3862489" y="2802356"/>
            <a:ext cx="2218269" cy="629634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n = 2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F3D00C6-C0F4-9794-5BCB-50B812D3785D}"/>
              </a:ext>
            </a:extLst>
          </p:cNvPr>
          <p:cNvSpPr/>
          <p:nvPr/>
        </p:nvSpPr>
        <p:spPr bwMode="auto">
          <a:xfrm>
            <a:off x="3717734" y="1582965"/>
            <a:ext cx="2570357" cy="629634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“Enter number (2-12) : ”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Decision 1">
            <a:extLst>
              <a:ext uri="{FF2B5EF4-FFF2-40B4-BE49-F238E27FC236}">
                <a16:creationId xmlns:a16="http://schemas.microsoft.com/office/drawing/2014/main" id="{7A86C2E1-1095-5E8B-6B85-BBED80B16A7B}"/>
              </a:ext>
            </a:extLst>
          </p:cNvPr>
          <p:cNvSpPr/>
          <p:nvPr/>
        </p:nvSpPr>
        <p:spPr bwMode="auto">
          <a:xfrm>
            <a:off x="3253423" y="3919790"/>
            <a:ext cx="3528377" cy="86409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(n ≥ 2) AND (n ≤ 12)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D16C72-1DB5-B7C8-3DC9-6A534E021AEB}"/>
              </a:ext>
            </a:extLst>
          </p:cNvPr>
          <p:cNvCxnSpPr>
            <a:cxnSpLocks/>
          </p:cNvCxnSpPr>
          <p:nvPr/>
        </p:nvCxnSpPr>
        <p:spPr bwMode="auto">
          <a:xfrm>
            <a:off x="4984212" y="2358135"/>
            <a:ext cx="0" cy="3223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5E00F0-7AB0-3BEB-C470-A7AB1DEB664D}"/>
              </a:ext>
            </a:extLst>
          </p:cNvPr>
          <p:cNvCxnSpPr>
            <a:cxnSpLocks/>
          </p:cNvCxnSpPr>
          <p:nvPr/>
        </p:nvCxnSpPr>
        <p:spPr bwMode="auto">
          <a:xfrm>
            <a:off x="4984511" y="4783886"/>
            <a:ext cx="0" cy="3223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48626DC6-811F-2B88-6EF6-502B6C096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17420"/>
            <a:ext cx="8136903" cy="52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sz="2800" b="1" u="sng" kern="0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ขั้นตอนที่ </a:t>
            </a:r>
            <a:r>
              <a:rPr lang="en-US" sz="2800" b="1" u="sng" kern="0" dirty="0">
                <a:solidFill>
                  <a:schemeClr val="fol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800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การทดสอบขั้นตอนวิธีการแก้ปัญหา</a:t>
            </a:r>
            <a:endParaRPr lang="th-TH" sz="2800" kern="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kern="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Case: n = 2</a:t>
            </a:r>
            <a:endParaRPr lang="th-TH" kern="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kern="0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kern="0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kern="0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kern="0" dirty="0">
              <a:solidFill>
                <a:srgbClr val="002060"/>
              </a:solidFill>
            </a:endParaRPr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000" kern="0" dirty="0"/>
          </a:p>
          <a:p>
            <a:pPr marL="268288" lvl="1" indent="188913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h-TH" kern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29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E50244D6-CDB0-428F-A0A5-04F161BB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EF71A-BE88-4F26-8255-04031904ADB4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037" y="31052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b="1" u="sng" dirty="0">
                <a:cs typeface="TH SarabunPSK" panose="020B0500040200020003" pitchFamily="34" charset="-34"/>
              </a:rPr>
              <a:t>แบบฝึกหัดที่ </a:t>
            </a:r>
            <a:r>
              <a:rPr lang="en-US" altLang="en-US" sz="2800" b="1" u="sng" dirty="0">
                <a:cs typeface="TH SarabunPSK" panose="020B0500040200020003" pitchFamily="34" charset="-34"/>
              </a:rPr>
              <a:t>3</a:t>
            </a:r>
            <a:r>
              <a:rPr lang="th-TH" altLang="en-US" sz="2800" dirty="0">
                <a:cs typeface="TH SarabunPSK" panose="020B0500040200020003" pitchFamily="34" charset="-34"/>
              </a:rPr>
              <a:t> ขั้นตอนวิธีการแก้ปัญหาด้วยคอมพิวเตอร์</a:t>
            </a:r>
          </a:p>
          <a:p>
            <a:pPr eaLnBrk="1" hangingPunct="1">
              <a:buNone/>
            </a:pPr>
            <a:r>
              <a:rPr lang="th-TH" altLang="en-US" sz="2800" dirty="0">
                <a:cs typeface="TH SarabunPSK" panose="020B0500040200020003" pitchFamily="34" charset="-34"/>
              </a:rPr>
              <a:t>		จงออกแบบขั้นตอนวิธีการ</a:t>
            </a:r>
            <a:r>
              <a:rPr lang="th-TH" sz="2800" dirty="0">
                <a:cs typeface="TH SarabunPSK" panose="020B0500040200020003" pitchFamily="34" charset="-34"/>
              </a:rPr>
              <a:t>แสดงแม่สูตรคูณ โดยรับเลขที่ใช้แทนแม่สูตรคูณที่เป็นจำนวนเต็มและมีค่าตั้งแต่ </a:t>
            </a:r>
            <a:r>
              <a:rPr lang="en-US" sz="2800" dirty="0">
                <a:cs typeface="TH SarabunPSK" panose="020B0500040200020003" pitchFamily="34" charset="-34"/>
              </a:rPr>
              <a:t>2 </a:t>
            </a:r>
            <a:r>
              <a:rPr lang="th-TH" sz="2800" dirty="0">
                <a:cs typeface="TH SarabunPSK" panose="020B0500040200020003" pitchFamily="34" charset="-34"/>
              </a:rPr>
              <a:t>ถึง </a:t>
            </a:r>
            <a:r>
              <a:rPr lang="en-US" sz="2800" dirty="0">
                <a:cs typeface="TH SarabunPSK" panose="020B0500040200020003" pitchFamily="34" charset="-34"/>
              </a:rPr>
              <a:t>12</a:t>
            </a:r>
            <a:r>
              <a:rPr lang="th-TH" sz="2800" dirty="0">
                <a:cs typeface="TH SarabunPSK" panose="020B0500040200020003" pitchFamily="34" charset="-34"/>
              </a:rPr>
              <a:t> จากตัวอย่างที่ </a:t>
            </a:r>
            <a:r>
              <a:rPr lang="en-US" sz="2800" dirty="0">
                <a:cs typeface="TH SarabunPSK" panose="020B0500040200020003" pitchFamily="34" charset="-34"/>
              </a:rPr>
              <a:t>4</a:t>
            </a:r>
            <a:endParaRPr lang="th-TH" sz="2800" dirty="0">
              <a:cs typeface="TH SarabunPSK" panose="020B0500040200020003" pitchFamily="34" charset="-34"/>
            </a:endParaRPr>
          </a:p>
          <a:p>
            <a:pPr eaLnBrk="1" hangingPunct="1">
              <a:buNone/>
            </a:pPr>
            <a:endParaRPr lang="en-US" altLang="en-US" sz="2800" dirty="0">
              <a:cs typeface="TH SarabunPSK" panose="020B0500040200020003" pitchFamily="34" charset="-34"/>
            </a:endParaRPr>
          </a:p>
        </p:txBody>
      </p:sp>
      <p:pic>
        <p:nvPicPr>
          <p:cNvPr id="2" name="รูปภาพ 4">
            <a:extLst>
              <a:ext uri="{FF2B5EF4-FFF2-40B4-BE49-F238E27FC236}">
                <a16:creationId xmlns:a16="http://schemas.microsoft.com/office/drawing/2014/main" id="{AAEF984E-515C-F961-FB13-CEEF6AE3E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194" y="2220077"/>
            <a:ext cx="1033973" cy="3379871"/>
          </a:xfrm>
          <a:prstGeom prst="rect">
            <a:avLst/>
          </a:prstGeom>
        </p:spPr>
      </p:pic>
      <p:sp>
        <p:nvSpPr>
          <p:cNvPr id="3" name="แผนผังลำดับงาน: ตัวเชื่อมไปหน้าอื่น 13">
            <a:extLst>
              <a:ext uri="{FF2B5EF4-FFF2-40B4-BE49-F238E27FC236}">
                <a16:creationId xmlns:a16="http://schemas.microsoft.com/office/drawing/2014/main" id="{201C334A-7647-A35D-B582-EA114A258BB5}"/>
              </a:ext>
            </a:extLst>
          </p:cNvPr>
          <p:cNvSpPr/>
          <p:nvPr/>
        </p:nvSpPr>
        <p:spPr bwMode="auto">
          <a:xfrm>
            <a:off x="4527059" y="5426468"/>
            <a:ext cx="360040" cy="360040"/>
          </a:xfrm>
          <a:prstGeom prst="flowChartOffpageConnec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6E550524-640A-E02D-4472-169CED809DF0}"/>
              </a:ext>
            </a:extLst>
          </p:cNvPr>
          <p:cNvSpPr txBox="1"/>
          <p:nvPr/>
        </p:nvSpPr>
        <p:spPr>
          <a:xfrm>
            <a:off x="4527059" y="5066992"/>
            <a:ext cx="928351" cy="3657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Yes</a:t>
            </a:r>
          </a:p>
        </p:txBody>
      </p:sp>
      <p:grpSp>
        <p:nvGrpSpPr>
          <p:cNvPr id="5" name="กลุ่ม 46">
            <a:extLst>
              <a:ext uri="{FF2B5EF4-FFF2-40B4-BE49-F238E27FC236}">
                <a16:creationId xmlns:a16="http://schemas.microsoft.com/office/drawing/2014/main" id="{C12D2F1B-8DD1-2420-B4E8-DAEE446AF476}"/>
              </a:ext>
            </a:extLst>
          </p:cNvPr>
          <p:cNvGrpSpPr/>
          <p:nvPr/>
        </p:nvGrpSpPr>
        <p:grpSpPr>
          <a:xfrm>
            <a:off x="2741118" y="1854317"/>
            <a:ext cx="3520441" cy="3241768"/>
            <a:chOff x="619511" y="1124744"/>
            <a:chExt cx="3520441" cy="32417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63C89C-D0D0-FFE3-3B3E-9C23F3A880A0}"/>
                </a:ext>
              </a:extLst>
            </p:cNvPr>
            <p:cNvSpPr txBox="1"/>
            <p:nvPr/>
          </p:nvSpPr>
          <p:spPr>
            <a:xfrm>
              <a:off x="619511" y="3666166"/>
              <a:ext cx="928351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No</a:t>
              </a:r>
            </a:p>
          </p:txBody>
        </p:sp>
        <p:cxnSp>
          <p:nvCxnSpPr>
            <p:cNvPr id="7" name="ลูกศรเชื่อมต่อแบบตรง 25">
              <a:extLst>
                <a:ext uri="{FF2B5EF4-FFF2-40B4-BE49-F238E27FC236}">
                  <a16:creationId xmlns:a16="http://schemas.microsoft.com/office/drawing/2014/main" id="{83D74F68-CEF3-E59A-0570-68623BEDC817}"/>
                </a:ext>
              </a:extLst>
            </p:cNvPr>
            <p:cNvCxnSpPr>
              <a:stCxn id="8" idx="2"/>
              <a:endCxn id="12" idx="0"/>
            </p:cNvCxnSpPr>
            <p:nvPr/>
          </p:nvCxnSpPr>
          <p:spPr bwMode="auto">
            <a:xfrm>
              <a:off x="2585472" y="1490504"/>
              <a:ext cx="0" cy="33038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8" name="Flowchart: Terminator 9">
              <a:extLst>
                <a:ext uri="{FF2B5EF4-FFF2-40B4-BE49-F238E27FC236}">
                  <a16:creationId xmlns:a16="http://schemas.microsoft.com/office/drawing/2014/main" id="{85C54834-884D-F23B-431C-188446E7D715}"/>
                </a:ext>
              </a:extLst>
            </p:cNvPr>
            <p:cNvSpPr/>
            <p:nvPr/>
          </p:nvSpPr>
          <p:spPr bwMode="auto">
            <a:xfrm>
              <a:off x="2128272" y="1124744"/>
              <a:ext cx="914400" cy="365760"/>
            </a:xfrm>
            <a:prstGeom prst="flowChartTerminato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Begin</a:t>
              </a:r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9" name="Elbow Connector 29">
              <a:extLst>
                <a:ext uri="{FF2B5EF4-FFF2-40B4-BE49-F238E27FC236}">
                  <a16:creationId xmlns:a16="http://schemas.microsoft.com/office/drawing/2014/main" id="{2904D26B-4B48-ECA8-0AE6-B73BAA5588B0}"/>
                </a:ext>
              </a:extLst>
            </p:cNvPr>
            <p:cNvCxnSpPr>
              <a:stCxn id="10" idx="1"/>
              <a:endCxn id="12" idx="2"/>
            </p:cNvCxnSpPr>
            <p:nvPr/>
          </p:nvCxnSpPr>
          <p:spPr bwMode="auto">
            <a:xfrm rot="10800000" flipH="1">
              <a:off x="1259592" y="1912326"/>
              <a:ext cx="1234440" cy="2134146"/>
            </a:xfrm>
            <a:prstGeom prst="bentConnector3">
              <a:avLst>
                <a:gd name="adj1" fmla="val -4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10" name="ข้าวหลามตัด 8">
              <a:extLst>
                <a:ext uri="{FF2B5EF4-FFF2-40B4-BE49-F238E27FC236}">
                  <a16:creationId xmlns:a16="http://schemas.microsoft.com/office/drawing/2014/main" id="{31A22759-EF2C-97E8-BE79-FBD0AB093F03}"/>
                </a:ext>
              </a:extLst>
            </p:cNvPr>
            <p:cNvSpPr/>
            <p:nvPr/>
          </p:nvSpPr>
          <p:spPr bwMode="auto">
            <a:xfrm>
              <a:off x="1259592" y="3726432"/>
              <a:ext cx="2651760" cy="640080"/>
            </a:xfrm>
            <a:prstGeom prst="diamon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(n ≥ 2) AND (n ≤ 12)</a:t>
              </a:r>
            </a:p>
          </p:txBody>
        </p:sp>
        <p:sp>
          <p:nvSpPr>
            <p:cNvPr id="11" name="สี่เหลี่ยมด้านขนาน 4">
              <a:extLst>
                <a:ext uri="{FF2B5EF4-FFF2-40B4-BE49-F238E27FC236}">
                  <a16:creationId xmlns:a16="http://schemas.microsoft.com/office/drawing/2014/main" id="{7832790F-8CBF-3466-9924-B0A74BF42F92}"/>
                </a:ext>
              </a:extLst>
            </p:cNvPr>
            <p:cNvSpPr/>
            <p:nvPr/>
          </p:nvSpPr>
          <p:spPr bwMode="auto">
            <a:xfrm>
              <a:off x="1030992" y="2334148"/>
              <a:ext cx="3108960" cy="365760"/>
            </a:xfrm>
            <a:prstGeom prst="parallelogram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Write “Enter number (2-12) : ”</a:t>
              </a: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วงรี 11">
              <a:extLst>
                <a:ext uri="{FF2B5EF4-FFF2-40B4-BE49-F238E27FC236}">
                  <a16:creationId xmlns:a16="http://schemas.microsoft.com/office/drawing/2014/main" id="{A3F30995-8AA6-2FC0-0267-2C26BDE8479B}"/>
                </a:ext>
              </a:extLst>
            </p:cNvPr>
            <p:cNvSpPr/>
            <p:nvPr/>
          </p:nvSpPr>
          <p:spPr bwMode="auto">
            <a:xfrm>
              <a:off x="2494032" y="1820886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ngsana New" pitchFamily="18" charset="-34"/>
              </a:endParaRPr>
            </a:p>
          </p:txBody>
        </p:sp>
        <p:sp>
          <p:nvSpPr>
            <p:cNvPr id="13" name="สี่เหลี่ยมด้านขนาน 4">
              <a:extLst>
                <a:ext uri="{FF2B5EF4-FFF2-40B4-BE49-F238E27FC236}">
                  <a16:creationId xmlns:a16="http://schemas.microsoft.com/office/drawing/2014/main" id="{AEB41F18-611D-23F6-681E-350CB9261DEB}"/>
                </a:ext>
              </a:extLst>
            </p:cNvPr>
            <p:cNvSpPr/>
            <p:nvPr/>
          </p:nvSpPr>
          <p:spPr bwMode="auto">
            <a:xfrm>
              <a:off x="2036832" y="3030290"/>
              <a:ext cx="1097280" cy="365760"/>
            </a:xfrm>
            <a:prstGeom prst="parallelogram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H SarabunPSK" pitchFamily="34" charset="-34"/>
                  <a:cs typeface="TH SarabunPSK" pitchFamily="34" charset="-34"/>
                </a:rPr>
                <a:t>Read n</a:t>
              </a:r>
              <a:endParaRPr kumimoji="0" lang="en-US" sz="2400" b="0" i="0" u="none" strike="noStrike" cap="none" normalizeH="0" baseline="0" dirty="0">
                <a:ln>
                  <a:noFill/>
                </a:ln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4" name="ลูกศรเชื่อมต่อแบบตรง 25">
              <a:extLst>
                <a:ext uri="{FF2B5EF4-FFF2-40B4-BE49-F238E27FC236}">
                  <a16:creationId xmlns:a16="http://schemas.microsoft.com/office/drawing/2014/main" id="{B27D38BC-5058-CD55-C771-506EC8812492}"/>
                </a:ext>
              </a:extLst>
            </p:cNvPr>
            <p:cNvCxnSpPr>
              <a:stCxn id="12" idx="4"/>
              <a:endCxn id="11" idx="0"/>
            </p:cNvCxnSpPr>
            <p:nvPr/>
          </p:nvCxnSpPr>
          <p:spPr bwMode="auto">
            <a:xfrm>
              <a:off x="2585472" y="2003766"/>
              <a:ext cx="0" cy="33038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5" name="ลูกศรเชื่อมต่อแบบตรง 25">
              <a:extLst>
                <a:ext uri="{FF2B5EF4-FFF2-40B4-BE49-F238E27FC236}">
                  <a16:creationId xmlns:a16="http://schemas.microsoft.com/office/drawing/2014/main" id="{6398DDD5-DCAF-5B15-15E1-1DC9BF4147B1}"/>
                </a:ext>
              </a:extLst>
            </p:cNvPr>
            <p:cNvCxnSpPr>
              <a:stCxn id="11" idx="4"/>
              <a:endCxn id="13" idx="0"/>
            </p:cNvCxnSpPr>
            <p:nvPr/>
          </p:nvCxnSpPr>
          <p:spPr bwMode="auto">
            <a:xfrm>
              <a:off x="2585472" y="2699908"/>
              <a:ext cx="0" cy="33038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6" name="ลูกศรเชื่อมต่อแบบตรง 25">
              <a:extLst>
                <a:ext uri="{FF2B5EF4-FFF2-40B4-BE49-F238E27FC236}">
                  <a16:creationId xmlns:a16="http://schemas.microsoft.com/office/drawing/2014/main" id="{8726A106-6AF1-3904-08D2-9EA73B28CCA0}"/>
                </a:ext>
              </a:extLst>
            </p:cNvPr>
            <p:cNvCxnSpPr>
              <a:stCxn id="13" idx="4"/>
              <a:endCxn id="10" idx="0"/>
            </p:cNvCxnSpPr>
            <p:nvPr/>
          </p:nvCxnSpPr>
          <p:spPr bwMode="auto">
            <a:xfrm>
              <a:off x="2585472" y="3396050"/>
              <a:ext cx="0" cy="330382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cxnSp>
        <p:nvCxnSpPr>
          <p:cNvPr id="17" name="ลูกศรเชื่อมต่อแบบตรง 25">
            <a:extLst>
              <a:ext uri="{FF2B5EF4-FFF2-40B4-BE49-F238E27FC236}">
                <a16:creationId xmlns:a16="http://schemas.microsoft.com/office/drawing/2014/main" id="{3B911688-EB9C-1806-BD94-3F9E3C83942E}"/>
              </a:ext>
            </a:extLst>
          </p:cNvPr>
          <p:cNvCxnSpPr>
            <a:stCxn id="10" idx="2"/>
            <a:endCxn id="3" idx="0"/>
          </p:cNvCxnSpPr>
          <p:nvPr/>
        </p:nvCxnSpPr>
        <p:spPr bwMode="auto">
          <a:xfrm>
            <a:off x="4707079" y="5096085"/>
            <a:ext cx="0" cy="3303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8" name="สี่เหลี่ยมผืนผ้า 54">
            <a:extLst>
              <a:ext uri="{FF2B5EF4-FFF2-40B4-BE49-F238E27FC236}">
                <a16:creationId xmlns:a16="http://schemas.microsoft.com/office/drawing/2014/main" id="{F58BEA32-4A3E-C6A9-8DD3-BDAE07473266}"/>
              </a:ext>
            </a:extLst>
          </p:cNvPr>
          <p:cNvSpPr/>
          <p:nvPr/>
        </p:nvSpPr>
        <p:spPr bwMode="auto">
          <a:xfrm>
            <a:off x="2666417" y="2347009"/>
            <a:ext cx="3811166" cy="3179715"/>
          </a:xfrm>
          <a:prstGeom prst="rect">
            <a:avLst/>
          </a:prstGeom>
          <a:noFill/>
          <a:ln w="19050" cap="flat" cmpd="sng" algn="ctr">
            <a:solidFill>
              <a:srgbClr val="0186C0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19" name="สี่เหลี่ยมผืนผ้า 55">
            <a:extLst>
              <a:ext uri="{FF2B5EF4-FFF2-40B4-BE49-F238E27FC236}">
                <a16:creationId xmlns:a16="http://schemas.microsoft.com/office/drawing/2014/main" id="{EF93450C-5602-DDE8-EE16-94ADE78985A6}"/>
              </a:ext>
            </a:extLst>
          </p:cNvPr>
          <p:cNvSpPr/>
          <p:nvPr/>
        </p:nvSpPr>
        <p:spPr bwMode="auto">
          <a:xfrm>
            <a:off x="3061678" y="2907520"/>
            <a:ext cx="3311581" cy="1394247"/>
          </a:xfrm>
          <a:prstGeom prst="rect">
            <a:avLst/>
          </a:prstGeom>
          <a:noFill/>
          <a:ln w="19050" cap="flat" cmpd="sng" algn="ctr">
            <a:solidFill>
              <a:srgbClr val="F5408A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97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2001" y="617538"/>
            <a:ext cx="7482407" cy="579214"/>
          </a:xfrm>
        </p:spPr>
        <p:txBody>
          <a:bodyPr/>
          <a:lstStyle/>
          <a:p>
            <a:pPr algn="l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ความแตกต่างระหว่าง การทำซ้ำในขณะที่ กับ การทำซ้ำจนกระทั่ง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B07C-A187-4F18-87D0-3F3F644A3AA2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graphicFrame>
        <p:nvGraphicFramePr>
          <p:cNvPr id="5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43759"/>
              </p:ext>
            </p:extLst>
          </p:nvPr>
        </p:nvGraphicFramePr>
        <p:xfrm>
          <a:off x="762001" y="1295912"/>
          <a:ext cx="7986464" cy="4410830"/>
        </p:xfrm>
        <a:graphic>
          <a:graphicData uri="http://schemas.openxmlformats.org/drawingml/2006/table">
            <a:tbl>
              <a:tblPr/>
              <a:tblGrid>
                <a:gridCol w="222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การทำซ้ำในขณะที่</a:t>
                      </a:r>
                      <a:b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(While-Do)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การทำซ้ำจนกระทั่ง</a:t>
                      </a:r>
                      <a:b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(Repeat-Until)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การตรวจสอบเงื่อนไข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ตรวจสอบ</a:t>
                      </a: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408A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ก่อน</a:t>
                      </a: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ทำขั้นตอน</a:t>
                      </a:r>
                      <a:b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การทำซ้ำ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ตรวจสอบ</a:t>
                      </a: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408A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หลัง</a:t>
                      </a: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ทำขั้นตอน</a:t>
                      </a:r>
                      <a:b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การทำซ้ำ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การตัดสินใจเพื่อทำซ้ำ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ทำซ้ำเมื่อผลการตรวจสอบเงื่อนไขเป็น</a:t>
                      </a: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408A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จริง 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5408A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ทำซ้ำเมื่อผลการตรวจสอบเงื่อนไขเป็น</a:t>
                      </a: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5408A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เท็จ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5408A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จำนวนการทำซ้ำ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อาจไม่มีการทำขั้นตอนการทำซ้ำ หากผลการตรวจสอบเงื่อนไขเป็นเท็จตั้งแต่แรก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ทำขั้นตอนการทำซ้ำ</a:t>
                      </a:r>
                      <a:b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kumimoji="0" lang="th-TH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อย่างน้อย 1 ครั้ง</a:t>
                      </a:r>
                      <a:endParaRPr kumimoji="0" lang="th-TH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R="0" marT="45706" marB="457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081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A31B8985-D6E8-43C7-A65C-A2370E754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61CCA8-D2A9-4AD9-8AE9-BFBA99066148}" type="slidenum">
              <a:rPr lang="en-US" altLang="en-US" sz="1400" smtClean="0">
                <a:solidFill>
                  <a:schemeClr val="bg2"/>
                </a:solidFill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400" dirty="0">
              <a:solidFill>
                <a:schemeClr val="bg2"/>
              </a:solidFill>
              <a:latin typeface="TH SarabunPSK" panose="020B0500040200020003" pitchFamily="34" charset="-34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A39B5F-9083-444A-A15A-7E6C50F146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9144000" cy="15240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th-TH" sz="8000" b="1" dirty="0">
                <a:solidFill>
                  <a:schemeClr val="tx1"/>
                </a:solidFill>
                <a:cs typeface="TH SarabunPSK" panose="020B0500040200020003" pitchFamily="34" charset="-34"/>
              </a:rPr>
              <a:t>จบ</a:t>
            </a:r>
            <a:r>
              <a:rPr lang="th-TH" sz="8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8000" b="1" dirty="0">
                <a:solidFill>
                  <a:schemeClr val="tx1"/>
                </a:solidFill>
                <a:cs typeface="TH SarabunPSK" panose="020B0500040200020003" pitchFamily="34" charset="-34"/>
              </a:rPr>
              <a:t>1</a:t>
            </a:r>
            <a:endParaRPr lang="th-TH" sz="8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C6FD6-7C6A-4973-B081-DB0226CB4599}"/>
              </a:ext>
            </a:extLst>
          </p:cNvPr>
          <p:cNvSpPr txBox="1"/>
          <p:nvPr/>
        </p:nvSpPr>
        <p:spPr>
          <a:xfrm>
            <a:off x="107504" y="5956012"/>
            <a:ext cx="5118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สื่อสไลด์นี้ใช้รูปแบบฟอน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สารบรรณ รุ่นปรับปรุงใหม่ “</a:t>
            </a:r>
            <a:r>
              <a:rPr lang="en-US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Sarabun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New”</a:t>
            </a:r>
          </a:p>
          <a:p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สามารถดาวน์โหลดฟอน</a:t>
            </a:r>
            <a:r>
              <a:rPr lang="th-TH" sz="1600" dirty="0" err="1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ต์</a:t>
            </a:r>
            <a:r>
              <a:rPr lang="th-TH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ได้ที่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URL : </a:t>
            </a:r>
            <a:r>
              <a:rPr lang="en-US" sz="16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https://www.f0nt.com/release/th-sarabun-new/</a:t>
            </a:r>
            <a:endParaRPr lang="en-US" sz="16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0F55B-53D0-431A-9FFD-F46D7F4F954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1682" name="Picture 2" descr="http://1.bp.blogspot.com/-edrylnGDSzQ/VLiw2v9nDzI/AAAAAAAAFr8/nXRDHZT8At8/s1600/Flowchar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6" y="1341906"/>
            <a:ext cx="7904087" cy="48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0927" y="6153090"/>
            <a:ext cx="784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http://meteeblog.blogspot.com/2015/01/flowchart.html</a:t>
            </a:r>
            <a:endParaRPr lang="en-US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 txBox="1">
            <a:spLocks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EBED0DF-BD67-434D-AD27-CB2113E6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C4F68-A68E-AE1C-21E8-CF0D3229F752}"/>
              </a:ext>
            </a:extLst>
          </p:cNvPr>
          <p:cNvSpPr txBox="1"/>
          <p:nvPr/>
        </p:nvSpPr>
        <p:spPr>
          <a:xfrm>
            <a:off x="2448458" y="94403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th-TH" alt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สัญลักษณ์สำหรับการเขียนผังงาน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379950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สัญลักษณ์สำหรับการเขียนผังงาน</a:t>
            </a: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Terminator </a:t>
            </a:r>
            <a:r>
              <a:rPr lang="th-TH" altLang="en-US" sz="28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จุดเริ่มต้น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altLang="en-US" sz="28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จุดสิ้นสุด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ของผังงาน</a:t>
            </a: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การกำหนดค่า </a:t>
            </a:r>
            <a:r>
              <a:rPr lang="th-TH" alt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การคำนวณ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และการประมวลผลทั่วไป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95" y="2697594"/>
            <a:ext cx="1367078" cy="523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69" y="4797152"/>
            <a:ext cx="1776330" cy="54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137" y="2679899"/>
            <a:ext cx="1367078" cy="80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966" y="2679899"/>
            <a:ext cx="1367078" cy="96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511" y="4437112"/>
            <a:ext cx="1776330" cy="1108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2387" y="4437112"/>
            <a:ext cx="1898235" cy="110871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1E39B1A-0377-2CB3-BA5D-C37C678F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185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สัญลักษณ์สำหรับการเขียนผังงาน</a:t>
            </a:r>
          </a:p>
          <a:p>
            <a:pPr eaLnBrk="1" hangingPunct="1"/>
            <a:r>
              <a:rPr lang="en-US" alt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Input/Output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(Data)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การรับข้อมูลเข้าและการแสดงผลข้อมูล</a:t>
            </a:r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28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โดยไม่ระบุชนิดอุปกรณ์</a:t>
            </a:r>
          </a:p>
          <a:p>
            <a:pPr eaLnBrk="1" hangingPunct="1"/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Manual Input (Keyboard)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การรับข้อมูลเข้าทางแป้นพิมพ์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16" y="3158900"/>
            <a:ext cx="1898235" cy="523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63" y="5146091"/>
            <a:ext cx="1776330" cy="7071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906016"/>
            <a:ext cx="1776330" cy="118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866445"/>
            <a:ext cx="1898235" cy="1108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519" y="2869342"/>
            <a:ext cx="2429393" cy="11087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4932A0-4FAD-95E4-EECF-BD7E2154F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3359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606C1238-E60E-4F20-8D0B-70EA3373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297B3-0397-46B3-A6A4-45A6187D7C7A}" type="slidenum">
              <a:rPr lang="en-US" altLang="en-US" sz="1400" smtClean="0">
                <a:latin typeface="TH SarabunPSK" panose="020B0500040200020003" pitchFamily="34" charset="-34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>
              <a:latin typeface="TH SarabunPSK" panose="020B0500040200020003" pitchFamily="34" charset="-34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826B3C-BD28-4C99-A807-2CDDBCC97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09145"/>
            <a:ext cx="8136903" cy="5216199"/>
          </a:xfrm>
        </p:spPr>
        <p:txBody>
          <a:bodyPr/>
          <a:lstStyle/>
          <a:p>
            <a:pPr eaLnBrk="1" hangingPunct="1">
              <a:buNone/>
            </a:pP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สัญลักษณ์สำหรับการเขียนผังงาน</a:t>
            </a: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Display (Monitor)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การแสดงผลข้อมูลออกทาง</a:t>
            </a:r>
            <a:r>
              <a:rPr lang="th-TH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จอภาพ</a:t>
            </a: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en-US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endParaRPr lang="th-TH" alt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/>
            <a:r>
              <a:rPr lang="en-US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Document (Printer) </a:t>
            </a:r>
            <a:r>
              <a:rPr lang="th-TH" alt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การแสดงผลเอกสาร หรือการแสดงผลข้อมูลออกทาง</a:t>
            </a:r>
            <a:r>
              <a:rPr lang="th-TH" altLang="en-US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เครื่องพิมพ์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63" y="2679116"/>
            <a:ext cx="1776330" cy="628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00" y="4980279"/>
            <a:ext cx="1689255" cy="54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563" y="2399756"/>
            <a:ext cx="1863405" cy="118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637" y="4696554"/>
            <a:ext cx="1689255" cy="11087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D19FF7-8F8E-6A97-8C8E-A5CF706C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113152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H SarabunPSK" panose="020B0500040200020003" pitchFamily="34" charset="-34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ผังงาน</a:t>
            </a:r>
          </a:p>
        </p:txBody>
      </p:sp>
    </p:spTree>
    <p:extLst>
      <p:ext uri="{BB962C8B-B14F-4D97-AF65-F5344CB8AC3E}">
        <p14:creationId xmlns:p14="http://schemas.microsoft.com/office/powerpoint/2010/main" val="28384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บทที่ 2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พื้นฐานการแก้ปัญหาด้วยคอมพิวเตอร์&amp;quot;&quot;/&gt;&lt;property id=&quot;20307&quot; value=&quot;328&quot;/&gt;&lt;/object&gt;&lt;object type=&quot;3&quot; unique_id=&quot;10006&quot;&gt;&lt;property id=&quot;20148&quot; value=&quot;5&quot;/&gt;&lt;property id=&quot;20300&quot; value=&quot;Slide 3 - &amp;quot;2.1  ขั้นตอนการนำคอมพิวเตอร์มาใช้ในการแก้ปัญหา&amp;quot;&quot;/&gt;&lt;property id=&quot;20307&quot; value=&quot;362&quot;/&gt;&lt;/object&gt;&lt;object type=&quot;3&quot; unique_id=&quot;10007&quot;&gt;&lt;property id=&quot;20148&quot; value=&quot;5&quot;/&gt;&lt;property id=&quot;20300&quot; value=&quot;Slide 4 - &amp;quot;2.1  ขั้นตอนการนำคอมพิวเตอร์มาใช้ในการแก้ปัญหา&amp;quot;&quot;/&gt;&lt;property id=&quot;20307&quot; value=&quot;329&quot;/&gt;&lt;/object&gt;&lt;object type=&quot;3&quot; unique_id=&quot;10008&quot;&gt;&lt;property id=&quot;20148&quot; value=&quot;5&quot;/&gt;&lt;property id=&quot;20300&quot; value=&quot;Slide 5 - &amp;quot;2.1  ขั้นตอนการนำคอมพิวเตอร์มาใช้ในการแก้ปัญหา&amp;quot;&quot;/&gt;&lt;property id=&quot;20307&quot; value=&quot;330&quot;/&gt;&lt;/object&gt;&lt;object type=&quot;3&quot; unique_id=&quot;10009&quot;&gt;&lt;property id=&quot;20148&quot; value=&quot;5&quot;/&gt;&lt;property id=&quot;20300&quot; value=&quot;Slide 6 - &amp;quot;2.1  ขั้นตอนการนำคอมพิวเตอร์มาใช้ในการแก้ปัญหา&amp;quot;&quot;/&gt;&lt;property id=&quot;20307&quot; value=&quot;332&quot;/&gt;&lt;/object&gt;&lt;object type=&quot;3&quot; unique_id=&quot;10010&quot;&gt;&lt;property id=&quot;20148&quot; value=&quot;5&quot;/&gt;&lt;property id=&quot;20300&quot; value=&quot;Slide 7 - &amp;quot;2.1  ขั้นตอนการนำคอมพิวเตอร์มาใช้ในการแก้ปัญหา&amp;quot;&quot;/&gt;&lt;property id=&quot;20307&quot; value=&quot;333&quot;/&gt;&lt;/object&gt;&lt;object type=&quot;3&quot; unique_id=&quot;10011&quot;&gt;&lt;property id=&quot;20148&quot; value=&quot;5&quot;/&gt;&lt;property id=&quot;20300&quot; value=&quot;Slide 8 - &amp;quot;2.1  ขั้นตอนการนำคอมพิวเตอร์มาใช้ในการแก้ปัญหา&amp;quot;&quot;/&gt;&lt;property id=&quot;20307&quot; value=&quot;334&quot;/&gt;&lt;/object&gt;&lt;object type=&quot;3&quot; unique_id=&quot;10012&quot;&gt;&lt;property id=&quot;20148&quot; value=&quot;5&quot;/&gt;&lt;property id=&quot;20300&quot; value=&quot;Slide 9 - &amp;quot;2.1  ขั้นตอนการนำคอมพิวเตอร์มาใช้ในการแก้ปัญหา&amp;quot;&quot;/&gt;&lt;property id=&quot;20307&quot; value=&quot;335&quot;/&gt;&lt;/object&gt;&lt;object type=&quot;3&quot; unique_id=&quot;10013&quot;&gt;&lt;property id=&quot;20148&quot; value=&quot;5&quot;/&gt;&lt;property id=&quot;20300&quot; value=&quot;Slide 10 - &amp;quot;2.1  ขั้นตอนการนำคอมพิวเตอร์มาใช้ในการแก้ปัญหา&amp;quot;&quot;/&gt;&lt;property id=&quot;20307&quot; value=&quot;337&quot;/&gt;&lt;/object&gt;&lt;object type=&quot;3&quot; unique_id=&quot;10014&quot;&gt;&lt;property id=&quot;20148&quot; value=&quot;5&quot;/&gt;&lt;property id=&quot;20300&quot; value=&quot;Slide 11 - &amp;quot;2.1  ขั้นตอนการนำคอมพิวเตอร์มาใช้ในการแก้ปัญหา&amp;quot;&quot;/&gt;&lt;property id=&quot;20307&quot; value=&quot;338&quot;/&gt;&lt;/object&gt;&lt;object type=&quot;3&quot; unique_id=&quot;10015&quot;&gt;&lt;property id=&quot;20148&quot; value=&quot;5&quot;/&gt;&lt;property id=&quot;20300&quot; value=&quot;Slide 12 - &amp;quot;2.2  ผังงาน&amp;quot;&quot;/&gt;&lt;property id=&quot;20307&quot; value=&quot;339&quot;/&gt;&lt;/object&gt;&lt;object type=&quot;3&quot; unique_id=&quot;10016&quot;&gt;&lt;property id=&quot;20148&quot; value=&quot;5&quot;/&gt;&lt;property id=&quot;20300&quot; value=&quot;Slide 13 - &amp;quot;2.2  ผังงาน&amp;quot;&quot;/&gt;&lt;property id=&quot;20307&quot; value=&quot;348&quot;/&gt;&lt;/object&gt;&lt;object type=&quot;3&quot; unique_id=&quot;10017&quot;&gt;&lt;property id=&quot;20148&quot; value=&quot;5&quot;/&gt;&lt;property id=&quot;20300&quot; value=&quot;Slide 14 - &amp;quot;2.2  ผังงาน&amp;quot;&quot;/&gt;&lt;property id=&quot;20307&quot; value=&quot;347&quot;/&gt;&lt;/object&gt;&lt;object type=&quot;3&quot; unique_id=&quot;10018&quot;&gt;&lt;property id=&quot;20148&quot; value=&quot;5&quot;/&gt;&lt;property id=&quot;20300&quot; value=&quot;Slide 15 - &amp;quot;2.2  ผังงาน&amp;quot;&quot;/&gt;&lt;property id=&quot;20307&quot; value=&quot;349&quot;/&gt;&lt;/object&gt;&lt;object type=&quot;3&quot; unique_id=&quot;10019&quot;&gt;&lt;property id=&quot;20148&quot; value=&quot;5&quot;/&gt;&lt;property id=&quot;20300&quot; value=&quot;Slide 16 - &amp;quot;2.2  ผังงาน&amp;quot;&quot;/&gt;&lt;property id=&quot;20307&quot; value=&quot;353&quot;/&gt;&lt;/object&gt;&lt;object type=&quot;3&quot; unique_id=&quot;10020&quot;&gt;&lt;property id=&quot;20148&quot; value=&quot;5&quot;/&gt;&lt;property id=&quot;20300&quot; value=&quot;Slide 17 - &amp;quot;2.2  ผังงาน&amp;quot;&quot;/&gt;&lt;property id=&quot;20307&quot; value=&quot;351&quot;/&gt;&lt;/object&gt;&lt;object type=&quot;3&quot; unique_id=&quot;10021&quot;&gt;&lt;property id=&quot;20148&quot; value=&quot;5&quot;/&gt;&lt;property id=&quot;20300&quot; value=&quot;Slide 18 - &amp;quot;2.2  ผังงาน&amp;quot;&quot;/&gt;&lt;property id=&quot;20307&quot; value=&quot;352&quot;/&gt;&lt;/object&gt;&lt;object type=&quot;3&quot; unique_id=&quot;10022&quot;&gt;&lt;property id=&quot;20148&quot; value=&quot;5&quot;/&gt;&lt;property id=&quot;20300&quot; value=&quot;Slide 19 - &amp;quot;2.2  ผังงาน&amp;quot;&quot;/&gt;&lt;property id=&quot;20307&quot; value=&quot;356&quot;/&gt;&lt;/object&gt;&lt;object type=&quot;3&quot; unique_id=&quot;10023&quot;&gt;&lt;property id=&quot;20148&quot; value=&quot;5&quot;/&gt;&lt;property id=&quot;20300&quot; value=&quot;Slide 20 - &amp;quot;2.2  ผังงาน&amp;quot;&quot;/&gt;&lt;property id=&quot;20307&quot; value=&quot;357&quot;/&gt;&lt;/object&gt;&lt;object type=&quot;3&quot; unique_id=&quot;10024&quot;&gt;&lt;property id=&quot;20148&quot; value=&quot;5&quot;/&gt;&lt;property id=&quot;20300&quot; value=&quot;Slide 21 - &amp;quot;2.2  ผังงาน&amp;quot;&quot;/&gt;&lt;property id=&quot;20307&quot; value=&quot;355&quot;/&gt;&lt;/object&gt;&lt;object type=&quot;3&quot; unique_id=&quot;10025&quot;&gt;&lt;property id=&quot;20148&quot; value=&quot;5&quot;/&gt;&lt;property id=&quot;20300&quot; value=&quot;Slide 22 - &amp;quot;2.3  ลักษณะโครงสร้างผังงาน&amp;quot;&quot;/&gt;&lt;property id=&quot;20307&quot; value=&quot;331&quot;/&gt;&lt;/object&gt;&lt;object type=&quot;3&quot; unique_id=&quot;10026&quot;&gt;&lt;property id=&quot;20148&quot; value=&quot;5&quot;/&gt;&lt;property id=&quot;20300&quot; value=&quot;Slide 23 - &amp;quot;2.3  ลักษณะโครงสร้างผังงาน&amp;quot;&quot;/&gt;&lt;property id=&quot;20307&quot; value=&quot;358&quot;/&gt;&lt;/object&gt;&lt;object type=&quot;3&quot; unique_id=&quot;10027&quot;&gt;&lt;property id=&quot;20148&quot; value=&quot;5&quot;/&gt;&lt;property id=&quot;20300&quot; value=&quot;Slide 24 - &amp;quot;2.3  ลักษณะโครงสร้างผังงาน&amp;quot;&quot;/&gt;&lt;property id=&quot;20307&quot; value=&quot;363&quot;/&gt;&lt;/object&gt;&lt;object type=&quot;3&quot; unique_id=&quot;10028&quot;&gt;&lt;property id=&quot;20148&quot; value=&quot;5&quot;/&gt;&lt;property id=&quot;20300&quot; value=&quot;Slide 25 - &amp;quot;2.3  ลักษณะโครงสร้างผังงาน&amp;quot;&quot;/&gt;&lt;property id=&quot;20307&quot; value=&quot;364&quot;/&gt;&lt;/object&gt;&lt;object type=&quot;3&quot; unique_id=&quot;10029&quot;&gt;&lt;property id=&quot;20148&quot; value=&quot;5&quot;/&gt;&lt;property id=&quot;20300&quot; value=&quot;Slide 26 - &amp;quot;2.3  ลักษณะโครงสร้างผังงาน&amp;quot;&quot;/&gt;&lt;property id=&quot;20307&quot; value=&quot;365&quot;/&gt;&lt;/object&gt;&lt;object type=&quot;3&quot; unique_id=&quot;10030&quot;&gt;&lt;property id=&quot;20148&quot; value=&quot;5&quot;/&gt;&lt;property id=&quot;20300&quot; value=&quot;Slide 27 - &amp;quot;2.3  ลักษณะโครงสร้างผังงาน&amp;quot;&quot;/&gt;&lt;property id=&quot;20307&quot; value=&quot;360&quot;/&gt;&lt;/object&gt;&lt;object type=&quot;3&quot; unique_id=&quot;10031&quot;&gt;&lt;property id=&quot;20148&quot; value=&quot;5&quot;/&gt;&lt;property id=&quot;20300&quot; value=&quot;Slide 28&quot;/&gt;&lt;property id=&quot;20307&quot; value=&quot;320&quot;/&gt;&lt;/object&gt;&lt;object type=&quot;3&quot; unique_id=&quot;10032&quot;&gt;&lt;property id=&quot;20148&quot; value=&quot;5&quot;/&gt;&lt;property id=&quot;20300&quot; value=&quot;Slide 29&quot;/&gt;&lt;property id=&quot;20307&quot; value=&quot;32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C6C79FC-DD0B-4B43-9B23-636FD62D932A}"/>
  <p:tag name="ATHENA.CUSTOMXMLCONTENT" val="&lt;?xml version=&quot;1.0&quot;?&gt;&lt;athena xmlns=&quot;http://schemas.microsoft.com/edu/athena&quot; version=&quot;0.1.3517.0&quot;&gt;&lt;timings duration=&quot;13593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751B3F32-8EA0-406E-AC8B-CE202C2A26BD}"/>
  <p:tag name="ATHENA.CUSTOMXMLCONTENT" val="&lt;?xml version=&quot;1.0&quot;?&gt;&lt;athena xmlns=&quot;http://schemas.microsoft.com/edu/athena&quot; version=&quot;0.1.3517.0&quot;&gt;&lt;timings duration=&quot;32745&quot;&gt;&lt;event time=&quot;219&quot; type=&quot;OnNext&quot; clickIndex=&quot;0&quot; wacClickIndex=&quot;1&quot;/&gt;&lt;/timings&gt;&lt;/athena&gt;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ngsana New" pitchFamily="18" charset="-34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3517.0">
  <timings duration="13593"/>
</athen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F30DE0F3E824FB341B855DC8FC9BC" ma:contentTypeVersion="2" ma:contentTypeDescription="Create a new document." ma:contentTypeScope="" ma:versionID="dd2bac6f861a4fc1bf44340c56dc2d16">
  <xsd:schema xmlns:xsd="http://www.w3.org/2001/XMLSchema" xmlns:xs="http://www.w3.org/2001/XMLSchema" xmlns:p="http://schemas.microsoft.com/office/2006/metadata/properties" xmlns:ns2="54d25207-ff70-4e75-a54a-207ef403d960" targetNamespace="http://schemas.microsoft.com/office/2006/metadata/properties" ma:root="true" ma:fieldsID="bcfab7e157bafb9b20f2711784ea484d" ns2:_="">
    <xsd:import namespace="54d25207-ff70-4e75-a54a-207ef403d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25207-ff70-4e75-a54a-207ef403d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athena xmlns="http://schemas.microsoft.com/edu/athena" version="0.1.3517.0">
  <timings duration="32745">
    <event time="219" type="OnNext" clickIndex="0" wacClickIndex="1"/>
  </timings>
</athen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C79FC-DD0B-4B43-9B23-636FD62D932A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1C6C1811-EFA4-4E88-A560-5E6A35DE6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d25207-ff70-4e75-a54a-207ef403d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1B3F32-8EA0-406E-AC8B-CE202C2A26BD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033EB896-F005-4606-A6C2-F8F6355E86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9598</TotalTime>
  <Words>3652</Words>
  <Application>Microsoft Macintosh PowerPoint</Application>
  <PresentationFormat>On-screen Show (4:3)</PresentationFormat>
  <Paragraphs>672</Paragraphs>
  <Slides>56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Angsana New</vt:lpstr>
      <vt:lpstr>Courier New</vt:lpstr>
      <vt:lpstr>Tahoma</vt:lpstr>
      <vt:lpstr>TH Sarabun New</vt:lpstr>
      <vt:lpstr>TH SarabunPSK</vt:lpstr>
      <vt:lpstr>Wingdings</vt:lpstr>
      <vt:lpstr>Blends</vt:lpstr>
      <vt:lpstr>บทที่ 1</vt:lpstr>
      <vt:lpstr>1  การวิเคราะห์ปัญหาสำหรับการออกแบบโปรแกรม</vt:lpstr>
      <vt:lpstr>1  การวิเคราะห์ปัญหาสำหรับการออกแบบโปรแกรม</vt:lpstr>
      <vt:lpstr>1  การวิเคราะห์ปัญหาสำหรับการออกแบบโปรแกรม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ผังงานแบบลำดับ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การทำงานแบบเลือกทำ</vt:lpstr>
      <vt:lpstr>ผังงานแบบเลือกทำ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การทำงานแบบทำซ้ำ</vt:lpstr>
      <vt:lpstr>ผังงานแบบทำซ้ำ</vt:lpstr>
      <vt:lpstr>ผังงานแบบทำซ้ำในขณะที่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ผังงานแบบทำซ้ำจนกระทั่ง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ความแตกต่างระหว่าง การทำซ้ำในขณะที่ กับ การทำซ้ำจนกระทั่ง</vt:lpstr>
      <vt:lpstr>จบบทที่ 1</vt:lpstr>
    </vt:vector>
  </TitlesOfParts>
  <Company>Engineering, RIT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Computer</dc:creator>
  <cp:lastModifiedBy>พิชยพัชยา ศรีคร้าม</cp:lastModifiedBy>
  <cp:revision>562</cp:revision>
  <cp:lastPrinted>2018-07-13T08:11:15Z</cp:lastPrinted>
  <dcterms:created xsi:type="dcterms:W3CDTF">2001-06-09T10:04:36Z</dcterms:created>
  <dcterms:modified xsi:type="dcterms:W3CDTF">2023-07-11T05:04:02Z</dcterms:modified>
</cp:coreProperties>
</file>