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30"/>
  </p:notesMasterIdLst>
  <p:handoutMasterIdLst>
    <p:handoutMasterId r:id="rId31"/>
  </p:handoutMasterIdLst>
  <p:sldIdLst>
    <p:sldId id="256" r:id="rId6"/>
    <p:sldId id="362" r:id="rId7"/>
    <p:sldId id="454" r:id="rId8"/>
    <p:sldId id="468" r:id="rId9"/>
    <p:sldId id="530" r:id="rId10"/>
    <p:sldId id="531" r:id="rId11"/>
    <p:sldId id="397" r:id="rId12"/>
    <p:sldId id="450" r:id="rId13"/>
    <p:sldId id="533" r:id="rId14"/>
    <p:sldId id="534" r:id="rId15"/>
    <p:sldId id="447" r:id="rId16"/>
    <p:sldId id="532" r:id="rId17"/>
    <p:sldId id="433" r:id="rId18"/>
    <p:sldId id="394" r:id="rId19"/>
    <p:sldId id="393" r:id="rId20"/>
    <p:sldId id="539" r:id="rId21"/>
    <p:sldId id="411" r:id="rId22"/>
    <p:sldId id="412" r:id="rId23"/>
    <p:sldId id="417" r:id="rId24"/>
    <p:sldId id="416" r:id="rId25"/>
    <p:sldId id="515" r:id="rId26"/>
    <p:sldId id="507" r:id="rId27"/>
    <p:sldId id="545" r:id="rId28"/>
    <p:sldId id="320" r:id="rId29"/>
  </p:sldIdLst>
  <p:sldSz cx="9144000" cy="6858000" type="screen4x3"/>
  <p:notesSz cx="7099300" cy="10234613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A50021"/>
    <a:srgbClr val="FFD007"/>
    <a:srgbClr val="FFE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98"/>
    <p:restoredTop sz="94660"/>
  </p:normalViewPr>
  <p:slideViewPr>
    <p:cSldViewPr>
      <p:cViewPr varScale="1">
        <p:scale>
          <a:sx n="128" d="100"/>
          <a:sy n="128" d="100"/>
        </p:scale>
        <p:origin x="10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2E802-EF73-4603-A61A-C4B974075861}" type="doc">
      <dgm:prSet loTypeId="urn:microsoft.com/office/officeart/2005/8/layout/cycle5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4BC3656E-3F21-485E-869D-ABA8A14ECC55}">
      <dgm:prSet phldrT="[Text]" custT="1"/>
      <dgm:spPr/>
      <dgm:t>
        <a:bodyPr/>
        <a:lstStyle/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กำหนดและ</a:t>
          </a:r>
          <a:b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วิเคราะห์ปัญหา</a:t>
          </a:r>
          <a:endParaRPr lang="en-US" sz="1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DAD932-7108-42D7-B500-C0D30C0F5433}" type="parTrans" cxnId="{7179A8FE-701D-41A3-B5F8-8152D86A7F96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C859B4E-ACB8-44D6-A1E9-7B2F117C046B}" type="sibTrans" cxnId="{7179A8FE-701D-41A3-B5F8-8152D86A7F96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5AD1881-48E9-423D-ABE0-C197796677F2}">
      <dgm:prSet phldrT="[Text]" custT="1"/>
      <dgm:spPr/>
      <dgm:t>
        <a:bodyPr/>
        <a:lstStyle/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เขียนผังงานและ</a:t>
          </a:r>
          <a:b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ซู</a:t>
          </a:r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โดโค้ด</a:t>
          </a:r>
          <a:endParaRPr lang="en-US" sz="1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CEB3E3D-1953-4EC6-9EF4-F859F985C211}" type="parTrans" cxnId="{152F3AE6-AD5E-44D6-A206-CD03D643DE18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0E99087-31C9-425A-9F63-7A42D39624EC}" type="sibTrans" cxnId="{152F3AE6-AD5E-44D6-A206-CD03D643DE18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19377F8-2F5C-4C04-807A-3945A5414D0B}">
      <dgm:prSet phldrT="[Text]" custT="1"/>
      <dgm:spPr/>
      <dgm:t>
        <a:bodyPr/>
        <a:lstStyle/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เขียน</a:t>
          </a:r>
          <a:b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โปรแกรม</a:t>
          </a:r>
          <a:endParaRPr lang="en-US" sz="1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C7EE013-AE38-45CC-A31B-C8038BF0FEFF}" type="parTrans" cxnId="{8C86E5E7-5C2D-4618-8869-DBE670A1D859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2B49FAA-AC24-4CA5-8A70-A65B28BD93EF}" type="sibTrans" cxnId="{8C86E5E7-5C2D-4618-8869-DBE670A1D859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1FB42AA-E5A4-4B29-9BB2-8A90BEFA995D}">
      <dgm:prSet phldrT="[Text]" custT="1"/>
      <dgm:spPr/>
      <dgm:t>
        <a:bodyPr/>
        <a:lstStyle/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ทดสอบและ</a:t>
          </a:r>
          <a:b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แก้ไขโปรแกรม</a:t>
          </a:r>
          <a:endParaRPr lang="en-US" sz="1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9BA2006-55B9-4423-887A-1BF752370FCD}" type="parTrans" cxnId="{18B96697-9817-4566-A662-2CC958F11073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34F172F-67CB-4DC2-8636-C2FA9B46F3A0}" type="sibTrans" cxnId="{18B96697-9817-4566-A662-2CC958F11073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C062A66-AD3B-473F-BF6B-16FEBFF49F13}">
      <dgm:prSet phldrT="[Text]" custT="1"/>
      <dgm:spPr/>
      <dgm:t>
        <a:bodyPr/>
        <a:lstStyle/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ทำเอกสารและ</a:t>
          </a:r>
          <a:b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บำรุงรักษาโปรแกรม</a:t>
          </a:r>
          <a:endParaRPr lang="en-US" sz="1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EB9F9A8-8B68-4E49-AD25-FD1929E1F59F}" type="parTrans" cxnId="{057563F9-7E35-4292-822D-8FE1BEB727C6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824475F-DDB6-4032-9FE7-71828FE866D1}" type="sibTrans" cxnId="{057563F9-7E35-4292-822D-8FE1BEB727C6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4EEAD44-4E0C-4CB9-80F4-9395A2814D5E}" type="pres">
      <dgm:prSet presAssocID="{66E2E802-EF73-4603-A61A-C4B974075861}" presName="cycle" presStyleCnt="0">
        <dgm:presLayoutVars>
          <dgm:dir/>
          <dgm:resizeHandles val="exact"/>
        </dgm:presLayoutVars>
      </dgm:prSet>
      <dgm:spPr/>
    </dgm:pt>
    <dgm:pt modelId="{5F91541C-A5AA-4F2D-A43F-4653986540A1}" type="pres">
      <dgm:prSet presAssocID="{4BC3656E-3F21-485E-869D-ABA8A14ECC55}" presName="node" presStyleLbl="node1" presStyleIdx="0" presStyleCnt="5">
        <dgm:presLayoutVars>
          <dgm:bulletEnabled val="1"/>
        </dgm:presLayoutVars>
      </dgm:prSet>
      <dgm:spPr/>
    </dgm:pt>
    <dgm:pt modelId="{2356330B-0414-4F3A-8C7F-20DD6477DAA0}" type="pres">
      <dgm:prSet presAssocID="{4BC3656E-3F21-485E-869D-ABA8A14ECC55}" presName="spNode" presStyleCnt="0"/>
      <dgm:spPr/>
    </dgm:pt>
    <dgm:pt modelId="{267E680F-6A23-4DA6-94D4-9F202BB6F805}" type="pres">
      <dgm:prSet presAssocID="{FC859B4E-ACB8-44D6-A1E9-7B2F117C046B}" presName="sibTrans" presStyleLbl="sibTrans1D1" presStyleIdx="0" presStyleCnt="5"/>
      <dgm:spPr/>
    </dgm:pt>
    <dgm:pt modelId="{3B4AAF02-4A32-461C-B5C1-CC586098166F}" type="pres">
      <dgm:prSet presAssocID="{A5AD1881-48E9-423D-ABE0-C197796677F2}" presName="node" presStyleLbl="node1" presStyleIdx="1" presStyleCnt="5">
        <dgm:presLayoutVars>
          <dgm:bulletEnabled val="1"/>
        </dgm:presLayoutVars>
      </dgm:prSet>
      <dgm:spPr/>
    </dgm:pt>
    <dgm:pt modelId="{CE179CD7-B848-4C39-B1B4-E83DA7261994}" type="pres">
      <dgm:prSet presAssocID="{A5AD1881-48E9-423D-ABE0-C197796677F2}" presName="spNode" presStyleCnt="0"/>
      <dgm:spPr/>
    </dgm:pt>
    <dgm:pt modelId="{A3C323B0-4B8F-4052-A58E-66C104079F10}" type="pres">
      <dgm:prSet presAssocID="{C0E99087-31C9-425A-9F63-7A42D39624EC}" presName="sibTrans" presStyleLbl="sibTrans1D1" presStyleIdx="1" presStyleCnt="5"/>
      <dgm:spPr/>
    </dgm:pt>
    <dgm:pt modelId="{87EA00FD-3A27-4C22-96B2-F6E85D9EEB43}" type="pres">
      <dgm:prSet presAssocID="{419377F8-2F5C-4C04-807A-3945A5414D0B}" presName="node" presStyleLbl="node1" presStyleIdx="2" presStyleCnt="5">
        <dgm:presLayoutVars>
          <dgm:bulletEnabled val="1"/>
        </dgm:presLayoutVars>
      </dgm:prSet>
      <dgm:spPr/>
    </dgm:pt>
    <dgm:pt modelId="{42C8505E-3D54-4C52-8E12-597E2F7E2672}" type="pres">
      <dgm:prSet presAssocID="{419377F8-2F5C-4C04-807A-3945A5414D0B}" presName="spNode" presStyleCnt="0"/>
      <dgm:spPr/>
    </dgm:pt>
    <dgm:pt modelId="{10AA3EDA-1470-4D6D-911E-33C8E686B652}" type="pres">
      <dgm:prSet presAssocID="{D2B49FAA-AC24-4CA5-8A70-A65B28BD93EF}" presName="sibTrans" presStyleLbl="sibTrans1D1" presStyleIdx="2" presStyleCnt="5"/>
      <dgm:spPr/>
    </dgm:pt>
    <dgm:pt modelId="{C1216380-26B2-4918-AEA1-7EE9E81DCC8E}" type="pres">
      <dgm:prSet presAssocID="{51FB42AA-E5A4-4B29-9BB2-8A90BEFA995D}" presName="node" presStyleLbl="node1" presStyleIdx="3" presStyleCnt="5">
        <dgm:presLayoutVars>
          <dgm:bulletEnabled val="1"/>
        </dgm:presLayoutVars>
      </dgm:prSet>
      <dgm:spPr/>
    </dgm:pt>
    <dgm:pt modelId="{6E51ED25-C016-4707-AA6E-2404301B1EB9}" type="pres">
      <dgm:prSet presAssocID="{51FB42AA-E5A4-4B29-9BB2-8A90BEFA995D}" presName="spNode" presStyleCnt="0"/>
      <dgm:spPr/>
    </dgm:pt>
    <dgm:pt modelId="{718789D6-0D97-4188-B8FF-30F0A1C602FB}" type="pres">
      <dgm:prSet presAssocID="{234F172F-67CB-4DC2-8636-C2FA9B46F3A0}" presName="sibTrans" presStyleLbl="sibTrans1D1" presStyleIdx="3" presStyleCnt="5"/>
      <dgm:spPr/>
    </dgm:pt>
    <dgm:pt modelId="{8191A760-D541-468E-AE28-A36383A249F1}" type="pres">
      <dgm:prSet presAssocID="{EC062A66-AD3B-473F-BF6B-16FEBFF49F13}" presName="node" presStyleLbl="node1" presStyleIdx="4" presStyleCnt="5">
        <dgm:presLayoutVars>
          <dgm:bulletEnabled val="1"/>
        </dgm:presLayoutVars>
      </dgm:prSet>
      <dgm:spPr/>
    </dgm:pt>
    <dgm:pt modelId="{38C338BE-574D-4807-99CB-12C1A8774EA0}" type="pres">
      <dgm:prSet presAssocID="{EC062A66-AD3B-473F-BF6B-16FEBFF49F13}" presName="spNode" presStyleCnt="0"/>
      <dgm:spPr/>
    </dgm:pt>
    <dgm:pt modelId="{4C9A8DDE-0366-48C7-A837-9D73A1135378}" type="pres">
      <dgm:prSet presAssocID="{1824475F-DDB6-4032-9FE7-71828FE866D1}" presName="sibTrans" presStyleLbl="sibTrans1D1" presStyleIdx="4" presStyleCnt="5"/>
      <dgm:spPr/>
    </dgm:pt>
  </dgm:ptLst>
  <dgm:cxnLst>
    <dgm:cxn modelId="{7F96DD13-8DBE-49F3-B99D-949B63D156A8}" type="presOf" srcId="{1824475F-DDB6-4032-9FE7-71828FE866D1}" destId="{4C9A8DDE-0366-48C7-A837-9D73A1135378}" srcOrd="0" destOrd="0" presId="urn:microsoft.com/office/officeart/2005/8/layout/cycle5"/>
    <dgm:cxn modelId="{59756D15-5EE4-4629-B239-13D6951F74B5}" type="presOf" srcId="{66E2E802-EF73-4603-A61A-C4B974075861}" destId="{E4EEAD44-4E0C-4CB9-80F4-9395A2814D5E}" srcOrd="0" destOrd="0" presId="urn:microsoft.com/office/officeart/2005/8/layout/cycle5"/>
    <dgm:cxn modelId="{6BA68816-88C9-4D24-A877-84194EE5C8B3}" type="presOf" srcId="{FC859B4E-ACB8-44D6-A1E9-7B2F117C046B}" destId="{267E680F-6A23-4DA6-94D4-9F202BB6F805}" srcOrd="0" destOrd="0" presId="urn:microsoft.com/office/officeart/2005/8/layout/cycle5"/>
    <dgm:cxn modelId="{45BA7E24-B4F7-488F-800C-20B19A6DB956}" type="presOf" srcId="{51FB42AA-E5A4-4B29-9BB2-8A90BEFA995D}" destId="{C1216380-26B2-4918-AEA1-7EE9E81DCC8E}" srcOrd="0" destOrd="0" presId="urn:microsoft.com/office/officeart/2005/8/layout/cycle5"/>
    <dgm:cxn modelId="{F0E2B155-9CD8-456B-B2B9-D27875225752}" type="presOf" srcId="{4BC3656E-3F21-485E-869D-ABA8A14ECC55}" destId="{5F91541C-A5AA-4F2D-A43F-4653986540A1}" srcOrd="0" destOrd="0" presId="urn:microsoft.com/office/officeart/2005/8/layout/cycle5"/>
    <dgm:cxn modelId="{954A2E5D-2B74-48A7-AB8B-627462502E4A}" type="presOf" srcId="{D2B49FAA-AC24-4CA5-8A70-A65B28BD93EF}" destId="{10AA3EDA-1470-4D6D-911E-33C8E686B652}" srcOrd="0" destOrd="0" presId="urn:microsoft.com/office/officeart/2005/8/layout/cycle5"/>
    <dgm:cxn modelId="{A7159E75-A539-4B3B-8F71-CC9CBD73D0F9}" type="presOf" srcId="{C0E99087-31C9-425A-9F63-7A42D39624EC}" destId="{A3C323B0-4B8F-4052-A58E-66C104079F10}" srcOrd="0" destOrd="0" presId="urn:microsoft.com/office/officeart/2005/8/layout/cycle5"/>
    <dgm:cxn modelId="{86B73E7A-8733-4469-8E94-FA14B3659B53}" type="presOf" srcId="{234F172F-67CB-4DC2-8636-C2FA9B46F3A0}" destId="{718789D6-0D97-4188-B8FF-30F0A1C602FB}" srcOrd="0" destOrd="0" presId="urn:microsoft.com/office/officeart/2005/8/layout/cycle5"/>
    <dgm:cxn modelId="{18B96697-9817-4566-A662-2CC958F11073}" srcId="{66E2E802-EF73-4603-A61A-C4B974075861}" destId="{51FB42AA-E5A4-4B29-9BB2-8A90BEFA995D}" srcOrd="3" destOrd="0" parTransId="{A9BA2006-55B9-4423-887A-1BF752370FCD}" sibTransId="{234F172F-67CB-4DC2-8636-C2FA9B46F3A0}"/>
    <dgm:cxn modelId="{708908B2-78FC-4DD5-86B7-FEF1E6C2B51A}" type="presOf" srcId="{EC062A66-AD3B-473F-BF6B-16FEBFF49F13}" destId="{8191A760-D541-468E-AE28-A36383A249F1}" srcOrd="0" destOrd="0" presId="urn:microsoft.com/office/officeart/2005/8/layout/cycle5"/>
    <dgm:cxn modelId="{5272C3B8-E09D-4CC8-AF88-5EBC0BE6E0C0}" type="presOf" srcId="{A5AD1881-48E9-423D-ABE0-C197796677F2}" destId="{3B4AAF02-4A32-461C-B5C1-CC586098166F}" srcOrd="0" destOrd="0" presId="urn:microsoft.com/office/officeart/2005/8/layout/cycle5"/>
    <dgm:cxn modelId="{7BF4DED8-367C-46B0-94A9-1053BD0976E5}" type="presOf" srcId="{419377F8-2F5C-4C04-807A-3945A5414D0B}" destId="{87EA00FD-3A27-4C22-96B2-F6E85D9EEB43}" srcOrd="0" destOrd="0" presId="urn:microsoft.com/office/officeart/2005/8/layout/cycle5"/>
    <dgm:cxn modelId="{152F3AE6-AD5E-44D6-A206-CD03D643DE18}" srcId="{66E2E802-EF73-4603-A61A-C4B974075861}" destId="{A5AD1881-48E9-423D-ABE0-C197796677F2}" srcOrd="1" destOrd="0" parTransId="{2CEB3E3D-1953-4EC6-9EF4-F859F985C211}" sibTransId="{C0E99087-31C9-425A-9F63-7A42D39624EC}"/>
    <dgm:cxn modelId="{8C86E5E7-5C2D-4618-8869-DBE670A1D859}" srcId="{66E2E802-EF73-4603-A61A-C4B974075861}" destId="{419377F8-2F5C-4C04-807A-3945A5414D0B}" srcOrd="2" destOrd="0" parTransId="{BC7EE013-AE38-45CC-A31B-C8038BF0FEFF}" sibTransId="{D2B49FAA-AC24-4CA5-8A70-A65B28BD93EF}"/>
    <dgm:cxn modelId="{057563F9-7E35-4292-822D-8FE1BEB727C6}" srcId="{66E2E802-EF73-4603-A61A-C4B974075861}" destId="{EC062A66-AD3B-473F-BF6B-16FEBFF49F13}" srcOrd="4" destOrd="0" parTransId="{3EB9F9A8-8B68-4E49-AD25-FD1929E1F59F}" sibTransId="{1824475F-DDB6-4032-9FE7-71828FE866D1}"/>
    <dgm:cxn modelId="{7179A8FE-701D-41A3-B5F8-8152D86A7F96}" srcId="{66E2E802-EF73-4603-A61A-C4B974075861}" destId="{4BC3656E-3F21-485E-869D-ABA8A14ECC55}" srcOrd="0" destOrd="0" parTransId="{C6DAD932-7108-42D7-B500-C0D30C0F5433}" sibTransId="{FC859B4E-ACB8-44D6-A1E9-7B2F117C046B}"/>
    <dgm:cxn modelId="{9126AEED-1F3D-4991-B471-D4D3711C68A3}" type="presParOf" srcId="{E4EEAD44-4E0C-4CB9-80F4-9395A2814D5E}" destId="{5F91541C-A5AA-4F2D-A43F-4653986540A1}" srcOrd="0" destOrd="0" presId="urn:microsoft.com/office/officeart/2005/8/layout/cycle5"/>
    <dgm:cxn modelId="{AEF9A398-9352-4C9F-A415-84D426A17F1A}" type="presParOf" srcId="{E4EEAD44-4E0C-4CB9-80F4-9395A2814D5E}" destId="{2356330B-0414-4F3A-8C7F-20DD6477DAA0}" srcOrd="1" destOrd="0" presId="urn:microsoft.com/office/officeart/2005/8/layout/cycle5"/>
    <dgm:cxn modelId="{E1FED14C-5E84-4121-B126-A844F902E605}" type="presParOf" srcId="{E4EEAD44-4E0C-4CB9-80F4-9395A2814D5E}" destId="{267E680F-6A23-4DA6-94D4-9F202BB6F805}" srcOrd="2" destOrd="0" presId="urn:microsoft.com/office/officeart/2005/8/layout/cycle5"/>
    <dgm:cxn modelId="{36FF9C2F-B0C7-4D75-A858-567C7C17E074}" type="presParOf" srcId="{E4EEAD44-4E0C-4CB9-80F4-9395A2814D5E}" destId="{3B4AAF02-4A32-461C-B5C1-CC586098166F}" srcOrd="3" destOrd="0" presId="urn:microsoft.com/office/officeart/2005/8/layout/cycle5"/>
    <dgm:cxn modelId="{67554BB2-EBF6-4744-8D3A-C90753A9167E}" type="presParOf" srcId="{E4EEAD44-4E0C-4CB9-80F4-9395A2814D5E}" destId="{CE179CD7-B848-4C39-B1B4-E83DA7261994}" srcOrd="4" destOrd="0" presId="urn:microsoft.com/office/officeart/2005/8/layout/cycle5"/>
    <dgm:cxn modelId="{797B4EDA-824E-447A-BAAB-402E2A484243}" type="presParOf" srcId="{E4EEAD44-4E0C-4CB9-80F4-9395A2814D5E}" destId="{A3C323B0-4B8F-4052-A58E-66C104079F10}" srcOrd="5" destOrd="0" presId="urn:microsoft.com/office/officeart/2005/8/layout/cycle5"/>
    <dgm:cxn modelId="{A28798A9-755A-425B-B9A9-C0D92821C337}" type="presParOf" srcId="{E4EEAD44-4E0C-4CB9-80F4-9395A2814D5E}" destId="{87EA00FD-3A27-4C22-96B2-F6E85D9EEB43}" srcOrd="6" destOrd="0" presId="urn:microsoft.com/office/officeart/2005/8/layout/cycle5"/>
    <dgm:cxn modelId="{29C3AC06-003F-4380-9DC6-5EE4325B7052}" type="presParOf" srcId="{E4EEAD44-4E0C-4CB9-80F4-9395A2814D5E}" destId="{42C8505E-3D54-4C52-8E12-597E2F7E2672}" srcOrd="7" destOrd="0" presId="urn:microsoft.com/office/officeart/2005/8/layout/cycle5"/>
    <dgm:cxn modelId="{C6FB6E56-546E-436F-B01C-C8B05CD6A056}" type="presParOf" srcId="{E4EEAD44-4E0C-4CB9-80F4-9395A2814D5E}" destId="{10AA3EDA-1470-4D6D-911E-33C8E686B652}" srcOrd="8" destOrd="0" presId="urn:microsoft.com/office/officeart/2005/8/layout/cycle5"/>
    <dgm:cxn modelId="{C5B44EB5-B6ED-424B-BD38-CC4CE0067FAD}" type="presParOf" srcId="{E4EEAD44-4E0C-4CB9-80F4-9395A2814D5E}" destId="{C1216380-26B2-4918-AEA1-7EE9E81DCC8E}" srcOrd="9" destOrd="0" presId="urn:microsoft.com/office/officeart/2005/8/layout/cycle5"/>
    <dgm:cxn modelId="{EE2178A5-E7C5-425B-AA7B-A254FCDFA148}" type="presParOf" srcId="{E4EEAD44-4E0C-4CB9-80F4-9395A2814D5E}" destId="{6E51ED25-C016-4707-AA6E-2404301B1EB9}" srcOrd="10" destOrd="0" presId="urn:microsoft.com/office/officeart/2005/8/layout/cycle5"/>
    <dgm:cxn modelId="{B2F2115B-CED0-48C5-856E-7E2DADE448CF}" type="presParOf" srcId="{E4EEAD44-4E0C-4CB9-80F4-9395A2814D5E}" destId="{718789D6-0D97-4188-B8FF-30F0A1C602FB}" srcOrd="11" destOrd="0" presId="urn:microsoft.com/office/officeart/2005/8/layout/cycle5"/>
    <dgm:cxn modelId="{1B81DB9F-99EA-432D-A247-B5CC8CD7EDC5}" type="presParOf" srcId="{E4EEAD44-4E0C-4CB9-80F4-9395A2814D5E}" destId="{8191A760-D541-468E-AE28-A36383A249F1}" srcOrd="12" destOrd="0" presId="urn:microsoft.com/office/officeart/2005/8/layout/cycle5"/>
    <dgm:cxn modelId="{9FC12E45-9C78-4598-B5DE-73D5C9E03083}" type="presParOf" srcId="{E4EEAD44-4E0C-4CB9-80F4-9395A2814D5E}" destId="{38C338BE-574D-4807-99CB-12C1A8774EA0}" srcOrd="13" destOrd="0" presId="urn:microsoft.com/office/officeart/2005/8/layout/cycle5"/>
    <dgm:cxn modelId="{D9D0685D-D681-4B30-B335-EEE138EC4877}" type="presParOf" srcId="{E4EEAD44-4E0C-4CB9-80F4-9395A2814D5E}" destId="{4C9A8DDE-0366-48C7-A837-9D73A113537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1541C-A5AA-4F2D-A43F-4653986540A1}">
      <dsp:nvSpPr>
        <dsp:cNvPr id="0" name=""/>
        <dsp:cNvSpPr/>
      </dsp:nvSpPr>
      <dsp:spPr>
        <a:xfrm>
          <a:off x="1478339" y="2073"/>
          <a:ext cx="922423" cy="599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กำหนดและ</a:t>
          </a:r>
          <a:b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วิเคราะห์ปัญหา</a:t>
          </a:r>
          <a:endParaRPr lang="en-US" sz="1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507608" y="31342"/>
        <a:ext cx="863885" cy="541037"/>
      </dsp:txXfrm>
    </dsp:sp>
    <dsp:sp modelId="{267E680F-6A23-4DA6-94D4-9F202BB6F805}">
      <dsp:nvSpPr>
        <dsp:cNvPr id="0" name=""/>
        <dsp:cNvSpPr/>
      </dsp:nvSpPr>
      <dsp:spPr>
        <a:xfrm>
          <a:off x="741616" y="301860"/>
          <a:ext cx="2395868" cy="2395868"/>
        </a:xfrm>
        <a:custGeom>
          <a:avLst/>
          <a:gdLst/>
          <a:ahLst/>
          <a:cxnLst/>
          <a:rect l="0" t="0" r="0" b="0"/>
          <a:pathLst>
            <a:path>
              <a:moveTo>
                <a:pt x="1782730" y="152439"/>
              </a:moveTo>
              <a:arcTo wR="1197934" hR="1197934" stAng="17953226" swAng="121187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AAF02-4A32-461C-B5C1-CC586098166F}">
      <dsp:nvSpPr>
        <dsp:cNvPr id="0" name=""/>
        <dsp:cNvSpPr/>
      </dsp:nvSpPr>
      <dsp:spPr>
        <a:xfrm>
          <a:off x="2617642" y="829825"/>
          <a:ext cx="922423" cy="599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เขียนผังงานและ</a:t>
          </a:r>
          <a:b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kern="1200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ซู</a:t>
          </a: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โดโค้ด</a:t>
          </a:r>
          <a:endParaRPr lang="en-US" sz="1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646911" y="859094"/>
        <a:ext cx="863885" cy="541037"/>
      </dsp:txXfrm>
    </dsp:sp>
    <dsp:sp modelId="{A3C323B0-4B8F-4052-A58E-66C104079F10}">
      <dsp:nvSpPr>
        <dsp:cNvPr id="0" name=""/>
        <dsp:cNvSpPr/>
      </dsp:nvSpPr>
      <dsp:spPr>
        <a:xfrm>
          <a:off x="741616" y="301860"/>
          <a:ext cx="2395868" cy="2395868"/>
        </a:xfrm>
        <a:custGeom>
          <a:avLst/>
          <a:gdLst/>
          <a:ahLst/>
          <a:cxnLst/>
          <a:rect l="0" t="0" r="0" b="0"/>
          <a:pathLst>
            <a:path>
              <a:moveTo>
                <a:pt x="2392997" y="1280821"/>
              </a:moveTo>
              <a:arcTo wR="1197934" hR="1197934" stAng="21838053" swAng="135998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A00FD-3A27-4C22-96B2-F6E85D9EEB43}">
      <dsp:nvSpPr>
        <dsp:cNvPr id="0" name=""/>
        <dsp:cNvSpPr/>
      </dsp:nvSpPr>
      <dsp:spPr>
        <a:xfrm>
          <a:off x="2182467" y="2169156"/>
          <a:ext cx="922423" cy="599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เขียน</a:t>
          </a:r>
          <a:b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โปรแกรม</a:t>
          </a:r>
          <a:endParaRPr lang="en-US" sz="1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211736" y="2198425"/>
        <a:ext cx="863885" cy="541037"/>
      </dsp:txXfrm>
    </dsp:sp>
    <dsp:sp modelId="{10AA3EDA-1470-4D6D-911E-33C8E686B652}">
      <dsp:nvSpPr>
        <dsp:cNvPr id="0" name=""/>
        <dsp:cNvSpPr/>
      </dsp:nvSpPr>
      <dsp:spPr>
        <a:xfrm>
          <a:off x="741616" y="301860"/>
          <a:ext cx="2395868" cy="2395868"/>
        </a:xfrm>
        <a:custGeom>
          <a:avLst/>
          <a:gdLst/>
          <a:ahLst/>
          <a:cxnLst/>
          <a:rect l="0" t="0" r="0" b="0"/>
          <a:pathLst>
            <a:path>
              <a:moveTo>
                <a:pt x="1345008" y="2386805"/>
              </a:moveTo>
              <a:arcTo wR="1197934" hR="1197934" stAng="4976869" swAng="84626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16380-26B2-4918-AEA1-7EE9E81DCC8E}">
      <dsp:nvSpPr>
        <dsp:cNvPr id="0" name=""/>
        <dsp:cNvSpPr/>
      </dsp:nvSpPr>
      <dsp:spPr>
        <a:xfrm>
          <a:off x="774211" y="2169156"/>
          <a:ext cx="922423" cy="599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ทดสอบและ</a:t>
          </a:r>
          <a:b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แก้ไขโปรแกรม</a:t>
          </a:r>
          <a:endParaRPr lang="en-US" sz="1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03480" y="2198425"/>
        <a:ext cx="863885" cy="541037"/>
      </dsp:txXfrm>
    </dsp:sp>
    <dsp:sp modelId="{718789D6-0D97-4188-B8FF-30F0A1C602FB}">
      <dsp:nvSpPr>
        <dsp:cNvPr id="0" name=""/>
        <dsp:cNvSpPr/>
      </dsp:nvSpPr>
      <dsp:spPr>
        <a:xfrm>
          <a:off x="741616" y="301860"/>
          <a:ext cx="2395868" cy="2395868"/>
        </a:xfrm>
        <a:custGeom>
          <a:avLst/>
          <a:gdLst/>
          <a:ahLst/>
          <a:cxnLst/>
          <a:rect l="0" t="0" r="0" b="0"/>
          <a:pathLst>
            <a:path>
              <a:moveTo>
                <a:pt x="127114" y="1734954"/>
              </a:moveTo>
              <a:arcTo wR="1197934" hR="1197934" stAng="9201964" swAng="135998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1A760-D541-468E-AE28-A36383A249F1}">
      <dsp:nvSpPr>
        <dsp:cNvPr id="0" name=""/>
        <dsp:cNvSpPr/>
      </dsp:nvSpPr>
      <dsp:spPr>
        <a:xfrm>
          <a:off x="339036" y="829825"/>
          <a:ext cx="922423" cy="599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ทำเอกสารและ</a:t>
          </a:r>
          <a:b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บำรุงรักษาโปรแกรม</a:t>
          </a:r>
          <a:endParaRPr lang="en-US" sz="1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8305" y="859094"/>
        <a:ext cx="863885" cy="541037"/>
      </dsp:txXfrm>
    </dsp:sp>
    <dsp:sp modelId="{4C9A8DDE-0366-48C7-A837-9D73A1135378}">
      <dsp:nvSpPr>
        <dsp:cNvPr id="0" name=""/>
        <dsp:cNvSpPr/>
      </dsp:nvSpPr>
      <dsp:spPr>
        <a:xfrm>
          <a:off x="741616" y="301860"/>
          <a:ext cx="2395868" cy="2395868"/>
        </a:xfrm>
        <a:custGeom>
          <a:avLst/>
          <a:gdLst/>
          <a:ahLst/>
          <a:cxnLst/>
          <a:rect l="0" t="0" r="0" b="0"/>
          <a:pathLst>
            <a:path>
              <a:moveTo>
                <a:pt x="288128" y="418639"/>
              </a:moveTo>
              <a:arcTo wR="1197934" hR="1197934" stAng="13234903" swAng="121187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E02F4890-3C7A-4B4E-9262-4BDC207D8B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AA11B1A4-F8BD-4509-AAF1-FEE2C22BE6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3956" name="Rectangle 4">
            <a:extLst>
              <a:ext uri="{FF2B5EF4-FFF2-40B4-BE49-F238E27FC236}">
                <a16:creationId xmlns:a16="http://schemas.microsoft.com/office/drawing/2014/main" id="{77191A7D-58F5-47E1-968A-20E49295CC1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3957" name="Rectangle 5">
            <a:extLst>
              <a:ext uri="{FF2B5EF4-FFF2-40B4-BE49-F238E27FC236}">
                <a16:creationId xmlns:a16="http://schemas.microsoft.com/office/drawing/2014/main" id="{4B0E3C13-1903-4F04-B73F-CA821486D9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4F84036-79A6-4B11-80F9-C2F91AB303E3}" type="slidenum">
              <a:rPr lang="en-US" altLang="en-US">
                <a:latin typeface="TH SarabunPSK" panose="020B0500040200020003" pitchFamily="34" charset="-34"/>
                <a:cs typeface="TH SarabunPSK" panose="020B0500040200020003" pitchFamily="34" charset="-34"/>
              </a:rPr>
              <a:pPr>
                <a:defRPr/>
              </a:pPr>
              <a:t>‹#›</a:t>
            </a:fld>
            <a:endParaRPr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6650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891C60AF-9234-4F67-8787-107B9878CE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F396555-2D1E-48E9-A0A5-1A25DC7B3F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5F14DC3-D55F-48DB-9649-FF61D922CE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8440A992-3EF5-4A77-B267-8265CB6545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dirty="0" err="1"/>
              <a:t>Click</a:t>
            </a:r>
            <a:r>
              <a:rPr lang="th-TH" noProof="0" dirty="0"/>
              <a:t> </a:t>
            </a:r>
            <a:r>
              <a:rPr lang="th-TH" noProof="0" dirty="0" err="1"/>
              <a:t>to</a:t>
            </a:r>
            <a:r>
              <a:rPr lang="th-TH" noProof="0" dirty="0"/>
              <a:t> </a:t>
            </a:r>
            <a:r>
              <a:rPr lang="th-TH" noProof="0" dirty="0" err="1"/>
              <a:t>edit</a:t>
            </a:r>
            <a:r>
              <a:rPr lang="th-TH" noProof="0" dirty="0"/>
              <a:t> </a:t>
            </a:r>
            <a:r>
              <a:rPr lang="th-TH" noProof="0" dirty="0" err="1"/>
              <a:t>Master</a:t>
            </a:r>
            <a:r>
              <a:rPr lang="th-TH" noProof="0" dirty="0"/>
              <a:t> </a:t>
            </a:r>
            <a:r>
              <a:rPr lang="th-TH" noProof="0" dirty="0" err="1"/>
              <a:t>text</a:t>
            </a:r>
            <a:r>
              <a:rPr lang="th-TH" noProof="0" dirty="0"/>
              <a:t> </a:t>
            </a:r>
            <a:r>
              <a:rPr lang="th-TH" noProof="0" dirty="0" err="1"/>
              <a:t>styles</a:t>
            </a:r>
            <a:endParaRPr lang="th-TH" noProof="0" dirty="0"/>
          </a:p>
          <a:p>
            <a:pPr lvl="1"/>
            <a:r>
              <a:rPr lang="th-TH" noProof="0" dirty="0" err="1"/>
              <a:t>Second</a:t>
            </a:r>
            <a:r>
              <a:rPr lang="th-TH" noProof="0" dirty="0"/>
              <a:t> </a:t>
            </a:r>
            <a:r>
              <a:rPr lang="th-TH" noProof="0" dirty="0" err="1"/>
              <a:t>level</a:t>
            </a:r>
            <a:endParaRPr lang="th-TH" noProof="0" dirty="0"/>
          </a:p>
          <a:p>
            <a:pPr lvl="2"/>
            <a:r>
              <a:rPr lang="th-TH" noProof="0" dirty="0"/>
              <a:t>Third </a:t>
            </a:r>
            <a:r>
              <a:rPr lang="th-TH" noProof="0" dirty="0" err="1"/>
              <a:t>level</a:t>
            </a:r>
            <a:endParaRPr lang="th-TH" noProof="0" dirty="0"/>
          </a:p>
          <a:p>
            <a:pPr lvl="3"/>
            <a:r>
              <a:rPr lang="th-TH" noProof="0" dirty="0" err="1"/>
              <a:t>Fourth</a:t>
            </a:r>
            <a:r>
              <a:rPr lang="th-TH" noProof="0" dirty="0"/>
              <a:t> </a:t>
            </a:r>
            <a:r>
              <a:rPr lang="th-TH" noProof="0" dirty="0" err="1"/>
              <a:t>level</a:t>
            </a:r>
            <a:endParaRPr lang="th-TH" noProof="0" dirty="0"/>
          </a:p>
          <a:p>
            <a:pPr lvl="4"/>
            <a:r>
              <a:rPr lang="th-TH" noProof="0" dirty="0"/>
              <a:t>Fifth </a:t>
            </a:r>
            <a:r>
              <a:rPr lang="th-TH" noProof="0" dirty="0" err="1"/>
              <a:t>level</a:t>
            </a:r>
            <a:endParaRPr lang="th-TH" noProof="0" dirty="0"/>
          </a:p>
        </p:txBody>
      </p:sp>
      <p:sp>
        <p:nvSpPr>
          <p:cNvPr id="257030" name="Rectangle 6">
            <a:extLst>
              <a:ext uri="{FF2B5EF4-FFF2-40B4-BE49-F238E27FC236}">
                <a16:creationId xmlns:a16="http://schemas.microsoft.com/office/drawing/2014/main" id="{D41E1615-3448-4558-9471-72BE547E5C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F4BEC51C-F175-4F44-84EB-5E8B3B2D1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fld id="{45111E8A-3E60-44E2-8C33-9BB003D21DFF}" type="slidenum">
              <a:rPr lang="en-US" altLang="en-US" smtClean="0"/>
              <a:pPr>
                <a:defRPr/>
              </a:pPr>
              <a:t>‹#›</a:t>
            </a:fld>
            <a:endParaRPr lang="th-TH" altLang="en-US" dirty="0"/>
          </a:p>
        </p:txBody>
      </p:sp>
    </p:spTree>
    <p:extLst>
      <p:ext uri="{BB962C8B-B14F-4D97-AF65-F5344CB8AC3E}">
        <p14:creationId xmlns:p14="http://schemas.microsoft.com/office/powerpoint/2010/main" val="3114896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 SarabunPSK" panose="020B0500040200020003" pitchFamily="34" charset="-34"/>
        <a:ea typeface="+mn-ea"/>
        <a:cs typeface="TH SarabunPSK" panose="020B0500040200020003" pitchFamily="34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 SarabunPSK" panose="020B0500040200020003" pitchFamily="34" charset="-34"/>
        <a:ea typeface="+mn-ea"/>
        <a:cs typeface="TH SarabunPSK" panose="020B0500040200020003" pitchFamily="34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 SarabunPSK" panose="020B0500040200020003" pitchFamily="34" charset="-34"/>
        <a:ea typeface="+mn-ea"/>
        <a:cs typeface="TH SarabunPSK" panose="020B0500040200020003" pitchFamily="34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 SarabunPSK" panose="020B0500040200020003" pitchFamily="34" charset="-34"/>
        <a:ea typeface="+mn-ea"/>
        <a:cs typeface="TH SarabunPSK" panose="020B0500040200020003" pitchFamily="34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 SarabunPSK" panose="020B0500040200020003" pitchFamily="34" charset="-34"/>
        <a:ea typeface="+mn-ea"/>
        <a:cs typeface="TH SarabunPSK" panose="020B05000402000200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F163318-EC5C-4C8A-8A1F-04D1BF51F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A127535-9114-4EBC-B4D7-4FC66BF47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7980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95FC3-8023-4768-A31C-345F3A69DD3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th-TH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5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88EFDA5-E03C-43ED-BBFA-12F861C9F67F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5CA3BC6-41A5-49CD-A003-6493E4A27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367E6FBA-F22A-4793-A823-0155D387F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A93D73DE-DF44-48EF-A54B-8E5269383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F92114F-6B13-4D63-8690-B184587DC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AF969E53-746B-4A51-91E1-737EB0E6A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8A7AFB17-E9E0-47DB-A06E-2C1C1F8F6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B40201DE-57CF-411A-A82D-B06262410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defRPr/>
              </a:pPr>
              <a:endPara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449FD5F5-22CA-419F-B2E1-919909B35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defRPr/>
              </a:pPr>
              <a:endPara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6AAFA28E-FE10-4605-B6E2-694E2292D0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defRPr/>
              </a:pPr>
              <a:endPara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34872C4-CCD0-4CED-9134-46642F44D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610AA31-FB19-4279-8C59-122A1A515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AC844CB8-7857-4096-A5F9-716EEDB83C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43BAC58-8066-472D-B583-D87E10044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98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ABE926E-6754-44B9-9D93-C3F439FF7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7A08E81-F06C-491D-9170-8C54B9C51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67B7D34-CD70-470E-9BDB-6D2E02F35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ED9C9-5123-4CE1-92E4-1678C80E8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65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CB0C5D3-3C19-4852-9EE5-902502ED9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D388883-DEA7-4BD9-A3FA-49D9DE0A9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EC088CA-5648-4CCE-A42F-51C240EFF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AA19-342C-43E6-8EAE-306049512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544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C2F4126-D115-473B-8E64-F9F2EDAD8D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CDAF2C5-814A-477F-9CC1-11B71F49F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CA41B8D-EECF-45B4-8474-658FDB5D4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27DD5-2B8C-4C28-BAC7-1327ED05C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99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00EFB6C-38B2-4F95-B30E-FE7723E92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AD1BBA2-006A-4A54-B7DF-59F223D08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732C3AB-D577-49CF-B860-D649BE2BA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F5557-3A7B-454D-AF29-A24AFA509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67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96093D0-08D9-4E44-8DF3-D5FB1D57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4045FD8-C7AA-42A7-A684-E6ACB9477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EFF6C5F-F6EB-4D7C-9A96-0A34A0B89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E7A7-DFD6-4BE9-BE70-739AF14C5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6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2BC8C44-5789-47C1-8331-F7F449BC8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005E49C-1D29-4470-86F1-22AC05F3D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52679CB-7D59-4FC6-963E-62B57F1F0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4C482-BBEB-421B-BD28-9329FA113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18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593ACA3-7DC0-4FBC-9B31-12E92A746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8BC5318-B334-4D94-A09C-33904D4B0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50CA187-5F44-4019-97AD-DA25D89F0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02AA-85AB-4B78-BD29-7AA29030B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77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D04AABA-5D26-499F-B449-B7AE1BC01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54FD91A-9DB5-4CFF-B85E-364FE8763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9D052A3-D5A0-4519-AF52-EAEA77FD6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BA6D2-3F5F-425E-9060-603530D31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78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4118444-F5BB-48BD-9FF2-319F3FA76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B12D308-BDA0-4E66-9F33-9987466DE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664E639-9A72-4DB8-BE15-8CFC690A9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0F55B-53D0-431A-9FFD-F46D7F4F9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90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2A7EB6E-6FB3-4C4A-ADFC-8966F3D94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D5F7D0D-4B45-47E5-ADA9-06CA4AF95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26A9EF8-64E0-4C45-9738-E3337BEE9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68034-83CF-4E04-9B60-107390D53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3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ED03481-84C0-4157-9BFB-891B0578F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4D14B2F-D102-4FB3-8686-DA103044A8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750F489-7EA5-497E-8FAE-B52E9BF78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E7EB8-7ABD-4960-8EFE-2055A867B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8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C1C37A-1C71-4D5A-BEE0-C316228D75C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kumimoji="1"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290C36-AB55-4B1F-BC38-F73615A7B10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kumimoji="1"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97C63C-D974-4549-8E1F-C280BB00A1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kumimoji="1"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7EF4A2-1B5D-409F-8099-8B8C29F4788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kumimoji="1"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1F6DAC-2782-4D11-B118-57FCE835F1A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kumimoji="1"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D42063E-1FB3-4BCD-B4E9-3B39DE35B5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kumimoji="1"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0D0EB4E-2139-4EAF-9B95-4112E53276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kumimoji="1"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D4111F3F-C786-406F-B2E7-38C8CD94F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dirty="0"/>
              <a:t>คลิกเพื่อแก้ไขลักษณะต้นแบบชื่อเรื่อง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85C2BF20-B748-43D1-BB9A-0C12861AF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 dirty="0"/>
              <a:t>ระดับที่สอง</a:t>
            </a:r>
          </a:p>
          <a:p>
            <a:pPr lvl="2"/>
            <a:r>
              <a:rPr lang="th-TH" altLang="en-US" dirty="0"/>
              <a:t>ระดับที่สาม</a:t>
            </a:r>
          </a:p>
          <a:p>
            <a:pPr lvl="3"/>
            <a:r>
              <a:rPr lang="th-TH" altLang="en-US" dirty="0"/>
              <a:t>ระดับที่สี่</a:t>
            </a:r>
          </a:p>
          <a:p>
            <a:pPr lvl="4"/>
            <a:r>
              <a:rPr lang="th-TH" altLang="en-US" dirty="0"/>
              <a:t>ระดับที่ห้า</a:t>
            </a: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C1D2E151-9D21-4A8C-A249-22471A510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E721CDA7-02CB-4358-8C30-320F819351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3B13B1AE-3E4A-43A5-BA99-8678661CD6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fld id="{E739A961-B9E0-473A-872D-123FBAE462F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 SarabunPSK" panose="020B0500040200020003" pitchFamily="34" charset="-34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customXml" Target="../../customXml/item1.xml"/><Relationship Id="rId6" Type="http://schemas.openxmlformats.org/officeDocument/2006/relationships/hyperlink" Target="https://www.f0nt.com/release/th-sarabun-new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tags" Target="../tags/tag3.xml"/><Relationship Id="rId1" Type="http://schemas.openxmlformats.org/officeDocument/2006/relationships/customXml" Target="../../customXml/item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0nt.com/release/th-sarabun-new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>
            <a:extLst>
              <a:ext uri="{FF2B5EF4-FFF2-40B4-BE49-F238E27FC236}">
                <a16:creationId xmlns:a16="http://schemas.microsoft.com/office/drawing/2014/main" id="{9066BB3A-DCCC-4D7E-9EA0-8B3FF70A5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FD455E-E856-4FEA-AEFC-C329842809A9}" type="slidenum">
              <a:rPr lang="en-US" altLang="en-US" sz="1400" smtClean="0">
                <a:solidFill>
                  <a:schemeClr val="bg2"/>
                </a:solidFill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 dirty="0">
              <a:solidFill>
                <a:schemeClr val="bg2"/>
              </a:solidFill>
              <a:latin typeface="TH SarabunPSK" panose="020B0500040200020003" pitchFamily="34" charset="-34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DD75C632-6CA8-46D1-93A6-140443CD6E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1196752"/>
            <a:ext cx="9144000" cy="152400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th-TH" sz="8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8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8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9F61F1A-1112-4EE8-BC55-6B8E77E2EA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720752"/>
            <a:ext cx="9144000" cy="2592388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การออกแบบและพัฒนาโปรแกรมด้วยรหัสเทียม(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Pseudo code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defRPr/>
            </a:pPr>
            <a:r>
              <a:rPr lang="en-US" alt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alt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วิธีการเขียนขั้นตอนแก้ปัญหารหัสเทียม(</a:t>
            </a:r>
            <a:r>
              <a:rPr lang="en-US" alt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Pseudo code</a:t>
            </a:r>
            <a:r>
              <a:rPr lang="th-TH" alt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alt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0262B-C139-4FA1-8FDB-6D910A9E7657}"/>
              </a:ext>
            </a:extLst>
          </p:cNvPr>
          <p:cNvSpPr txBox="1"/>
          <p:nvPr/>
        </p:nvSpPr>
        <p:spPr>
          <a:xfrm>
            <a:off x="107504" y="5956012"/>
            <a:ext cx="5118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สื่อสไลด์นี้ใช้รูปแบบฟอน</a:t>
            </a:r>
            <a:r>
              <a:rPr lang="th-TH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ต์</a:t>
            </a:r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สารบรรณ รุ่นปรับปรุงใหม่ “</a:t>
            </a:r>
            <a:r>
              <a:rPr lang="en-US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Sarabun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New”</a:t>
            </a:r>
          </a:p>
          <a:p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สามารถดาวน์โหลดฟอน</a:t>
            </a:r>
            <a:r>
              <a:rPr lang="th-TH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ต์</a:t>
            </a:r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ได้ที่ 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URL : 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https://www.f0nt.com/release/th-sarabun-new/</a:t>
            </a:r>
            <a:endParaRPr lang="en-US" sz="16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custDataLst>
      <p:custData r:id="rId1"/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การพัฒนาลำดับขั้นตอนวิธีการแก้ปัญหา</a:t>
            </a:r>
            <a:endParaRPr lang="en-US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h-TH" alt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วิธีการเขียนขั้นตอนแก้ปัญหา</a:t>
            </a:r>
            <a:endParaRPr lang="en-US" altLang="en-US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rminator 3">
            <a:extLst>
              <a:ext uri="{FF2B5EF4-FFF2-40B4-BE49-F238E27FC236}">
                <a16:creationId xmlns:a16="http://schemas.microsoft.com/office/drawing/2014/main" id="{64DD76F2-41C6-C1EA-2C13-7AC78922C18B}"/>
              </a:ext>
            </a:extLst>
          </p:cNvPr>
          <p:cNvSpPr/>
          <p:nvPr/>
        </p:nvSpPr>
        <p:spPr bwMode="auto">
          <a:xfrm>
            <a:off x="1439653" y="2765064"/>
            <a:ext cx="1152128" cy="504056"/>
          </a:xfrm>
          <a:prstGeom prst="flowChartTerminator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Start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Data 4">
            <a:extLst>
              <a:ext uri="{FF2B5EF4-FFF2-40B4-BE49-F238E27FC236}">
                <a16:creationId xmlns:a16="http://schemas.microsoft.com/office/drawing/2014/main" id="{62E11331-EC97-0571-CBD0-CBD0EEC1FD49}"/>
              </a:ext>
            </a:extLst>
          </p:cNvPr>
          <p:cNvSpPr/>
          <p:nvPr/>
        </p:nvSpPr>
        <p:spPr bwMode="auto">
          <a:xfrm>
            <a:off x="323529" y="3599035"/>
            <a:ext cx="3384376" cy="576064"/>
          </a:xfrm>
          <a:prstGeom prst="flowChartInputOutpu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Read High, Radius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Process 5">
            <a:extLst>
              <a:ext uri="{FF2B5EF4-FFF2-40B4-BE49-F238E27FC236}">
                <a16:creationId xmlns:a16="http://schemas.microsoft.com/office/drawing/2014/main" id="{DB6684F7-569A-2469-5E2C-9E9A0784DD60}"/>
              </a:ext>
            </a:extLst>
          </p:cNvPr>
          <p:cNvSpPr/>
          <p:nvPr/>
        </p:nvSpPr>
        <p:spPr bwMode="auto">
          <a:xfrm>
            <a:off x="525519" y="4488836"/>
            <a:ext cx="3167990" cy="576064"/>
          </a:xfrm>
          <a:prstGeom prst="flowChartProcess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Volume ← 3.14</a:t>
            </a:r>
            <a:r>
              <a:rPr lang="th-TH" altLang="zh-CN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* Radius</a:t>
            </a:r>
            <a:r>
              <a:rPr lang="th-TH" altLang="zh-CN" sz="24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altLang="zh-CN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* </a:t>
            </a:r>
            <a:r>
              <a:rPr lang="th-TH" altLang="zh-CN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High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CF02BE-9A85-8320-E27D-D352A483A3EB}"/>
              </a:ext>
            </a:extLst>
          </p:cNvPr>
          <p:cNvCxnSpPr>
            <a:stCxn id="4" idx="2"/>
            <a:endCxn id="5" idx="1"/>
          </p:cNvCxnSpPr>
          <p:nvPr/>
        </p:nvCxnSpPr>
        <p:spPr bwMode="auto">
          <a:xfrm>
            <a:off x="2015717" y="3269120"/>
            <a:ext cx="0" cy="329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1" name="Data 10">
            <a:extLst>
              <a:ext uri="{FF2B5EF4-FFF2-40B4-BE49-F238E27FC236}">
                <a16:creationId xmlns:a16="http://schemas.microsoft.com/office/drawing/2014/main" id="{09EF045A-943F-794D-3D7A-8014851E4230}"/>
              </a:ext>
            </a:extLst>
          </p:cNvPr>
          <p:cNvSpPr/>
          <p:nvPr/>
        </p:nvSpPr>
        <p:spPr bwMode="auto">
          <a:xfrm>
            <a:off x="323529" y="5394815"/>
            <a:ext cx="3384376" cy="576064"/>
          </a:xfrm>
          <a:prstGeom prst="flowChartInputOutpu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Write Volume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4784B1-4FF1-B201-1271-3DB2E09BBB03}"/>
              </a:ext>
            </a:extLst>
          </p:cNvPr>
          <p:cNvCxnSpPr>
            <a:cxnSpLocks/>
          </p:cNvCxnSpPr>
          <p:nvPr/>
        </p:nvCxnSpPr>
        <p:spPr bwMode="auto">
          <a:xfrm>
            <a:off x="2015717" y="4174804"/>
            <a:ext cx="0" cy="329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E8291-147E-310E-6134-DC58C0E793B3}"/>
              </a:ext>
            </a:extLst>
          </p:cNvPr>
          <p:cNvCxnSpPr>
            <a:cxnSpLocks/>
          </p:cNvCxnSpPr>
          <p:nvPr/>
        </p:nvCxnSpPr>
        <p:spPr bwMode="auto">
          <a:xfrm>
            <a:off x="2015717" y="5064900"/>
            <a:ext cx="0" cy="329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3" name="Terminator 22">
            <a:extLst>
              <a:ext uri="{FF2B5EF4-FFF2-40B4-BE49-F238E27FC236}">
                <a16:creationId xmlns:a16="http://schemas.microsoft.com/office/drawing/2014/main" id="{27F7C3D0-C96D-2BD7-AB87-F25BDFD27E4F}"/>
              </a:ext>
            </a:extLst>
          </p:cNvPr>
          <p:cNvSpPr/>
          <p:nvPr/>
        </p:nvSpPr>
        <p:spPr bwMode="auto">
          <a:xfrm>
            <a:off x="1475657" y="6320396"/>
            <a:ext cx="1080120" cy="432048"/>
          </a:xfrm>
          <a:prstGeom prst="flowChartTerminator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Stop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FD7FE2-2696-12F5-4AF8-BA8921CE6FAB}"/>
              </a:ext>
            </a:extLst>
          </p:cNvPr>
          <p:cNvCxnSpPr>
            <a:stCxn id="11" idx="4"/>
          </p:cNvCxnSpPr>
          <p:nvPr/>
        </p:nvCxnSpPr>
        <p:spPr bwMode="auto">
          <a:xfrm>
            <a:off x="2015717" y="5970879"/>
            <a:ext cx="0" cy="329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7985752-DC76-9B81-6FF1-E6A55EBDE58A}"/>
              </a:ext>
            </a:extLst>
          </p:cNvPr>
          <p:cNvSpPr txBox="1"/>
          <p:nvPr/>
        </p:nvSpPr>
        <p:spPr>
          <a:xfrm>
            <a:off x="1131727" y="2162441"/>
            <a:ext cx="1955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 (</a:t>
            </a:r>
            <a:r>
              <a:rPr lang="en-US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Flowchart</a:t>
            </a:r>
            <a:r>
              <a:rPr lang="th-TH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2E238-BD48-FCB3-1EE1-DE1AA7A7FE17}"/>
              </a:ext>
            </a:extLst>
          </p:cNvPr>
          <p:cNvSpPr txBox="1"/>
          <p:nvPr/>
        </p:nvSpPr>
        <p:spPr>
          <a:xfrm>
            <a:off x="4557986" y="2569464"/>
            <a:ext cx="4301627" cy="3838743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th-TH" altLang="zh-CN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Begin</a:t>
            </a:r>
            <a:r>
              <a:rPr lang="en-US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eaLnBrk="1" hangingPunct="1">
              <a:lnSpc>
                <a:spcPct val="90000"/>
              </a:lnSpc>
              <a:buAutoNum type="arabicPeriod" startAt="2"/>
            </a:pPr>
            <a:r>
              <a:rPr lang="th-TH" altLang="zh-CN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Read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zh-CN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High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altLang="zh-CN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Radius</a:t>
            </a:r>
            <a:endParaRPr lang="en-US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eaLnBrk="1" hangingPunct="1">
              <a:lnSpc>
                <a:spcPct val="90000"/>
              </a:lnSpc>
              <a:buAutoNum type="arabicPeriod" startAt="3"/>
            </a:pPr>
            <a:r>
              <a:rPr lang="th-TH" altLang="zh-CN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Volume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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3.14 * Radius</a:t>
            </a:r>
            <a:r>
              <a:rPr lang="th-TH" altLang="zh-CN" sz="28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* </a:t>
            </a:r>
            <a:r>
              <a:rPr lang="th-TH" altLang="zh-CN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High</a:t>
            </a:r>
            <a:endParaRPr lang="en-US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eaLnBrk="1" hangingPunct="1">
              <a:lnSpc>
                <a:spcPct val="90000"/>
              </a:lnSpc>
              <a:buAutoNum type="arabicPeriod" startAt="4"/>
            </a:pPr>
            <a:r>
              <a:rPr lang="th-TH" altLang="zh-CN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Write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Volume</a:t>
            </a:r>
            <a:endParaRPr lang="en-US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</a:pPr>
            <a:endParaRPr lang="th-TH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5.  </a:t>
            </a:r>
            <a:r>
              <a:rPr lang="th-TH" altLang="zh-CN" sz="2800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  </a:t>
            </a:r>
            <a:r>
              <a:rPr lang="en-US" altLang="zh-CN" sz="2800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End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800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		</a:t>
            </a:r>
            <a:endParaRPr lang="en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DE505-0296-FB6E-E864-BDB932BEAEAC}"/>
              </a:ext>
            </a:extLst>
          </p:cNvPr>
          <p:cNvSpPr txBox="1"/>
          <p:nvPr/>
        </p:nvSpPr>
        <p:spPr>
          <a:xfrm>
            <a:off x="4981127" y="2274073"/>
            <a:ext cx="3034397" cy="4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buNone/>
            </a:pPr>
            <a:r>
              <a:rPr lang="th-TH" alt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รหัสเทียม (</a:t>
            </a:r>
            <a:r>
              <a:rPr lang="en-US" alt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Pseudo Code</a:t>
            </a:r>
            <a:r>
              <a:rPr lang="th-TH" alt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alt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FC15190-59C9-DB67-7027-3263B82C9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9341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การวิเคราะห์ปัญหาสำหรับการออกแบบโปรแกรม</a:t>
            </a:r>
          </a:p>
        </p:txBody>
      </p:sp>
    </p:spTree>
    <p:extLst>
      <p:ext uri="{BB962C8B-B14F-4D97-AF65-F5344CB8AC3E}">
        <p14:creationId xmlns:p14="http://schemas.microsoft.com/office/powerpoint/2010/main" val="305948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3D53-CE2D-29A6-2FD5-86819837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15" y="83958"/>
            <a:ext cx="7793037" cy="1143000"/>
          </a:xfrm>
        </p:spPr>
        <p:txBody>
          <a:bodyPr anchor="ctr"/>
          <a:lstStyle/>
          <a:p>
            <a:r>
              <a:rPr lang="th-TH" altLang="en-US" sz="3200" b="1" dirty="0">
                <a:solidFill>
                  <a:srgbClr val="FF0000"/>
                </a:solidFill>
                <a:cs typeface="TH SarabunPSK" panose="020B0500040200020003" pitchFamily="34" charset="-34"/>
              </a:rPr>
              <a:t>วิธีการเขียนขั้นตอนแก้ปัญหาด้วย รหัสเทียม (</a:t>
            </a:r>
            <a:r>
              <a:rPr lang="en-US" altLang="en-US" sz="3200" b="1" dirty="0">
                <a:solidFill>
                  <a:srgbClr val="FF0000"/>
                </a:solidFill>
                <a:cs typeface="TH SarabunPSK" panose="020B0500040200020003" pitchFamily="34" charset="-34"/>
              </a:rPr>
              <a:t>Pseudo Code</a:t>
            </a:r>
            <a:r>
              <a:rPr lang="th-TH" altLang="en-US" sz="3200" b="1" dirty="0">
                <a:solidFill>
                  <a:srgbClr val="FF0000"/>
                </a:solidFill>
                <a:cs typeface="TH SarabunPSK" panose="020B0500040200020003" pitchFamily="34" charset="-34"/>
              </a:rPr>
              <a:t>)</a:t>
            </a:r>
            <a:endParaRPr lang="en-TH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593A7-1BB6-9114-A5F2-3887B63DC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938" y="861748"/>
            <a:ext cx="7772400" cy="4114800"/>
          </a:xfrm>
        </p:spPr>
        <p:txBody>
          <a:bodyPr/>
          <a:lstStyle/>
          <a:p>
            <a:r>
              <a:rPr lang="th-TH" dirty="0"/>
              <a:t>แบบฝึกหัดที่ </a:t>
            </a:r>
            <a:r>
              <a:rPr lang="en-US" dirty="0"/>
              <a:t>1</a:t>
            </a:r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92FA4-D8FA-4332-5C39-9CDE4219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3508" y="6341835"/>
            <a:ext cx="1905000" cy="457200"/>
          </a:xfrm>
        </p:spPr>
        <p:txBody>
          <a:bodyPr/>
          <a:lstStyle/>
          <a:p>
            <a:pPr>
              <a:defRPr/>
            </a:pPr>
            <a:fld id="{2D0F5557-3A7B-454D-AF29-A24AFA509C8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" name="Process 5">
            <a:extLst>
              <a:ext uri="{FF2B5EF4-FFF2-40B4-BE49-F238E27FC236}">
                <a16:creationId xmlns:a16="http://schemas.microsoft.com/office/drawing/2014/main" id="{2E32F31E-F26B-5DF4-ABEE-EA0CE3910B30}"/>
              </a:ext>
            </a:extLst>
          </p:cNvPr>
          <p:cNvSpPr/>
          <p:nvPr/>
        </p:nvSpPr>
        <p:spPr bwMode="auto">
          <a:xfrm>
            <a:off x="1231066" y="1491707"/>
            <a:ext cx="2088232" cy="576064"/>
          </a:xfrm>
          <a:prstGeom prst="flowChartProcess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การเริ่มต้น และสิ้นสุด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28AE42A-A9EA-F376-03A0-96B93D41550C}"/>
              </a:ext>
            </a:extLst>
          </p:cNvPr>
          <p:cNvSpPr/>
          <p:nvPr/>
        </p:nvSpPr>
        <p:spPr bwMode="auto">
          <a:xfrm>
            <a:off x="3719500" y="1599719"/>
            <a:ext cx="720080" cy="360040"/>
          </a:xfrm>
          <a:prstGeom prst="rightArrow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8" name="Process 7">
            <a:extLst>
              <a:ext uri="{FF2B5EF4-FFF2-40B4-BE49-F238E27FC236}">
                <a16:creationId xmlns:a16="http://schemas.microsoft.com/office/drawing/2014/main" id="{07FF6063-B8EB-A68F-928D-E6D47839E79C}"/>
              </a:ext>
            </a:extLst>
          </p:cNvPr>
          <p:cNvSpPr/>
          <p:nvPr/>
        </p:nvSpPr>
        <p:spPr bwMode="auto">
          <a:xfrm>
            <a:off x="5076056" y="1383695"/>
            <a:ext cx="2088232" cy="684076"/>
          </a:xfrm>
          <a:prstGeom prst="flowChartProcess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Process 8">
            <a:extLst>
              <a:ext uri="{FF2B5EF4-FFF2-40B4-BE49-F238E27FC236}">
                <a16:creationId xmlns:a16="http://schemas.microsoft.com/office/drawing/2014/main" id="{F5C81650-22B6-6826-4B59-E8BED241D395}"/>
              </a:ext>
            </a:extLst>
          </p:cNvPr>
          <p:cNvSpPr/>
          <p:nvPr/>
        </p:nvSpPr>
        <p:spPr bwMode="auto">
          <a:xfrm>
            <a:off x="1231066" y="2366589"/>
            <a:ext cx="2088232" cy="576064"/>
          </a:xfrm>
          <a:prstGeom prst="flowChartProcess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รับข้อมูล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BBA74FF-ED9C-CE5E-01E8-8DDF081F16FE}"/>
              </a:ext>
            </a:extLst>
          </p:cNvPr>
          <p:cNvSpPr/>
          <p:nvPr/>
        </p:nvSpPr>
        <p:spPr bwMode="auto">
          <a:xfrm>
            <a:off x="3708868" y="2439274"/>
            <a:ext cx="720080" cy="360040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11" name="Process 10">
            <a:extLst>
              <a:ext uri="{FF2B5EF4-FFF2-40B4-BE49-F238E27FC236}">
                <a16:creationId xmlns:a16="http://schemas.microsoft.com/office/drawing/2014/main" id="{124715AA-6668-47EC-ED18-06C7A1FA1550}"/>
              </a:ext>
            </a:extLst>
          </p:cNvPr>
          <p:cNvSpPr/>
          <p:nvPr/>
        </p:nvSpPr>
        <p:spPr bwMode="auto">
          <a:xfrm>
            <a:off x="5075666" y="2366589"/>
            <a:ext cx="2088232" cy="576064"/>
          </a:xfrm>
          <a:prstGeom prst="flowChartProcess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Process 11">
            <a:extLst>
              <a:ext uri="{FF2B5EF4-FFF2-40B4-BE49-F238E27FC236}">
                <a16:creationId xmlns:a16="http://schemas.microsoft.com/office/drawing/2014/main" id="{09C22684-017D-EA58-22A2-9A3149071BEE}"/>
              </a:ext>
            </a:extLst>
          </p:cNvPr>
          <p:cNvSpPr/>
          <p:nvPr/>
        </p:nvSpPr>
        <p:spPr bwMode="auto">
          <a:xfrm>
            <a:off x="1220434" y="3233242"/>
            <a:ext cx="2088232" cy="576064"/>
          </a:xfrm>
          <a:prstGeom prst="flowChartProcess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แสดงผล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540D341-4FA5-4E0F-16A6-4FE099A4CAB4}"/>
              </a:ext>
            </a:extLst>
          </p:cNvPr>
          <p:cNvSpPr/>
          <p:nvPr/>
        </p:nvSpPr>
        <p:spPr bwMode="auto">
          <a:xfrm>
            <a:off x="3708868" y="3325195"/>
            <a:ext cx="720080" cy="360040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E06E4430-2AEF-85F3-835C-FA03C13D1719}"/>
              </a:ext>
            </a:extLst>
          </p:cNvPr>
          <p:cNvSpPr/>
          <p:nvPr/>
        </p:nvSpPr>
        <p:spPr bwMode="auto">
          <a:xfrm>
            <a:off x="5075666" y="3233242"/>
            <a:ext cx="2088232" cy="576064"/>
          </a:xfrm>
          <a:prstGeom prst="flowChartProcess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Process 14">
            <a:extLst>
              <a:ext uri="{FF2B5EF4-FFF2-40B4-BE49-F238E27FC236}">
                <a16:creationId xmlns:a16="http://schemas.microsoft.com/office/drawing/2014/main" id="{25266591-BC02-A983-248B-64624485F322}"/>
              </a:ext>
            </a:extLst>
          </p:cNvPr>
          <p:cNvSpPr/>
          <p:nvPr/>
        </p:nvSpPr>
        <p:spPr bwMode="auto">
          <a:xfrm>
            <a:off x="1230676" y="4060055"/>
            <a:ext cx="2088232" cy="576064"/>
          </a:xfrm>
          <a:prstGeom prst="flowChartProcess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คูณ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C79D11D8-F8E9-FBF7-2973-261C65EF6A04}"/>
              </a:ext>
            </a:extLst>
          </p:cNvPr>
          <p:cNvSpPr/>
          <p:nvPr/>
        </p:nvSpPr>
        <p:spPr bwMode="auto">
          <a:xfrm>
            <a:off x="3762839" y="4180034"/>
            <a:ext cx="720080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17" name="Process 16">
            <a:extLst>
              <a:ext uri="{FF2B5EF4-FFF2-40B4-BE49-F238E27FC236}">
                <a16:creationId xmlns:a16="http://schemas.microsoft.com/office/drawing/2014/main" id="{2CC8AECE-091F-CD3E-507A-B47030BCFE6C}"/>
              </a:ext>
            </a:extLst>
          </p:cNvPr>
          <p:cNvSpPr/>
          <p:nvPr/>
        </p:nvSpPr>
        <p:spPr bwMode="auto">
          <a:xfrm>
            <a:off x="5075276" y="4060055"/>
            <a:ext cx="2088232" cy="576064"/>
          </a:xfrm>
          <a:prstGeom prst="flowChartProcess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Process 17">
            <a:extLst>
              <a:ext uri="{FF2B5EF4-FFF2-40B4-BE49-F238E27FC236}">
                <a16:creationId xmlns:a16="http://schemas.microsoft.com/office/drawing/2014/main" id="{7596C43E-6FEC-DF37-3320-E54A46F48C7F}"/>
              </a:ext>
            </a:extLst>
          </p:cNvPr>
          <p:cNvSpPr/>
          <p:nvPr/>
        </p:nvSpPr>
        <p:spPr bwMode="auto">
          <a:xfrm>
            <a:off x="1242541" y="4953340"/>
            <a:ext cx="2088232" cy="576064"/>
          </a:xfrm>
          <a:prstGeom prst="flowChartProcess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กำหนดค่า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Process 18">
            <a:extLst>
              <a:ext uri="{FF2B5EF4-FFF2-40B4-BE49-F238E27FC236}">
                <a16:creationId xmlns:a16="http://schemas.microsoft.com/office/drawing/2014/main" id="{85AD0CCB-46C9-F284-7B0E-99386C929E9E}"/>
              </a:ext>
            </a:extLst>
          </p:cNvPr>
          <p:cNvSpPr/>
          <p:nvPr/>
        </p:nvSpPr>
        <p:spPr bwMode="auto">
          <a:xfrm>
            <a:off x="5076899" y="4953340"/>
            <a:ext cx="2088232" cy="576064"/>
          </a:xfrm>
          <a:prstGeom prst="flowChartProcess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B5368432-27E1-13BA-C23A-228D40D59509}"/>
              </a:ext>
            </a:extLst>
          </p:cNvPr>
          <p:cNvSpPr/>
          <p:nvPr/>
        </p:nvSpPr>
        <p:spPr bwMode="auto">
          <a:xfrm>
            <a:off x="3774704" y="5048911"/>
            <a:ext cx="720080" cy="36004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033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3D53-CE2D-29A6-2FD5-86819837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19" y="49889"/>
            <a:ext cx="7793037" cy="1143000"/>
          </a:xfrm>
        </p:spPr>
        <p:txBody>
          <a:bodyPr anchor="ctr"/>
          <a:lstStyle/>
          <a:p>
            <a:r>
              <a:rPr lang="th-TH" sz="3200" dirty="0">
                <a:cs typeface="TH SarabunPSK" panose="020B0500040200020003" pitchFamily="34" charset="-34"/>
              </a:rPr>
              <a:t>จงเติมสัญลักษณ์ของผังงานที่แสดงถึงรหัสเทียม</a:t>
            </a:r>
            <a:endParaRPr lang="en-TH" sz="6600" dirty="0"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593A7-1BB6-9114-A5F2-3887B63DC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938" y="861748"/>
            <a:ext cx="7772400" cy="4114800"/>
          </a:xfrm>
        </p:spPr>
        <p:txBody>
          <a:bodyPr/>
          <a:lstStyle/>
          <a:p>
            <a:r>
              <a:rPr lang="th-TH" dirty="0"/>
              <a:t>แบบฝึกหัดที่ </a:t>
            </a:r>
            <a:r>
              <a:rPr lang="en-US" dirty="0"/>
              <a:t>2</a:t>
            </a:r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92FA4-D8FA-4332-5C39-9CDE4219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3508" y="6341835"/>
            <a:ext cx="1905000" cy="457200"/>
          </a:xfrm>
        </p:spPr>
        <p:txBody>
          <a:bodyPr/>
          <a:lstStyle/>
          <a:p>
            <a:pPr>
              <a:defRPr/>
            </a:pPr>
            <a:fld id="{2D0F5557-3A7B-454D-AF29-A24AFA509C8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8B7B0C1B-A025-B6DD-69DC-8ECAB8E44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19486"/>
              </p:ext>
            </p:extLst>
          </p:nvPr>
        </p:nvGraphicFramePr>
        <p:xfrm>
          <a:off x="683568" y="1392664"/>
          <a:ext cx="7309493" cy="4807034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89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0981">
                  <a:extLst>
                    <a:ext uri="{9D8B030D-6E8A-4147-A177-3AD203B41FA5}">
                      <a16:colId xmlns:a16="http://schemas.microsoft.com/office/drawing/2014/main" val="1559959357"/>
                    </a:ext>
                  </a:extLst>
                </a:gridCol>
              </a:tblGrid>
              <a:tr h="5434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ขั้นตอนวิธี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รหัสเทียม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ผังงาน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เริ่มต้นการทำงาน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SimSun" pitchFamily="2" charset="-122"/>
                        <a:cs typeface="TH SarabunPSK" panose="020B0500040200020003" pitchFamily="34" charset="-34"/>
                      </a:endParaRPr>
                    </a:p>
                  </a:txBody>
                  <a:tcPr marT="91440" marB="9144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- START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BEGIN</a:t>
                      </a: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สิ้นสุดการทำงาน</a:t>
                      </a:r>
                    </a:p>
                  </a:txBody>
                  <a:tcPr marT="91440" marB="9144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- STOP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- END</a:t>
                      </a: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รับข้อมูลเข้ามาในโปรแกรม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SimSun" pitchFamily="2" charset="-122"/>
                        <a:cs typeface="TH SarabunPSK" panose="020B0500040200020003" pitchFamily="34" charset="-34"/>
                      </a:endParaRPr>
                    </a:p>
                  </a:txBody>
                  <a:tcPr marT="91440" marB="9144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- READ</a:t>
                      </a:r>
                      <a:r>
                        <a:rPr lang="en-US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A</a:t>
                      </a:r>
                      <a:endParaRPr lang="th-TH" sz="20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- GET A</a:t>
                      </a: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แสดงผลข้อมูลออกจากโปรแกรม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SimSun" pitchFamily="2" charset="-122"/>
                        <a:cs typeface="TH SarabunPSK" panose="020B0500040200020003" pitchFamily="34" charset="-34"/>
                      </a:endParaRPr>
                    </a:p>
                  </a:txBody>
                  <a:tcPr marT="91440" marB="9144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- WRITE</a:t>
                      </a:r>
                      <a:r>
                        <a:rPr lang="en-US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A</a:t>
                      </a:r>
                      <a:endParaRPr lang="th-TH" sz="20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- OUTPUT A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4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การกำหนดค่า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SimSun" pitchFamily="2" charset="-122"/>
                        <a:cs typeface="TH SarabunPSK" panose="020B0500040200020003" pitchFamily="34" charset="-34"/>
                      </a:endParaRPr>
                    </a:p>
                  </a:txBody>
                  <a:tcPr marT="91440" marB="9144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A  0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4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SimSun" pitchFamily="2" charset="-122"/>
                          <a:cs typeface="TH SarabunPSK" panose="020B0500040200020003" pitchFamily="34" charset="-34"/>
                        </a:rPr>
                        <a:t>การคำนวณ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SimSun" pitchFamily="2" charset="-122"/>
                        <a:cs typeface="TH SarabunPSK" panose="020B0500040200020003" pitchFamily="34" charset="-34"/>
                      </a:endParaRPr>
                    </a:p>
                  </a:txBody>
                  <a:tcPr marT="91440" marB="9144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C  A + B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06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738C6-D300-6D9D-A79E-763CA0FD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F5557-3A7B-454D-AF29-A24AFA509C8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338C00-DE7F-5F47-B65D-43188F40C6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2761" y="1332237"/>
            <a:ext cx="7772400" cy="4896544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zh-CN" b="1" u="sng" dirty="0">
                <a:cs typeface="TH SarabunPSK" panose="020B0500040200020003" pitchFamily="34" charset="-34"/>
              </a:rPr>
              <a:t>แบบฝึกหัด</a:t>
            </a:r>
            <a:r>
              <a:rPr lang="en-US" altLang="zh-CN" b="1" u="sng" dirty="0">
                <a:cs typeface="TH SarabunPSK" panose="020B0500040200020003" pitchFamily="34" charset="-34"/>
              </a:rPr>
              <a:t>3</a:t>
            </a:r>
            <a:endParaRPr lang="th-TH" altLang="zh-CN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r>
              <a:rPr lang="th-TH" altLang="zh-CN" sz="2800" dirty="0">
                <a:cs typeface="TH SarabunPSK" panose="020B0500040200020003" pitchFamily="34" charset="-34"/>
              </a:rPr>
              <a:t>		จงเขียนขั้นตอนวิธีการแก้ปัญหา</a:t>
            </a:r>
            <a:r>
              <a:rPr lang="th-TH" altLang="en-US" sz="2800" dirty="0">
                <a:cs typeface="TH SarabunPSK" panose="020B0500040200020003" pitchFamily="34" charset="-34"/>
              </a:rPr>
              <a:t>ขั้นตอนวิธีการแก้ปัญหา</a:t>
            </a:r>
            <a:r>
              <a:rPr lang="en-US" altLang="en-US" sz="2800" dirty="0">
                <a:cs typeface="TH SarabunPSK" panose="020B0500040200020003" pitchFamily="34" charset="-34"/>
              </a:rPr>
              <a:t> (</a:t>
            </a:r>
            <a:r>
              <a:rPr lang="th-TH" altLang="en-US" sz="2800" dirty="0">
                <a:cs typeface="TH SarabunPSK" panose="020B0500040200020003" pitchFamily="34" charset="-34"/>
              </a:rPr>
              <a:t>ขั้นตอนที่ </a:t>
            </a:r>
            <a:r>
              <a:rPr lang="en-US" altLang="en-US" sz="2800" dirty="0">
                <a:cs typeface="TH SarabunPSK" panose="020B0500040200020003" pitchFamily="34" charset="-34"/>
              </a:rPr>
              <a:t>4) </a:t>
            </a:r>
            <a:r>
              <a:rPr lang="th-TH" altLang="en-US" sz="2800" dirty="0">
                <a:cs typeface="TH SarabunPSK" panose="020B0500040200020003" pitchFamily="34" charset="-34"/>
              </a:rPr>
              <a:t>โดย </a:t>
            </a:r>
            <a:r>
              <a:rPr lang="en-US" altLang="en-US" sz="2800" dirty="0">
                <a:cs typeface="TH SarabunPSK" panose="020B0500040200020003" pitchFamily="34" charset="-34"/>
              </a:rPr>
              <a:t>Flowchart </a:t>
            </a:r>
            <a:r>
              <a:rPr lang="th-TH" altLang="en-US" sz="2800" dirty="0">
                <a:cs typeface="TH SarabunPSK" panose="020B0500040200020003" pitchFamily="34" charset="-34"/>
              </a:rPr>
              <a:t>และ</a:t>
            </a:r>
            <a:r>
              <a:rPr lang="en-US" sz="2800" dirty="0"/>
              <a:t>Pseudo code</a:t>
            </a:r>
            <a:endParaRPr lang="th-TH" sz="2800" dirty="0"/>
          </a:p>
          <a:p>
            <a:pPr eaLnBrk="1" hangingPunct="1">
              <a:buNone/>
            </a:pPr>
            <a:r>
              <a:rPr lang="th-TH" altLang="zh-CN" sz="2800" dirty="0">
                <a:cs typeface="TH SarabunPSK" panose="020B0500040200020003" pitchFamily="34" charset="-34"/>
              </a:rPr>
              <a:t>		สำหรับการคำนวณการเพิ่มจำนวนประชากร ในแต่ละปี โดยมีการเกิดมีค่าเท่ากับ จำนวนประชากร</a:t>
            </a:r>
            <a:r>
              <a:rPr lang="en-US" altLang="zh-CN" sz="2800" dirty="0">
                <a:cs typeface="TH SarabunPSK" panose="020B0500040200020003" pitchFamily="34" charset="-34"/>
              </a:rPr>
              <a:t>/3 </a:t>
            </a:r>
            <a:r>
              <a:rPr lang="th-TH" altLang="zh-CN" sz="2800" dirty="0">
                <a:cs typeface="TH SarabunPSK" panose="020B0500040200020003" pitchFamily="34" charset="-34"/>
              </a:rPr>
              <a:t>และ ค่าการตายมีค่าเท่ากับ จำนวนประชากร</a:t>
            </a:r>
            <a:r>
              <a:rPr lang="en-US" altLang="zh-CN" sz="2800" dirty="0">
                <a:cs typeface="TH SarabunPSK" panose="020B0500040200020003" pitchFamily="34" charset="-34"/>
              </a:rPr>
              <a:t>/4 </a:t>
            </a:r>
            <a:r>
              <a:rPr lang="th-TH" altLang="zh-CN" sz="2800" dirty="0">
                <a:cs typeface="TH SarabunPSK" panose="020B0500040200020003" pitchFamily="34" charset="-34"/>
              </a:rPr>
              <a:t>ถ้าปีก่อนหน้ามีจำนวนประชากร </a:t>
            </a:r>
            <a:r>
              <a:rPr lang="en-US" altLang="zh-CN" sz="2800" dirty="0">
                <a:cs typeface="TH SarabunPSK" panose="020B0500040200020003" pitchFamily="34" charset="-34"/>
              </a:rPr>
              <a:t>200</a:t>
            </a:r>
            <a:r>
              <a:rPr lang="th-TH" altLang="zh-CN" sz="2800" dirty="0">
                <a:cs typeface="TH SarabunPSK" panose="020B0500040200020003" pitchFamily="34" charset="-34"/>
              </a:rPr>
              <a:t> คน แล้วปีนี้จะมีจำนวนประชากรเท่าไหร่</a:t>
            </a:r>
          </a:p>
          <a:p>
            <a:pPr eaLnBrk="1" hangingPunct="1">
              <a:buNone/>
            </a:pPr>
            <a:r>
              <a:rPr lang="th-TH" altLang="zh-CN" sz="2800" dirty="0">
                <a:cs typeface="TH SarabunPSK" panose="020B0500040200020003" pitchFamily="34" charset="-34"/>
              </a:rPr>
              <a:t>   </a:t>
            </a:r>
          </a:p>
          <a:p>
            <a:pPr eaLnBrk="1" hangingPunct="1">
              <a:buNone/>
            </a:pPr>
            <a:endParaRPr lang="en-US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endParaRPr lang="en-US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endParaRPr lang="en-US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endParaRPr lang="en-US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endParaRPr lang="th-TH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r>
              <a:rPr lang="th-TH" altLang="zh-CN" sz="2800" dirty="0">
                <a:cs typeface="TH SarabunPSK" panose="020B0500040200020003" pitchFamily="34" charset="-34"/>
              </a:rPr>
              <a:t>           </a:t>
            </a:r>
            <a:r>
              <a:rPr lang="en-US" altLang="zh-CN" sz="2800" dirty="0">
                <a:cs typeface="TH SarabunPSK" panose="020B0500040200020003" pitchFamily="34" charset="-34"/>
              </a:rPr>
              <a:t>  </a:t>
            </a:r>
            <a:r>
              <a:rPr lang="th-TH" altLang="zh-CN" sz="2800" dirty="0">
                <a:cs typeface="TH SarabunPSK" panose="020B0500040200020003" pitchFamily="34" charset="-34"/>
              </a:rPr>
              <a:t>   </a:t>
            </a:r>
            <a:endParaRPr lang="th-TH" altLang="en-US" sz="2800" dirty="0">
              <a:latin typeface="Courier New" panose="02070309020205020404" pitchFamily="49" charset="0"/>
              <a:cs typeface="TH SarabunPSK" panose="020B0500040200020003" pitchFamily="34" charset="-34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538C9F-1DFD-C13F-5E9B-CEDC90092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7620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cs typeface="TH SarabunPSK" panose="020B0500040200020003" pitchFamily="34" charset="-34"/>
              </a:rPr>
              <a:t>1</a:t>
            </a:r>
            <a:r>
              <a:rPr lang="th-TH" sz="4000" b="1" kern="0" dirty="0">
                <a:solidFill>
                  <a:schemeClr val="tx1"/>
                </a:solidFill>
                <a:cs typeface="TH SarabunPSK" panose="020B0500040200020003" pitchFamily="34" charset="-34"/>
              </a:rPr>
              <a:t>  การวิเคราะห์ปัญหาสำหรับการออกแบบโปรแกรม</a:t>
            </a:r>
          </a:p>
        </p:txBody>
      </p:sp>
    </p:spTree>
    <p:extLst>
      <p:ext uri="{BB962C8B-B14F-4D97-AF65-F5344CB8AC3E}">
        <p14:creationId xmlns:p14="http://schemas.microsoft.com/office/powerpoint/2010/main" val="8771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FEBED0DF-BD67-434D-AD27-CB2113E60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93418"/>
            <a:ext cx="7793037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การวิเคราะห์ปัญหาสำหรับการออกแบบโปรแกรมแบบเลือกทำ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2964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ตัวอย่างที่</a:t>
            </a:r>
            <a:r>
              <a:rPr lang="en-US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แสดง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ขั้นตอนวิธีการแก้ปัญหาด้วยคอมพิวเตอร์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Flowchart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Pseudo code</a:t>
            </a:r>
            <a:endParaRPr lang="th-TH" altLang="en-US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56920"/>
            <a:ext cx="3988035" cy="4391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6E28DB-E0B9-3BC0-692A-89F2A45AAEDD}"/>
              </a:ext>
            </a:extLst>
          </p:cNvPr>
          <p:cNvSpPr txBox="1"/>
          <p:nvPr/>
        </p:nvSpPr>
        <p:spPr>
          <a:xfrm>
            <a:off x="4698767" y="2837603"/>
            <a:ext cx="4250353" cy="3205493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1 .</a:t>
            </a:r>
            <a:r>
              <a:rPr lang="th-TH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 </a:t>
            </a:r>
            <a:r>
              <a:rPr lang="th-TH" altLang="zh-CN" sz="2800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Begin</a:t>
            </a:r>
            <a:endParaRPr lang="th-TH" altLang="zh-CN" sz="2800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marL="914400" lvl="1" indent="-457200" eaLnBrk="1" hangingPunct="1">
              <a:lnSpc>
                <a:spcPct val="90000"/>
              </a:lnSpc>
              <a:buAutoNum type="arabicPeriod" startAt="2"/>
            </a:pPr>
            <a:r>
              <a:rPr lang="th-TH" altLang="zh-CN" sz="2800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Read</a:t>
            </a:r>
            <a:r>
              <a:rPr lang="th-TH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Score	 </a:t>
            </a:r>
          </a:p>
          <a:p>
            <a:pPr marL="914400" lvl="1" indent="-457200" eaLnBrk="1" hangingPunct="1">
              <a:lnSpc>
                <a:spcPct val="90000"/>
              </a:lnSpc>
              <a:buAutoNum type="arabicPeriod" startAt="2"/>
            </a:pPr>
            <a:r>
              <a:rPr lang="en-US" altLang="zh-CN" sz="2800" b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If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Score &gt;= 60</a:t>
            </a:r>
            <a:endParaRPr lang="en-US" altLang="zh-CN" sz="2800" i="1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3.1  Grade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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‘S’</a:t>
            </a:r>
            <a:endParaRPr lang="en-US" altLang="zh-CN" sz="2800" i="1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     </a:t>
            </a:r>
            <a:r>
              <a:rPr lang="en-US" altLang="zh-CN" sz="2800" b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Else </a:t>
            </a:r>
            <a:r>
              <a:rPr lang="th-TH" altLang="zh-CN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en-US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endParaRPr lang="en-US" altLang="zh-CN" sz="2800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     3.2  Grade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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‘U’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8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Grade</a:t>
            </a:r>
            <a:endParaRPr lang="th-TH" altLang="zh-CN" sz="28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4.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altLang="zh-CN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Write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Grade	</a:t>
            </a:r>
            <a:endParaRPr lang="th-TH" altLang="zh-CN" sz="28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5.  End</a:t>
            </a:r>
            <a:endParaRPr lang="th-TH" altLang="en-US" sz="2800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82148-00CC-0AFA-3CBD-C42A2323C091}"/>
              </a:ext>
            </a:extLst>
          </p:cNvPr>
          <p:cNvSpPr txBox="1"/>
          <p:nvPr/>
        </p:nvSpPr>
        <p:spPr>
          <a:xfrm>
            <a:off x="1475656" y="235692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DD8BA-B65E-9423-437B-CE885622E3F2}"/>
              </a:ext>
            </a:extLst>
          </p:cNvPr>
          <p:cNvSpPr txBox="1"/>
          <p:nvPr/>
        </p:nvSpPr>
        <p:spPr>
          <a:xfrm>
            <a:off x="1164854" y="306896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E320C-0AD9-C639-2196-35221EEAD2BC}"/>
              </a:ext>
            </a:extLst>
          </p:cNvPr>
          <p:cNvSpPr txBox="1"/>
          <p:nvPr/>
        </p:nvSpPr>
        <p:spPr>
          <a:xfrm>
            <a:off x="4028133" y="3455509"/>
            <a:ext cx="41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EFA39-25E3-FD20-ABD8-FB11E34CB6F7}"/>
              </a:ext>
            </a:extLst>
          </p:cNvPr>
          <p:cNvSpPr/>
          <p:nvPr/>
        </p:nvSpPr>
        <p:spPr bwMode="auto">
          <a:xfrm>
            <a:off x="457199" y="3592180"/>
            <a:ext cx="3988036" cy="160824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69907A-2FE5-9303-8D03-057DBDFF6357}"/>
              </a:ext>
            </a:extLst>
          </p:cNvPr>
          <p:cNvSpPr txBox="1"/>
          <p:nvPr/>
        </p:nvSpPr>
        <p:spPr>
          <a:xfrm>
            <a:off x="554919" y="4111365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74720-7FC7-605D-7733-7B0223F8DF3B}"/>
              </a:ext>
            </a:extLst>
          </p:cNvPr>
          <p:cNvSpPr txBox="1"/>
          <p:nvPr/>
        </p:nvSpPr>
        <p:spPr>
          <a:xfrm>
            <a:off x="3692144" y="4111365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A7CA7-0476-A0BD-9BEC-A13CED2F4AFB}"/>
              </a:ext>
            </a:extLst>
          </p:cNvPr>
          <p:cNvSpPr txBox="1"/>
          <p:nvPr/>
        </p:nvSpPr>
        <p:spPr>
          <a:xfrm>
            <a:off x="1158982" y="5417704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C24B2-F634-2CAC-8970-571EFC3EE57C}"/>
              </a:ext>
            </a:extLst>
          </p:cNvPr>
          <p:cNvSpPr txBox="1"/>
          <p:nvPr/>
        </p:nvSpPr>
        <p:spPr>
          <a:xfrm>
            <a:off x="1158982" y="6076804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C199F-B244-EEDB-FA40-9EDC016D2D0D}"/>
              </a:ext>
            </a:extLst>
          </p:cNvPr>
          <p:cNvSpPr txBox="1"/>
          <p:nvPr/>
        </p:nvSpPr>
        <p:spPr>
          <a:xfrm>
            <a:off x="1331601" y="2044937"/>
            <a:ext cx="4599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ผังงาน (</a:t>
            </a:r>
            <a:r>
              <a:rPr lang="en-US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Flowchart</a:t>
            </a:r>
            <a:r>
              <a:rPr lang="th-TH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A61C0D-E707-D996-F687-6B43AE723764}"/>
              </a:ext>
            </a:extLst>
          </p:cNvPr>
          <p:cNvSpPr txBox="1"/>
          <p:nvPr/>
        </p:nvSpPr>
        <p:spPr>
          <a:xfrm>
            <a:off x="5846373" y="2044936"/>
            <a:ext cx="2025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รหัสเทียม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(Pseudo)</a:t>
            </a:r>
            <a:endParaRPr lang="en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19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การพัฒนาลำดับขั้นตอนวิธีการแก้ปัญหา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th-TH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รหัสเทียม (</a:t>
            </a:r>
            <a:r>
              <a:rPr lang="en-US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Pseudo Code</a:t>
            </a:r>
            <a:r>
              <a:rPr lang="th-TH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1.</a:t>
            </a:r>
            <a:r>
              <a:rPr lang="th-TH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 Begin</a:t>
            </a: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2.</a:t>
            </a:r>
            <a:r>
              <a:rPr lang="th-TH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 </a:t>
            </a:r>
            <a:r>
              <a:rPr lang="th-TH" altLang="zh-CN" sz="2800" b="1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Read</a:t>
            </a:r>
            <a:r>
              <a:rPr lang="th-TH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Score	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เครื่องคอมพิวเตอร์จะรับข้อมูล </a:t>
            </a:r>
            <a:r>
              <a:rPr lang="en-US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1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ค่า คือ คะแนนประเมิน</a:t>
            </a:r>
            <a:r>
              <a:rPr lang="en-US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(Score)</a:t>
            </a:r>
            <a:endParaRPr lang="th-TH" altLang="zh-CN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3.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If  Score &gt;= 60  Then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คะแนนประเมินตั้งแต่ </a:t>
            </a:r>
            <a:r>
              <a:rPr lang="en-US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60 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ขึ้นไป</a:t>
            </a:r>
            <a:r>
              <a:rPr lang="th-TH" altLang="zh-CN" sz="28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altLang="zh-CN" sz="2800" i="1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		3.1  Grade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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‘S’  </a:t>
            </a:r>
            <a:r>
              <a:rPr lang="en-US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Grade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ได้ตัวอักษรเกรด </a:t>
            </a:r>
            <a:r>
              <a:rPr lang="en-US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S</a:t>
            </a: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	Else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		</a:t>
            </a:r>
            <a:r>
              <a:rPr lang="en-US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นอกจากนั้น หรือ มิฉะนั้นแล้ว</a:t>
            </a:r>
            <a:endParaRPr lang="en-US" altLang="zh-CN" sz="2000" i="1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		3.2  Grade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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‘U’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Grade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ได้ตัวอักษรเกรด </a:t>
            </a:r>
            <a:r>
              <a:rPr lang="en-US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U</a:t>
            </a:r>
            <a:endParaRPr lang="th-TH" altLang="zh-CN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4.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altLang="zh-CN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Write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Grade	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แสดงผลลัพธ์</a:t>
            </a:r>
            <a:r>
              <a:rPr lang="en-US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Grade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ของเกรดที่ได้</a:t>
            </a:r>
            <a:endParaRPr lang="th-TH" altLang="zh-CN" sz="28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5.  End</a:t>
            </a:r>
            <a:endParaRPr lang="th-TH" altLang="en-US" sz="2800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</p:txBody>
      </p:sp>
      <p:sp>
        <p:nvSpPr>
          <p:cNvPr id="2" name="Right Brace 1"/>
          <p:cNvSpPr/>
          <p:nvPr/>
        </p:nvSpPr>
        <p:spPr bwMode="auto">
          <a:xfrm>
            <a:off x="7164288" y="3356992"/>
            <a:ext cx="216024" cy="1584176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6251" y="3887470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2800" dirty="0">
                <a:solidFill>
                  <a:schemeClr val="hlink"/>
                </a:solidFill>
              </a:rPr>
              <a:t>คำนวณคิดเกรด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92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90720"/>
              </p:ext>
            </p:extLst>
          </p:nvPr>
        </p:nvGraphicFramePr>
        <p:xfrm>
          <a:off x="728363" y="1051930"/>
          <a:ext cx="7992889" cy="566928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ขั้นตอนวิธี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ผังงาน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รหัสเทียม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การเลือกทำ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SimSun" pitchFamily="2" charset="-122"/>
                        <a:cs typeface="TH SarabunPSK" panose="020B0500040200020003" pitchFamily="34" charset="-34"/>
                      </a:endParaRPr>
                    </a:p>
                  </a:txBody>
                  <a:tcPr marT="91440" marB="9144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91440" marB="9144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B07C-A187-4F18-87D0-3F3F644A3AA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pSp>
        <p:nvGrpSpPr>
          <p:cNvPr id="10" name="กลุ่ม 9"/>
          <p:cNvGrpSpPr/>
          <p:nvPr/>
        </p:nvGrpSpPr>
        <p:grpSpPr>
          <a:xfrm>
            <a:off x="2560691" y="1762086"/>
            <a:ext cx="3147570" cy="2154904"/>
            <a:chOff x="5652120" y="3633508"/>
            <a:chExt cx="3147570" cy="2154904"/>
          </a:xfrm>
        </p:grpSpPr>
        <p:cxnSp>
          <p:nvCxnSpPr>
            <p:cNvPr id="11" name="ลูกศรเชื่อมต่อแบบตรง 25"/>
            <p:cNvCxnSpPr/>
            <p:nvPr/>
          </p:nvCxnSpPr>
          <p:spPr bwMode="auto">
            <a:xfrm flipH="1">
              <a:off x="7228032" y="3633508"/>
              <a:ext cx="243" cy="23423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2" name="ลูกศรเชื่อมต่อแบบตรง 32"/>
            <p:cNvCxnSpPr>
              <a:stCxn id="28" idx="4"/>
            </p:cNvCxnSpPr>
            <p:nvPr/>
          </p:nvCxnSpPr>
          <p:spPr bwMode="auto">
            <a:xfrm>
              <a:off x="7228032" y="5489307"/>
              <a:ext cx="0" cy="299105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3" name="Rectangle 30"/>
            <p:cNvSpPr/>
            <p:nvPr/>
          </p:nvSpPr>
          <p:spPr bwMode="auto">
            <a:xfrm>
              <a:off x="5652120" y="4564276"/>
              <a:ext cx="1296144" cy="50405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dirty="0">
                  <a:latin typeface="TH SarabunPSK" pitchFamily="34" charset="-34"/>
                  <a:cs typeface="TH SarabunPSK" pitchFamily="34" charset="-34"/>
                </a:rPr>
                <a:t>คำสั่ง </a:t>
              </a:r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1</a:t>
              </a:r>
              <a:endParaRPr lang="en-US" baseline="30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ข้าวหลามตัด 8"/>
            <p:cNvSpPr/>
            <p:nvPr/>
          </p:nvSpPr>
          <p:spPr bwMode="auto">
            <a:xfrm>
              <a:off x="6543956" y="3851492"/>
              <a:ext cx="1368152" cy="504056"/>
            </a:xfrm>
            <a:prstGeom prst="diamond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dirty="0">
                  <a:latin typeface="TH SarabunPSK" pitchFamily="34" charset="-34"/>
                  <a:cs typeface="TH SarabunPSK" pitchFamily="34" charset="-34"/>
                </a:rPr>
                <a:t>เงื่อนไข</a:t>
              </a:r>
              <a:endParaRPr lang="en-US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15" name="Elbow Connector 32"/>
            <p:cNvCxnSpPr>
              <a:stCxn id="14" idx="3"/>
              <a:endCxn id="24" idx="0"/>
            </p:cNvCxnSpPr>
            <p:nvPr/>
          </p:nvCxnSpPr>
          <p:spPr bwMode="auto">
            <a:xfrm>
              <a:off x="7912108" y="4103520"/>
              <a:ext cx="239510" cy="460756"/>
            </a:xfrm>
            <a:prstGeom prst="bentConnector2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6" name="TextBox 33"/>
            <p:cNvSpPr txBox="1"/>
            <p:nvPr/>
          </p:nvSpPr>
          <p:spPr>
            <a:xfrm>
              <a:off x="5875897" y="3790010"/>
              <a:ext cx="9283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Yes</a:t>
              </a:r>
            </a:p>
          </p:txBody>
        </p:sp>
        <p:sp>
          <p:nvSpPr>
            <p:cNvPr id="23" name="TextBox 34"/>
            <p:cNvSpPr txBox="1"/>
            <p:nvPr/>
          </p:nvSpPr>
          <p:spPr>
            <a:xfrm>
              <a:off x="7614480" y="3790010"/>
              <a:ext cx="9283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No</a:t>
              </a:r>
            </a:p>
          </p:txBody>
        </p:sp>
        <p:sp>
          <p:nvSpPr>
            <p:cNvPr id="24" name="Rectangle 35"/>
            <p:cNvSpPr/>
            <p:nvPr/>
          </p:nvSpPr>
          <p:spPr bwMode="auto">
            <a:xfrm>
              <a:off x="7503546" y="4564276"/>
              <a:ext cx="1296144" cy="50405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dirty="0">
                  <a:latin typeface="TH SarabunPSK" pitchFamily="34" charset="-34"/>
                  <a:cs typeface="TH SarabunPSK" pitchFamily="34" charset="-34"/>
                </a:rPr>
                <a:t>คำสั่ง </a:t>
              </a:r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2</a:t>
              </a:r>
              <a:endParaRPr lang="en-US" baseline="30000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25" name="Elbow Connector 36"/>
            <p:cNvCxnSpPr>
              <a:stCxn id="14" idx="1"/>
              <a:endCxn id="13" idx="0"/>
            </p:cNvCxnSpPr>
            <p:nvPr/>
          </p:nvCxnSpPr>
          <p:spPr bwMode="auto">
            <a:xfrm rot="10800000" flipV="1">
              <a:off x="6300192" y="4103520"/>
              <a:ext cx="243764" cy="460756"/>
            </a:xfrm>
            <a:prstGeom prst="bentConnector2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6" name="Elbow Connector 37"/>
            <p:cNvCxnSpPr>
              <a:stCxn id="13" idx="2"/>
              <a:endCxn id="28" idx="2"/>
            </p:cNvCxnSpPr>
            <p:nvPr/>
          </p:nvCxnSpPr>
          <p:spPr bwMode="auto">
            <a:xfrm rot="16200000" flipH="1">
              <a:off x="6553625" y="4814899"/>
              <a:ext cx="329535" cy="836400"/>
            </a:xfrm>
            <a:prstGeom prst="bentConnector2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7" name="Elbow Connector 38"/>
            <p:cNvCxnSpPr>
              <a:stCxn id="24" idx="2"/>
              <a:endCxn id="28" idx="6"/>
            </p:cNvCxnSpPr>
            <p:nvPr/>
          </p:nvCxnSpPr>
          <p:spPr bwMode="auto">
            <a:xfrm rot="5400000">
              <a:off x="7570778" y="4817026"/>
              <a:ext cx="329535" cy="832146"/>
            </a:xfrm>
            <a:prstGeom prst="bentConnector2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28" name="วงรี 27"/>
            <p:cNvSpPr/>
            <p:nvPr/>
          </p:nvSpPr>
          <p:spPr bwMode="auto">
            <a:xfrm>
              <a:off x="7136592" y="5306427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cap="none" normalizeH="0" baseline="0">
                <a:ln>
                  <a:noFill/>
                </a:ln>
                <a:effectLst/>
                <a:latin typeface="Tahoma" pitchFamily="34" charset="0"/>
                <a:cs typeface="Angsana New" pitchFamily="18" charset="-34"/>
              </a:endParaRPr>
            </a:p>
          </p:txBody>
        </p:sp>
      </p:grpSp>
      <p:grpSp>
        <p:nvGrpSpPr>
          <p:cNvPr id="29" name="กลุ่ม 28"/>
          <p:cNvGrpSpPr/>
          <p:nvPr/>
        </p:nvGrpSpPr>
        <p:grpSpPr>
          <a:xfrm>
            <a:off x="3450400" y="4354249"/>
            <a:ext cx="1988484" cy="2198951"/>
            <a:chOff x="4336233" y="3678321"/>
            <a:chExt cx="1988484" cy="2198951"/>
          </a:xfrm>
        </p:grpSpPr>
        <p:cxnSp>
          <p:nvCxnSpPr>
            <p:cNvPr id="30" name="ลูกศรเชื่อมต่อแบบตรง 23"/>
            <p:cNvCxnSpPr>
              <a:stCxn id="33" idx="2"/>
              <a:endCxn id="39" idx="0"/>
            </p:cNvCxnSpPr>
            <p:nvPr/>
          </p:nvCxnSpPr>
          <p:spPr bwMode="auto">
            <a:xfrm>
              <a:off x="5020309" y="5157192"/>
              <a:ext cx="0" cy="235919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1" name="ลูกศรเชื่อมต่อแบบตรง 25"/>
            <p:cNvCxnSpPr/>
            <p:nvPr/>
          </p:nvCxnSpPr>
          <p:spPr bwMode="auto">
            <a:xfrm flipH="1">
              <a:off x="5020309" y="3678321"/>
              <a:ext cx="243" cy="23423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2" name="ลูกศรเชื่อมต่อแบบตรง 32"/>
            <p:cNvCxnSpPr>
              <a:stCxn id="39" idx="4"/>
            </p:cNvCxnSpPr>
            <p:nvPr/>
          </p:nvCxnSpPr>
          <p:spPr bwMode="auto">
            <a:xfrm>
              <a:off x="5020309" y="5575991"/>
              <a:ext cx="0" cy="301281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33" name="Rectangle 9"/>
            <p:cNvSpPr/>
            <p:nvPr/>
          </p:nvSpPr>
          <p:spPr bwMode="auto">
            <a:xfrm>
              <a:off x="4372237" y="4653136"/>
              <a:ext cx="1296144" cy="50405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dirty="0">
                  <a:latin typeface="TH SarabunPSK" pitchFamily="34" charset="-34"/>
                  <a:cs typeface="TH SarabunPSK" pitchFamily="34" charset="-34"/>
                </a:rPr>
                <a:t>คำสั่ง</a:t>
              </a:r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 1</a:t>
              </a:r>
              <a:endParaRPr lang="en-US" baseline="30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4" name="ข้าวหลามตัด 8"/>
            <p:cNvSpPr/>
            <p:nvPr/>
          </p:nvSpPr>
          <p:spPr bwMode="auto">
            <a:xfrm>
              <a:off x="4336233" y="3896305"/>
              <a:ext cx="1368152" cy="504056"/>
            </a:xfrm>
            <a:prstGeom prst="diamond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dirty="0">
                  <a:latin typeface="TH SarabunPSK" pitchFamily="34" charset="-34"/>
                  <a:cs typeface="TH SarabunPSK" pitchFamily="34" charset="-34"/>
                </a:rPr>
                <a:t>เงื่อนไข</a:t>
              </a:r>
              <a:endParaRPr lang="en-US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35" name="ลูกศรเชื่อมต่อแบบตรง 23"/>
            <p:cNvCxnSpPr>
              <a:stCxn id="34" idx="2"/>
              <a:endCxn id="33" idx="0"/>
            </p:cNvCxnSpPr>
            <p:nvPr/>
          </p:nvCxnSpPr>
          <p:spPr bwMode="auto">
            <a:xfrm>
              <a:off x="5020309" y="4400361"/>
              <a:ext cx="0" cy="252775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6" name="Elbow Connector 12"/>
            <p:cNvCxnSpPr>
              <a:stCxn id="34" idx="3"/>
              <a:endCxn id="39" idx="6"/>
            </p:cNvCxnSpPr>
            <p:nvPr/>
          </p:nvCxnSpPr>
          <p:spPr bwMode="auto">
            <a:xfrm flipH="1">
              <a:off x="5111749" y="4148333"/>
              <a:ext cx="592636" cy="1336218"/>
            </a:xfrm>
            <a:prstGeom prst="bentConnector3">
              <a:avLst>
                <a:gd name="adj1" fmla="val -38573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37" name="TextBox 13"/>
            <p:cNvSpPr txBox="1"/>
            <p:nvPr/>
          </p:nvSpPr>
          <p:spPr>
            <a:xfrm>
              <a:off x="4819573" y="4283804"/>
              <a:ext cx="9283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Yes</a:t>
              </a:r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5396366" y="3832641"/>
              <a:ext cx="9283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No</a:t>
              </a:r>
            </a:p>
          </p:txBody>
        </p:sp>
        <p:sp>
          <p:nvSpPr>
            <p:cNvPr id="39" name="วงรี 38"/>
            <p:cNvSpPr/>
            <p:nvPr/>
          </p:nvSpPr>
          <p:spPr bwMode="auto">
            <a:xfrm>
              <a:off x="4928869" y="5393111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cap="none" normalizeH="0" baseline="0">
                <a:ln>
                  <a:noFill/>
                </a:ln>
                <a:effectLst/>
                <a:latin typeface="Tahoma" pitchFamily="34" charset="0"/>
                <a:cs typeface="Angsana New" pitchFamily="18" charset="-3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9A5069-5063-A0BA-24C7-0085FFE1491E}"/>
              </a:ext>
            </a:extLst>
          </p:cNvPr>
          <p:cNvSpPr txBox="1"/>
          <p:nvPr/>
        </p:nvSpPr>
        <p:spPr>
          <a:xfrm>
            <a:off x="1136260" y="136761"/>
            <a:ext cx="5883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70C0"/>
                </a:solidFill>
                <a:cs typeface="TH SarabunPSK" panose="020B0500040200020003" pitchFamily="34" charset="-34"/>
              </a:rPr>
              <a:t>จงเติมรหัสเทียมจากสัญลักษณ์ของผังงานต่อไปนี้</a:t>
            </a:r>
            <a:endParaRPr lang="en-TH" sz="28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5A18F-0065-055F-63B6-E6F41056AF8C}"/>
              </a:ext>
            </a:extLst>
          </p:cNvPr>
          <p:cNvSpPr txBox="1"/>
          <p:nvPr/>
        </p:nvSpPr>
        <p:spPr>
          <a:xfrm>
            <a:off x="728363" y="61871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แบบฝึกหัดที่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endParaRPr lang="en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1888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FEBED0DF-BD67-434D-AD27-CB2113E60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76200"/>
            <a:ext cx="7793037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การวิเคราะห์ปัญหาสำหรับการออกแบบโปรแกรมแบบทำซ้ำ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ตัวอย่างที่</a:t>
            </a:r>
            <a:r>
              <a:rPr lang="en-US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ขั้นตอนวิธีการแก้ปัญหาด้วยคอมพิวเตอร์</a:t>
            </a:r>
          </a:p>
          <a:p>
            <a:pPr eaLnBrk="1" hangingPunct="1">
              <a:buNone/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จงเขียนขั้นตอนวิธีการแก้ปัญหาสำหรับการหาผลรวมของตัวเลขจำนวนเต็มตั้งแต่เลข 1 ถึง ค่า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n </a:t>
            </a:r>
          </a:p>
          <a:p>
            <a:pPr eaLnBrk="1" hangingPunct="1">
              <a:buNone/>
            </a:pPr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สูตรการคำนวณ</a:t>
            </a:r>
            <a:endParaRPr lang="en-US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0658" name="Picture 2" descr="CMSC 10600 Spring 2014 Lab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19" y="4077072"/>
            <a:ext cx="3810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1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ทำความเข้าใจกับปัญหา</a:t>
            </a:r>
          </a:p>
          <a:p>
            <a:pPr lvl="1" eaLnBrk="1" hangingPunct="1">
              <a:buNone/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คำนวณผลรวมตัวเลขจำนวนเต็ม ตั้งแต่ 1 ถึง ค่า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n </a:t>
            </a:r>
            <a:endParaRPr lang="th-TH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2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ลักษณะของข้อมูลเข้าและข้อมูลออก</a:t>
            </a:r>
          </a:p>
          <a:p>
            <a:pPr lvl="1" eaLnBrk="1" hangingPunct="1">
              <a:buNone/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en-US" i="1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ข้อมูลเข้า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คือ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ตัวเลขค่าสุดท้ายที่จะคำนวณถึง เป็นข้อมูลชนิดตัวเลข</a:t>
            </a:r>
            <a:b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จำนวนเต็ม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en-US" i="1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ข้อมูลออก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คือ ตัวเลข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ผลรวมที่คำนวณได้ เป็นข้อมูลชนิดตัวเลขจำนวนเต็ม</a:t>
            </a:r>
          </a:p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ทดลองแก้ไขปัญหาด้วยตนเอง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ถ้าให้ </a:t>
            </a:r>
            <a:r>
              <a:rPr lang="en-US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มีค่าเท่ากับ 6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ผลรวม </a:t>
            </a:r>
            <a:r>
              <a:rPr lang="en-US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 + 2 + 3 + 4 + 5 + 6 	</a:t>
            </a:r>
            <a:r>
              <a:rPr lang="en-US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21</a:t>
            </a:r>
            <a:endParaRPr lang="en-US" altLang="zh-CN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1" eaLnBrk="1" hangingPunct="1">
              <a:buNone/>
            </a:pPr>
            <a:r>
              <a:rPr lang="en-US" altLang="zh-CN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	</a:t>
            </a:r>
            <a:r>
              <a:rPr lang="th-TH" altLang="zh-CN" u="sng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คำตอบ</a:t>
            </a:r>
            <a:r>
              <a:rPr lang="th-TH" altLang="zh-CN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ผลรวม มีค่าเท่ากับ 21</a:t>
            </a:r>
            <a:endParaRPr lang="th-TH" altLang="zh-CN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E2F646-4F77-7E05-8D52-E927A6224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76200"/>
            <a:ext cx="7793037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การวิเคราะห์ปัญหาสำหรับการออกแบบโปรแกรมแบบทำซ้ำ</a:t>
            </a:r>
          </a:p>
        </p:txBody>
      </p:sp>
    </p:spTree>
    <p:extLst>
      <p:ext uri="{BB962C8B-B14F-4D97-AF65-F5344CB8AC3E}">
        <p14:creationId xmlns:p14="http://schemas.microsoft.com/office/powerpoint/2010/main" val="33752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FEBED0DF-BD67-434D-AD27-CB2113E60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93418"/>
            <a:ext cx="7793037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การวิเคราะห์ปัญหาสำหรับการออกแบบโปรแกรม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9897" y="1025685"/>
            <a:ext cx="8136903" cy="5216199"/>
          </a:xfrm>
        </p:spPr>
        <p:txBody>
          <a:bodyPr/>
          <a:lstStyle/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การพัฒนาลำดับขั้นตอนวิธีการแก้ปัญหา</a:t>
            </a:r>
          </a:p>
          <a:p>
            <a:pPr lvl="1" eaLnBrk="1" hangingPunct="1">
              <a:buNone/>
            </a:pPr>
            <a:r>
              <a:rPr lang="th-TH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 (</a:t>
            </a:r>
            <a:r>
              <a:rPr lang="en-US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Flowchart</a:t>
            </a:r>
            <a:r>
              <a:rPr lang="th-TH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91" y="1885477"/>
            <a:ext cx="4104456" cy="48231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9F24EC-2929-C03B-A31D-8457B3E7944F}"/>
              </a:ext>
            </a:extLst>
          </p:cNvPr>
          <p:cNvSpPr txBox="1"/>
          <p:nvPr/>
        </p:nvSpPr>
        <p:spPr>
          <a:xfrm>
            <a:off x="539552" y="1902147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6BEEE-8205-0858-3720-61D8B8E16D76}"/>
              </a:ext>
            </a:extLst>
          </p:cNvPr>
          <p:cNvSpPr txBox="1"/>
          <p:nvPr/>
        </p:nvSpPr>
        <p:spPr>
          <a:xfrm>
            <a:off x="539552" y="2587384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01FA0-DEC7-A7E7-A749-333CD23F7599}"/>
              </a:ext>
            </a:extLst>
          </p:cNvPr>
          <p:cNvSpPr txBox="1"/>
          <p:nvPr/>
        </p:nvSpPr>
        <p:spPr>
          <a:xfrm>
            <a:off x="539552" y="3250638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94ECE-F6B2-9131-3F50-E7C28C37DDC2}"/>
              </a:ext>
            </a:extLst>
          </p:cNvPr>
          <p:cNvSpPr txBox="1"/>
          <p:nvPr/>
        </p:nvSpPr>
        <p:spPr>
          <a:xfrm>
            <a:off x="539552" y="3913892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C263EB-BE33-B33B-56E9-620069B2B884}"/>
              </a:ext>
            </a:extLst>
          </p:cNvPr>
          <p:cNvSpPr/>
          <p:nvPr/>
        </p:nvSpPr>
        <p:spPr bwMode="auto">
          <a:xfrm>
            <a:off x="501624" y="4293097"/>
            <a:ext cx="2135139" cy="2488704"/>
          </a:xfrm>
          <a:prstGeom prst="rect">
            <a:avLst/>
          </a:prstGeom>
          <a:solidFill>
            <a:schemeClr val="accent5">
              <a:alpha val="12719"/>
            </a:schemeClr>
          </a:solidFill>
          <a:ln>
            <a:headEnd type="none" w="med" len="med"/>
            <a:tailEnd type="none" w="med" len="med"/>
          </a:ln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58921B-EDC2-A44F-3593-BB58DFDF08F2}"/>
              </a:ext>
            </a:extLst>
          </p:cNvPr>
          <p:cNvSpPr txBox="1"/>
          <p:nvPr/>
        </p:nvSpPr>
        <p:spPr>
          <a:xfrm>
            <a:off x="630565" y="4509821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D4B51-F80B-437E-F2E1-732219C7B2E1}"/>
              </a:ext>
            </a:extLst>
          </p:cNvPr>
          <p:cNvSpPr txBox="1"/>
          <p:nvPr/>
        </p:nvSpPr>
        <p:spPr>
          <a:xfrm>
            <a:off x="568048" y="543776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BBFD9-7632-406D-F797-6A7421005819}"/>
              </a:ext>
            </a:extLst>
          </p:cNvPr>
          <p:cNvSpPr txBox="1"/>
          <p:nvPr/>
        </p:nvSpPr>
        <p:spPr>
          <a:xfrm>
            <a:off x="568172" y="611325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C88D1E-AA93-327C-3607-AB59AF9BC7F6}"/>
              </a:ext>
            </a:extLst>
          </p:cNvPr>
          <p:cNvSpPr txBox="1"/>
          <p:nvPr/>
        </p:nvSpPr>
        <p:spPr>
          <a:xfrm>
            <a:off x="2620262" y="5437767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34AD79-843E-0F54-1732-846CA9140FCF}"/>
              </a:ext>
            </a:extLst>
          </p:cNvPr>
          <p:cNvSpPr txBox="1"/>
          <p:nvPr/>
        </p:nvSpPr>
        <p:spPr>
          <a:xfrm>
            <a:off x="2620262" y="6134068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A903C8-85F1-A458-55BC-ED28A8EBB3A0}"/>
              </a:ext>
            </a:extLst>
          </p:cNvPr>
          <p:cNvSpPr txBox="1"/>
          <p:nvPr/>
        </p:nvSpPr>
        <p:spPr>
          <a:xfrm>
            <a:off x="4976360" y="2469343"/>
            <a:ext cx="3939040" cy="3593291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Begin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th-TH" altLang="zh-CN" sz="2800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Read</a:t>
            </a:r>
            <a:r>
              <a:rPr lang="th-TH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n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zh-CN" sz="2800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i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= 1		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Sum = 0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zh-CN" sz="2800" b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While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</a:t>
            </a:r>
            <a:r>
              <a:rPr lang="en-US" altLang="zh-CN" sz="2800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i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&lt;= n do</a:t>
            </a:r>
            <a:endParaRPr lang="en-US" altLang="zh-CN" sz="2800" i="1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z="2800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    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5.1     Sum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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Sum + </a:t>
            </a:r>
            <a:r>
              <a:rPr lang="en-US" altLang="zh-CN" sz="2800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i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     5.2.     </a:t>
            </a:r>
            <a:r>
              <a:rPr lang="en-US" altLang="zh-CN" sz="2800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i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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</a:t>
            </a:r>
            <a:r>
              <a:rPr lang="en-US" altLang="zh-CN" sz="2800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i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+ 1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endParaRPr lang="en-US" altLang="zh-CN" sz="28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 startAt="6"/>
            </a:pPr>
            <a:r>
              <a:rPr lang="th-TH" altLang="zh-CN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Write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Sum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 startAt="6"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End</a:t>
            </a:r>
            <a:endParaRPr lang="th-TH" altLang="en-US" sz="2800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59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FEBED0DF-BD67-434D-AD27-CB2113E60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93418"/>
            <a:ext cx="7793037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zh-CN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คอมพิวเตอร์กับการแก้ปัญหา</a:t>
            </a:r>
          </a:p>
          <a:p>
            <a:pPr algn="thaiDist" eaLnBrk="1" hangingPunct="1">
              <a:lnSpc>
                <a:spcPct val="90000"/>
              </a:lnSpc>
              <a:buNone/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การทำงานของเครื่องคอมพิวเตอร์ จะทำตามโปรแกรมที่เขียนขึ้น ดังนั้นการนำเครื่องคอมพิวเตอร์มาช่วยสำหรับการแก้ปัญหา จึงต้องมีโปรแกรมสำหรับการแก้ปัญหาในงานนั้น ๆ</a:t>
            </a:r>
          </a:p>
          <a:p>
            <a:pPr eaLnBrk="1" hangingPunct="1">
              <a:lnSpc>
                <a:spcPct val="90000"/>
              </a:lnSpc>
              <a:buNone/>
            </a:pP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ขั้นตอนของการวิเคราะห์ปัญหา  คือ</a:t>
            </a:r>
            <a:b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การนำปัญหาของงาน มาสร้างเป็นขั้นตอนวิธี</a:t>
            </a:r>
            <a:b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ในรูปแบบผังงาน </a:t>
            </a:r>
            <a:r>
              <a:rPr lang="th-TH" altLang="zh-CN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หรือซู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โดโค้ด โดยเรียงลำดับ</a:t>
            </a:r>
            <a:b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การทำงาน เพื่อนำไปใช้ในการเขียนโปรแกรม</a:t>
            </a:r>
            <a:b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ด้วยภาษาต่าง ๆ ต่อไป</a:t>
            </a:r>
            <a:b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b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1194107"/>
              </p:ext>
            </p:extLst>
          </p:nvPr>
        </p:nvGraphicFramePr>
        <p:xfrm>
          <a:off x="5148064" y="3619143"/>
          <a:ext cx="3879102" cy="281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506144" y="3429000"/>
            <a:ext cx="2314600" cy="18002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</p:spTree>
    <p:custDataLst>
      <p:custData r:id="rId1"/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FEBED0DF-BD67-434D-AD27-CB2113E60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93418"/>
            <a:ext cx="7793037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การวิเคราะห์ปัญหาสำหรับการออกแบบโปรแกรม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การพัฒนาลำดับขั้นตอนวิธีการแก้ปัญหา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th-TH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รหัสเทียม (</a:t>
            </a:r>
            <a:r>
              <a:rPr lang="en-US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Pseudo Code</a:t>
            </a:r>
            <a:r>
              <a:rPr lang="th-TH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1.</a:t>
            </a:r>
            <a:r>
              <a:rPr lang="th-TH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 Begin</a:t>
            </a: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2.</a:t>
            </a:r>
            <a:r>
              <a:rPr lang="th-TH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 </a:t>
            </a:r>
            <a:r>
              <a:rPr lang="th-TH" altLang="zh-CN" sz="2800" b="1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Read</a:t>
            </a:r>
            <a:r>
              <a:rPr lang="th-TH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n	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เครื่องคอมพิวเตอร์จะรับข้อมูล </a:t>
            </a:r>
            <a:r>
              <a:rPr lang="en-US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1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ค่า คือ ค่าสุดท้าย</a:t>
            </a:r>
            <a:r>
              <a:rPr lang="en-US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(n)</a:t>
            </a:r>
            <a:endParaRPr lang="th-TH" altLang="zh-CN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3.  </a:t>
            </a:r>
            <a:r>
              <a:rPr lang="en-US" altLang="zh-CN" sz="2800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i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= 1		</a:t>
            </a:r>
            <a:r>
              <a:rPr lang="th-TH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กำหนดค่าตัวนับ (</a:t>
            </a:r>
            <a:r>
              <a:rPr lang="en-US" altLang="zh-CN" i="1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i</a:t>
            </a:r>
            <a:r>
              <a:rPr lang="th-TH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)</a:t>
            </a:r>
            <a:r>
              <a:rPr lang="en-US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</a:t>
            </a:r>
            <a:r>
              <a:rPr lang="th-TH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เริ่มต้นที่ 1</a:t>
            </a:r>
            <a:endParaRPr lang="en-US" altLang="zh-CN" sz="2800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4.  Sum = 0	</a:t>
            </a:r>
            <a:r>
              <a:rPr lang="th-TH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กำหนดค่าผลรวม (</a:t>
            </a:r>
            <a:r>
              <a:rPr lang="en-US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Sum</a:t>
            </a:r>
            <a:r>
              <a:rPr lang="th-TH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)</a:t>
            </a:r>
            <a:r>
              <a:rPr lang="en-US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</a:t>
            </a:r>
            <a:r>
              <a:rPr lang="th-TH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เริ่มต้นที่ </a:t>
            </a:r>
            <a:r>
              <a:rPr lang="en-US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0</a:t>
            </a:r>
            <a:endParaRPr lang="en-US" altLang="zh-CN" sz="2800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5.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While </a:t>
            </a:r>
            <a:r>
              <a:rPr lang="en-US" altLang="zh-CN" sz="2800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i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&lt;= n do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ในขณะที่ ตัวนับ (</a:t>
            </a:r>
            <a:r>
              <a:rPr lang="en-US" altLang="zh-CN" i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</a:t>
            </a:r>
            <a:r>
              <a:rPr lang="en-US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น้อยกว่าหรือเท่ากันกับ ค่าสุดท้าย (</a:t>
            </a:r>
            <a:r>
              <a:rPr lang="en-US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altLang="zh-CN" sz="2800" i="1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		</a:t>
            </a:r>
            <a:r>
              <a:rPr lang="th-TH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5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.1  Sum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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Sum + </a:t>
            </a:r>
            <a:r>
              <a:rPr lang="en-US" altLang="zh-CN" sz="2800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i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	</a:t>
            </a:r>
            <a:r>
              <a:rPr lang="th-TH" altLang="zh-CN" i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ให้ผลรวม มีค่าเท่ากับ ผลรวมเดิม + ตัวนับ</a:t>
            </a:r>
            <a:endParaRPr lang="en-US" altLang="zh-CN" i="1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		</a:t>
            </a:r>
            <a:r>
              <a:rPr lang="th-TH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5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.2  </a:t>
            </a:r>
            <a:r>
              <a:rPr lang="en-US" altLang="zh-CN" sz="2800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i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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</a:t>
            </a:r>
            <a:r>
              <a:rPr lang="en-US" altLang="zh-CN" sz="2800" dirty="0" err="1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i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+ 1</a:t>
            </a:r>
            <a:r>
              <a:rPr lang="en-US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ให้ตัวนับ มีค่าเท่ากับ ตัวนับเดิม + 1</a:t>
            </a:r>
          </a:p>
          <a:p>
            <a:pPr lvl="2" eaLnBrk="1" hangingPunct="1">
              <a:lnSpc>
                <a:spcPct val="90000"/>
              </a:lnSpc>
              <a:buNone/>
            </a:pPr>
            <a:r>
              <a:rPr lang="th-TH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6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.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altLang="zh-CN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Write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Sum	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แสดงผลรวม</a:t>
            </a:r>
            <a:r>
              <a:rPr lang="en-US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Sum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ที่ได้</a:t>
            </a:r>
            <a:endParaRPr lang="th-TH" altLang="zh-CN" sz="28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  <a:buNone/>
            </a:pPr>
            <a:r>
              <a:rPr lang="th-TH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7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.  End</a:t>
            </a:r>
            <a:endParaRPr lang="th-TH" altLang="en-US" sz="2800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571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793751" y="2017713"/>
            <a:ext cx="7738690" cy="4114800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th-TH" altLang="en-US" sz="2800" b="1" u="sng" dirty="0">
                <a:cs typeface="TH SarabunPSK" panose="020B0500040200020003" pitchFamily="34" charset="-34"/>
              </a:rPr>
              <a:t>ตัวอย่างที่</a:t>
            </a:r>
            <a:r>
              <a:rPr lang="en-US" altLang="en-US" sz="2800" b="1" u="sng" dirty="0">
                <a:cs typeface="TH SarabunPSK" panose="020B0500040200020003" pitchFamily="34" charset="-34"/>
              </a:rPr>
              <a:t>4</a:t>
            </a:r>
            <a:r>
              <a:rPr lang="th-TH" altLang="en-US" sz="2800" dirty="0">
                <a:cs typeface="TH SarabunPSK" panose="020B0500040200020003" pitchFamily="34" charset="-34"/>
              </a:rPr>
              <a:t> ขั้นตอนวิธีการแก้ปัญหาด้วยคอมพิวเตอร์</a:t>
            </a:r>
          </a:p>
          <a:p>
            <a:pPr eaLnBrk="1" hangingPunct="1">
              <a:buNone/>
            </a:pPr>
            <a:r>
              <a:rPr lang="th-TH" altLang="en-US" sz="2800" dirty="0">
                <a:cs typeface="TH SarabunPSK" panose="020B0500040200020003" pitchFamily="34" charset="-34"/>
              </a:rPr>
              <a:t>		ตรวจสอบการรับเลข</a:t>
            </a:r>
            <a:r>
              <a:rPr lang="th-TH" sz="2800" dirty="0">
                <a:cs typeface="TH SarabunPSK" panose="020B0500040200020003" pitchFamily="34" charset="-34"/>
              </a:rPr>
              <a:t>เป็นจำนวนเต็มและมีค่าตั้งแต่ </a:t>
            </a:r>
            <a:r>
              <a:rPr lang="en-US" sz="2800" dirty="0">
                <a:cs typeface="TH SarabunPSK" panose="020B0500040200020003" pitchFamily="34" charset="-34"/>
              </a:rPr>
              <a:t>2 </a:t>
            </a:r>
            <a:r>
              <a:rPr lang="th-TH" sz="2800" dirty="0">
                <a:cs typeface="TH SarabunPSK" panose="020B0500040200020003" pitchFamily="34" charset="-34"/>
              </a:rPr>
              <a:t>ถึง </a:t>
            </a:r>
            <a:r>
              <a:rPr lang="en-US" sz="2800" dirty="0">
                <a:cs typeface="TH SarabunPSK" panose="020B0500040200020003" pitchFamily="34" charset="-34"/>
              </a:rPr>
              <a:t>12</a:t>
            </a:r>
            <a:r>
              <a:rPr lang="th-TH" sz="2800" dirty="0">
                <a:cs typeface="TH SarabunPSK" panose="020B0500040200020003" pitchFamily="34" charset="-34"/>
              </a:rPr>
              <a:t> หรือไม่</a:t>
            </a:r>
          </a:p>
          <a:p>
            <a:pPr marL="0" indent="0">
              <a:buNone/>
            </a:pPr>
            <a:r>
              <a:rPr lang="th-TH" sz="2800" b="1" dirty="0">
                <a:cs typeface="TH SarabunPSK" panose="020B0500040200020003" pitchFamily="34" charset="-34"/>
              </a:rPr>
              <a:t>เป้าหมาย</a:t>
            </a:r>
            <a:r>
              <a:rPr lang="en-US" sz="2800" b="1" dirty="0">
                <a:cs typeface="TH SarabunPSK" panose="020B0500040200020003" pitchFamily="34" charset="-34"/>
              </a:rPr>
              <a:t>:</a:t>
            </a:r>
            <a:r>
              <a:rPr lang="th-TH" sz="2800" b="1" dirty="0">
                <a:cs typeface="TH SarabunPSK" panose="020B0500040200020003" pitchFamily="34" charset="-34"/>
              </a:rPr>
              <a:t>	</a:t>
            </a:r>
            <a:r>
              <a:rPr lang="th-TH" altLang="en-US" sz="2800" dirty="0">
                <a:cs typeface="TH SarabunPSK" panose="020B0500040200020003" pitchFamily="34" charset="-34"/>
              </a:rPr>
              <a:t>ตรวจสอบการรับเลข</a:t>
            </a:r>
            <a:r>
              <a:rPr lang="th-TH" sz="2800" dirty="0">
                <a:cs typeface="TH SarabunPSK" panose="020B0500040200020003" pitchFamily="34" charset="-34"/>
              </a:rPr>
              <a:t>เป็นจำนวนเต็มและมีค่าตั้งแต่ </a:t>
            </a:r>
            <a:r>
              <a:rPr lang="en-US" sz="2800" dirty="0">
                <a:cs typeface="TH SarabunPSK" panose="020B0500040200020003" pitchFamily="34" charset="-34"/>
              </a:rPr>
              <a:t>2 </a:t>
            </a:r>
            <a:r>
              <a:rPr lang="th-TH" sz="2800" dirty="0">
                <a:cs typeface="TH SarabunPSK" panose="020B0500040200020003" pitchFamily="34" charset="-34"/>
              </a:rPr>
              <a:t>ถึง </a:t>
            </a:r>
            <a:r>
              <a:rPr lang="en-US" sz="2800" dirty="0">
                <a:cs typeface="TH SarabunPSK" panose="020B0500040200020003" pitchFamily="34" charset="-34"/>
              </a:rPr>
              <a:t>12 </a:t>
            </a:r>
            <a:r>
              <a:rPr lang="th-TH" sz="2800" b="1" dirty="0">
                <a:cs typeface="TH SarabunPSK" panose="020B0500040200020003" pitchFamily="34" charset="-34"/>
              </a:rPr>
              <a:t>ข้อมูลออก</a:t>
            </a:r>
            <a:r>
              <a:rPr lang="en-US" sz="2800" b="1" dirty="0">
                <a:cs typeface="TH SarabunPSK" panose="020B0500040200020003" pitchFamily="34" charset="-34"/>
              </a:rPr>
              <a:t>:</a:t>
            </a:r>
            <a:r>
              <a:rPr lang="th-TH" sz="2800" b="1" dirty="0">
                <a:cs typeface="TH SarabunPSK" panose="020B0500040200020003" pitchFamily="34" charset="-34"/>
              </a:rPr>
              <a:t>	</a:t>
            </a:r>
            <a:r>
              <a:rPr lang="th-TH" sz="2800" dirty="0">
                <a:cs typeface="TH SarabunPSK" panose="020B0500040200020003" pitchFamily="34" charset="-34"/>
              </a:rPr>
              <a:t>จำนวนเต็มที่มีค่าตั้งแต่ </a:t>
            </a:r>
            <a:r>
              <a:rPr lang="en-US" sz="2800" dirty="0">
                <a:cs typeface="TH SarabunPSK" panose="020B0500040200020003" pitchFamily="34" charset="-34"/>
              </a:rPr>
              <a:t>2 </a:t>
            </a:r>
            <a:r>
              <a:rPr lang="th-TH" sz="2800" dirty="0">
                <a:cs typeface="TH SarabunPSK" panose="020B0500040200020003" pitchFamily="34" charset="-34"/>
              </a:rPr>
              <a:t>ถึง </a:t>
            </a:r>
            <a:r>
              <a:rPr lang="en-US" sz="2800" dirty="0">
                <a:cs typeface="TH SarabunPSK" panose="020B0500040200020003" pitchFamily="34" charset="-34"/>
              </a:rPr>
              <a:t>12</a:t>
            </a:r>
            <a:endParaRPr lang="th-TH" sz="2800" dirty="0"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cs typeface="TH SarabunPSK" panose="020B0500040200020003" pitchFamily="34" charset="-34"/>
              </a:rPr>
              <a:t>ข้อมูลเข้า</a:t>
            </a:r>
            <a:r>
              <a:rPr lang="en-US" sz="2800" b="1" dirty="0">
                <a:cs typeface="TH SarabunPSK" panose="020B0500040200020003" pitchFamily="34" charset="-34"/>
              </a:rPr>
              <a:t>:</a:t>
            </a:r>
            <a:r>
              <a:rPr lang="th-TH" sz="2800" b="1" dirty="0">
                <a:cs typeface="TH SarabunPSK" panose="020B0500040200020003" pitchFamily="34" charset="-34"/>
              </a:rPr>
              <a:t>	</a:t>
            </a:r>
            <a:r>
              <a:rPr lang="th-TH" sz="2800" dirty="0">
                <a:cs typeface="TH SarabunPSK" panose="020B0500040200020003" pitchFamily="34" charset="-34"/>
              </a:rPr>
              <a:t>จำนวนเต็มที่มีค่าตั้งแต่ </a:t>
            </a:r>
            <a:r>
              <a:rPr lang="en-US" sz="2800" dirty="0">
                <a:cs typeface="TH SarabunPSK" panose="020B0500040200020003" pitchFamily="34" charset="-34"/>
              </a:rPr>
              <a:t>2 </a:t>
            </a:r>
            <a:r>
              <a:rPr lang="th-TH" sz="2800" dirty="0">
                <a:cs typeface="TH SarabunPSK" panose="020B0500040200020003" pitchFamily="34" charset="-34"/>
              </a:rPr>
              <a:t>ถึง </a:t>
            </a:r>
            <a:r>
              <a:rPr lang="en-US" sz="2800" dirty="0">
                <a:cs typeface="TH SarabunPSK" panose="020B0500040200020003" pitchFamily="34" charset="-34"/>
              </a:rPr>
              <a:t>12</a:t>
            </a:r>
            <a:endParaRPr lang="th-TH" sz="2800" dirty="0"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700" dirty="0"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2800" b="1" dirty="0">
                <a:solidFill>
                  <a:srgbClr val="F5408A"/>
                </a:solidFill>
                <a:cs typeface="TH SarabunPSK" panose="020B0500040200020003" pitchFamily="34" charset="-34"/>
              </a:rPr>
              <a:t>ถ้าค่า </a:t>
            </a:r>
            <a:r>
              <a:rPr lang="en-US" sz="2800" b="1" dirty="0">
                <a:solidFill>
                  <a:srgbClr val="F5408A"/>
                </a:solidFill>
                <a:cs typeface="TH SarabunPSK" panose="020B0500040200020003" pitchFamily="34" charset="-34"/>
              </a:rPr>
              <a:t>n </a:t>
            </a:r>
            <a:r>
              <a:rPr lang="th-TH" sz="2800" b="1" dirty="0">
                <a:solidFill>
                  <a:srgbClr val="F5408A"/>
                </a:solidFill>
                <a:cs typeface="TH SarabunPSK" panose="020B0500040200020003" pitchFamily="34" charset="-34"/>
              </a:rPr>
              <a:t>ไม่ได้อยู่ในช่วงที่ระบุ จะรับค่า </a:t>
            </a:r>
            <a:r>
              <a:rPr lang="en-US" sz="2800" b="1" dirty="0">
                <a:solidFill>
                  <a:srgbClr val="F5408A"/>
                </a:solidFill>
                <a:cs typeface="TH SarabunPSK" panose="020B0500040200020003" pitchFamily="34" charset="-34"/>
              </a:rPr>
              <a:t>n </a:t>
            </a:r>
            <a:r>
              <a:rPr lang="th-TH" sz="2800" b="1" dirty="0">
                <a:solidFill>
                  <a:srgbClr val="F5408A"/>
                </a:solidFill>
                <a:cs typeface="TH SarabunPSK" panose="020B0500040200020003" pitchFamily="34" charset="-34"/>
              </a:rPr>
              <a:t>ไปเรื่อย ๆ</a:t>
            </a:r>
            <a:endParaRPr lang="en-US" sz="2800" b="1" dirty="0">
              <a:solidFill>
                <a:srgbClr val="F5408A"/>
              </a:solidFill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dirty="0"/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85E85-405B-49F3-A638-0FA9C0DCB5F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D6B2731-36FF-EA56-D096-ADC1686AD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76200"/>
            <a:ext cx="7793037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chemeClr val="tx1"/>
                </a:solidFill>
                <a:cs typeface="TH SarabunPSK" panose="020B0500040200020003" pitchFamily="34" charset="-34"/>
              </a:rPr>
              <a:t> การวิเคราะห์ปัญหาสำหรับการออกแบบโปรแกรมแบบทำซ้ำ</a:t>
            </a:r>
            <a:r>
              <a:rPr lang="en-US" sz="4000" b="1" dirty="0">
                <a:solidFill>
                  <a:schemeClr val="tx1"/>
                </a:solidFill>
                <a:cs typeface="TH SarabunPSK" panose="020B0500040200020003" pitchFamily="34" charset="-34"/>
              </a:rPr>
              <a:t>(2)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8948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xfrm>
            <a:off x="6930423" y="6390055"/>
            <a:ext cx="1905000" cy="457200"/>
          </a:xfrm>
        </p:spPr>
        <p:txBody>
          <a:bodyPr/>
          <a:lstStyle/>
          <a:p>
            <a:pPr>
              <a:defRPr/>
            </a:pPr>
            <a:fld id="{CBC5B07C-A187-4F18-87D0-3F3F644A3AA2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7" name="ตัวแทนเนื้อหา 3"/>
          <p:cNvSpPr txBox="1">
            <a:spLocks/>
          </p:cNvSpPr>
          <p:nvPr/>
        </p:nvSpPr>
        <p:spPr bwMode="auto">
          <a:xfrm>
            <a:off x="1098738" y="356069"/>
            <a:ext cx="7361734" cy="1152128"/>
          </a:xfrm>
          <a:prstGeom prst="rect">
            <a:avLst/>
          </a:prstGeom>
          <a:noFill/>
          <a:ln w="19050">
            <a:solidFill>
              <a:srgbClr val="F540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th-TH" b="1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ข้อมูลเข้า</a:t>
            </a:r>
            <a:r>
              <a:rPr lang="en-US" b="1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th-TH" b="1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แม่สูตรคูณ </a:t>
            </a:r>
            <a:r>
              <a:rPr lang="en-US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(n) </a:t>
            </a:r>
            <a:r>
              <a:rPr lang="th-TH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ที่เป็นจำนวนเต็มที่มีค่าตั้งแต่ </a:t>
            </a:r>
            <a:r>
              <a:rPr lang="en-US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ถึง </a:t>
            </a:r>
            <a:r>
              <a:rPr lang="en-US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th-TH" kern="0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ถ้าค่า </a:t>
            </a:r>
            <a:r>
              <a:rPr lang="en-US" kern="0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 </a:t>
            </a:r>
            <a:r>
              <a:rPr lang="th-TH" kern="0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ไม่ได้อยู่ในช่วงที่ระบุ จะรับค่า </a:t>
            </a:r>
            <a:r>
              <a:rPr lang="en-US" kern="0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 </a:t>
            </a:r>
            <a:r>
              <a:rPr lang="th-TH" kern="0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ไปเรื่อย ๆ</a:t>
            </a:r>
            <a:endParaRPr lang="th-TH" b="1" kern="0" dirty="0">
              <a:solidFill>
                <a:srgbClr val="F5408A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2B54B88-0937-1AE0-94F4-2C948A76B474}"/>
              </a:ext>
            </a:extLst>
          </p:cNvPr>
          <p:cNvSpPr txBox="1"/>
          <p:nvPr/>
        </p:nvSpPr>
        <p:spPr>
          <a:xfrm>
            <a:off x="252143" y="4384351"/>
            <a:ext cx="928351" cy="365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No</a:t>
            </a:r>
          </a:p>
        </p:txBody>
      </p:sp>
      <p:cxnSp>
        <p:nvCxnSpPr>
          <p:cNvPr id="8" name="ลูกศรเชื่อมต่อแบบตรง 25">
            <a:extLst>
              <a:ext uri="{FF2B5EF4-FFF2-40B4-BE49-F238E27FC236}">
                <a16:creationId xmlns:a16="http://schemas.microsoft.com/office/drawing/2014/main" id="{5934CDB4-D73C-BDD7-3CE6-4EDFC481FE26}"/>
              </a:ext>
            </a:extLst>
          </p:cNvPr>
          <p:cNvCxnSpPr>
            <a:stCxn id="9" idx="2"/>
            <a:endCxn id="14" idx="0"/>
          </p:cNvCxnSpPr>
          <p:nvPr/>
        </p:nvCxnSpPr>
        <p:spPr bwMode="auto">
          <a:xfrm>
            <a:off x="2218104" y="2208689"/>
            <a:ext cx="0" cy="33038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9" name="Flowchart: Terminator 9">
            <a:extLst>
              <a:ext uri="{FF2B5EF4-FFF2-40B4-BE49-F238E27FC236}">
                <a16:creationId xmlns:a16="http://schemas.microsoft.com/office/drawing/2014/main" id="{791EAC72-C8F7-D326-388C-AE520E814692}"/>
              </a:ext>
            </a:extLst>
          </p:cNvPr>
          <p:cNvSpPr/>
          <p:nvPr/>
        </p:nvSpPr>
        <p:spPr bwMode="auto">
          <a:xfrm>
            <a:off x="1760904" y="1842929"/>
            <a:ext cx="914400" cy="365760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Begin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B9CD5135-F335-581C-F9FE-DBADD84FF6C1}"/>
              </a:ext>
            </a:extLst>
          </p:cNvPr>
          <p:cNvSpPr txBox="1"/>
          <p:nvPr/>
        </p:nvSpPr>
        <p:spPr>
          <a:xfrm>
            <a:off x="2038084" y="5055604"/>
            <a:ext cx="928351" cy="365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Yes</a:t>
            </a:r>
          </a:p>
        </p:txBody>
      </p:sp>
      <p:cxnSp>
        <p:nvCxnSpPr>
          <p:cNvPr id="11" name="Elbow Connector 29">
            <a:extLst>
              <a:ext uri="{FF2B5EF4-FFF2-40B4-BE49-F238E27FC236}">
                <a16:creationId xmlns:a16="http://schemas.microsoft.com/office/drawing/2014/main" id="{F182C9CC-7006-F924-A02F-13F4B61D019E}"/>
              </a:ext>
            </a:extLst>
          </p:cNvPr>
          <p:cNvCxnSpPr>
            <a:stCxn id="12" idx="1"/>
            <a:endCxn id="14" idx="2"/>
          </p:cNvCxnSpPr>
          <p:nvPr/>
        </p:nvCxnSpPr>
        <p:spPr bwMode="auto">
          <a:xfrm rot="10800000" flipH="1">
            <a:off x="892224" y="2630511"/>
            <a:ext cx="1234440" cy="2134146"/>
          </a:xfrm>
          <a:prstGeom prst="bentConnector3">
            <a:avLst>
              <a:gd name="adj1" fmla="val -4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2" name="ข้าวหลามตัด 8">
            <a:extLst>
              <a:ext uri="{FF2B5EF4-FFF2-40B4-BE49-F238E27FC236}">
                <a16:creationId xmlns:a16="http://schemas.microsoft.com/office/drawing/2014/main" id="{108F88A4-1F7D-223D-4F22-B181EA39A57B}"/>
              </a:ext>
            </a:extLst>
          </p:cNvPr>
          <p:cNvSpPr/>
          <p:nvPr/>
        </p:nvSpPr>
        <p:spPr bwMode="auto">
          <a:xfrm>
            <a:off x="892224" y="4444617"/>
            <a:ext cx="2651760" cy="640080"/>
          </a:xfrm>
          <a:prstGeom prst="diamon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(n ≥ 2) AND (n ≤ 12)</a:t>
            </a:r>
          </a:p>
        </p:txBody>
      </p:sp>
      <p:sp>
        <p:nvSpPr>
          <p:cNvPr id="13" name="สี่เหลี่ยมด้านขนาน 4">
            <a:extLst>
              <a:ext uri="{FF2B5EF4-FFF2-40B4-BE49-F238E27FC236}">
                <a16:creationId xmlns:a16="http://schemas.microsoft.com/office/drawing/2014/main" id="{C48E0883-548A-F5FF-9956-FE955E11AC04}"/>
              </a:ext>
            </a:extLst>
          </p:cNvPr>
          <p:cNvSpPr/>
          <p:nvPr/>
        </p:nvSpPr>
        <p:spPr bwMode="auto">
          <a:xfrm>
            <a:off x="663624" y="3052333"/>
            <a:ext cx="3108960" cy="365760"/>
          </a:xfrm>
          <a:prstGeom prst="parallelogram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Write “Enter number (2-12) : ”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วงรี 25">
            <a:extLst>
              <a:ext uri="{FF2B5EF4-FFF2-40B4-BE49-F238E27FC236}">
                <a16:creationId xmlns:a16="http://schemas.microsoft.com/office/drawing/2014/main" id="{B82CD465-E6E4-E376-B2FB-084D82B5D8AB}"/>
              </a:ext>
            </a:extLst>
          </p:cNvPr>
          <p:cNvSpPr/>
          <p:nvPr/>
        </p:nvSpPr>
        <p:spPr bwMode="auto">
          <a:xfrm>
            <a:off x="2126664" y="2539071"/>
            <a:ext cx="182880" cy="1828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15" name="สี่เหลี่ยมด้านขนาน 4">
            <a:extLst>
              <a:ext uri="{FF2B5EF4-FFF2-40B4-BE49-F238E27FC236}">
                <a16:creationId xmlns:a16="http://schemas.microsoft.com/office/drawing/2014/main" id="{BC9FE48D-8AA3-AD43-1F08-F93F80BFC334}"/>
              </a:ext>
            </a:extLst>
          </p:cNvPr>
          <p:cNvSpPr/>
          <p:nvPr/>
        </p:nvSpPr>
        <p:spPr bwMode="auto">
          <a:xfrm>
            <a:off x="1669464" y="3748475"/>
            <a:ext cx="1097280" cy="365760"/>
          </a:xfrm>
          <a:prstGeom prst="parallelogram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Read n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" name="ลูกศรเชื่อมต่อแบบตรง 25">
            <a:extLst>
              <a:ext uri="{FF2B5EF4-FFF2-40B4-BE49-F238E27FC236}">
                <a16:creationId xmlns:a16="http://schemas.microsoft.com/office/drawing/2014/main" id="{81E98DC6-AF63-79F3-B6DD-9620D2154EEE}"/>
              </a:ext>
            </a:extLst>
          </p:cNvPr>
          <p:cNvCxnSpPr>
            <a:stCxn id="14" idx="4"/>
            <a:endCxn id="13" idx="0"/>
          </p:cNvCxnSpPr>
          <p:nvPr/>
        </p:nvCxnSpPr>
        <p:spPr bwMode="auto">
          <a:xfrm>
            <a:off x="2218104" y="2721951"/>
            <a:ext cx="0" cy="33038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8" name="ลูกศรเชื่อมต่อแบบตรง 25">
            <a:extLst>
              <a:ext uri="{FF2B5EF4-FFF2-40B4-BE49-F238E27FC236}">
                <a16:creationId xmlns:a16="http://schemas.microsoft.com/office/drawing/2014/main" id="{A23AE078-4895-EC44-B327-85F5632C3EC1}"/>
              </a:ext>
            </a:extLst>
          </p:cNvPr>
          <p:cNvCxnSpPr>
            <a:stCxn id="13" idx="4"/>
            <a:endCxn id="15" idx="0"/>
          </p:cNvCxnSpPr>
          <p:nvPr/>
        </p:nvCxnSpPr>
        <p:spPr bwMode="auto">
          <a:xfrm>
            <a:off x="2218104" y="3418093"/>
            <a:ext cx="0" cy="33038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ลูกศรเชื่อมต่อแบบตรง 25">
            <a:extLst>
              <a:ext uri="{FF2B5EF4-FFF2-40B4-BE49-F238E27FC236}">
                <a16:creationId xmlns:a16="http://schemas.microsoft.com/office/drawing/2014/main" id="{F990C5B3-5D71-2D46-FAAE-5A43863DB5DA}"/>
              </a:ext>
            </a:extLst>
          </p:cNvPr>
          <p:cNvCxnSpPr>
            <a:stCxn id="15" idx="4"/>
            <a:endCxn id="12" idx="0"/>
          </p:cNvCxnSpPr>
          <p:nvPr/>
        </p:nvCxnSpPr>
        <p:spPr bwMode="auto">
          <a:xfrm>
            <a:off x="2218104" y="4114235"/>
            <a:ext cx="0" cy="33038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0" name="ลูกศรเชื่อมต่อแบบตรง 25">
            <a:extLst>
              <a:ext uri="{FF2B5EF4-FFF2-40B4-BE49-F238E27FC236}">
                <a16:creationId xmlns:a16="http://schemas.microsoft.com/office/drawing/2014/main" id="{894DA908-55C4-A9B6-9457-F108C0B62852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>
            <a:off x="2218104" y="5084697"/>
            <a:ext cx="0" cy="33038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1" name="Flowchart: Terminator 9">
            <a:extLst>
              <a:ext uri="{FF2B5EF4-FFF2-40B4-BE49-F238E27FC236}">
                <a16:creationId xmlns:a16="http://schemas.microsoft.com/office/drawing/2014/main" id="{54FAD09E-86BA-49A7-574B-1F5C2C97195A}"/>
              </a:ext>
            </a:extLst>
          </p:cNvPr>
          <p:cNvSpPr/>
          <p:nvPr/>
        </p:nvSpPr>
        <p:spPr bwMode="auto">
          <a:xfrm>
            <a:off x="1760904" y="6124975"/>
            <a:ext cx="914400" cy="365760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END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ด้านขนาน 4">
            <a:extLst>
              <a:ext uri="{FF2B5EF4-FFF2-40B4-BE49-F238E27FC236}">
                <a16:creationId xmlns:a16="http://schemas.microsoft.com/office/drawing/2014/main" id="{71DA720A-0B10-8D74-C19E-09517DFA8551}"/>
              </a:ext>
            </a:extLst>
          </p:cNvPr>
          <p:cNvSpPr/>
          <p:nvPr/>
        </p:nvSpPr>
        <p:spPr bwMode="auto">
          <a:xfrm>
            <a:off x="663624" y="5421364"/>
            <a:ext cx="3108960" cy="365760"/>
          </a:xfrm>
          <a:prstGeom prst="parallelogram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Write n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3" name="ลูกศรเชื่อมต่อแบบตรง 25">
            <a:extLst>
              <a:ext uri="{FF2B5EF4-FFF2-40B4-BE49-F238E27FC236}">
                <a16:creationId xmlns:a16="http://schemas.microsoft.com/office/drawing/2014/main" id="{5BB6914C-570B-29F9-C261-364C176B6B34}"/>
              </a:ext>
            </a:extLst>
          </p:cNvPr>
          <p:cNvCxnSpPr>
            <a:cxnSpLocks/>
          </p:cNvCxnSpPr>
          <p:nvPr/>
        </p:nvCxnSpPr>
        <p:spPr bwMode="auto">
          <a:xfrm>
            <a:off x="2232027" y="5787124"/>
            <a:ext cx="0" cy="33038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9283C71-F394-9F64-AC72-809785E441DE}"/>
              </a:ext>
            </a:extLst>
          </p:cNvPr>
          <p:cNvSpPr txBox="1"/>
          <p:nvPr/>
        </p:nvSpPr>
        <p:spPr>
          <a:xfrm>
            <a:off x="4049764" y="2317589"/>
            <a:ext cx="4785655" cy="2817694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Begin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zh-CN" sz="2800" b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REPEAT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2.1 Write</a:t>
            </a:r>
            <a:r>
              <a:rPr lang="th-TH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“Enter number (2-12) :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	2.2 Read n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     2.3 </a:t>
            </a:r>
            <a:r>
              <a:rPr lang="en-US" altLang="zh-CN" sz="2800" b="1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UNTIL 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(n ≥ 2) AND (n ≤ 12)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 startAt="3"/>
            </a:pPr>
            <a:r>
              <a:rPr lang="th-TH" altLang="zh-CN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Write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Sum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 startAt="3"/>
            </a:pP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End</a:t>
            </a:r>
            <a:endParaRPr lang="th-TH" altLang="en-US" sz="2800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20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44237"/>
              </p:ext>
            </p:extLst>
          </p:nvPr>
        </p:nvGraphicFramePr>
        <p:xfrm>
          <a:off x="693911" y="1112520"/>
          <a:ext cx="7992889" cy="566928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ขั้นตอนวิธี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ผังงาน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รหัสเทียม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การทำซ้ำในขณะที่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SimSun" pitchFamily="2" charset="-122"/>
                        <a:cs typeface="TH SarabunPSK" panose="020B0500040200020003" pitchFamily="34" charset="-34"/>
                      </a:endParaRPr>
                    </a:p>
                  </a:txBody>
                  <a:tcPr marT="91440" marB="9144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28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การทำซ้ำจนกระทั่ง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91440" marB="9144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endParaRPr lang="th-TH" sz="28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B07C-A187-4F18-87D0-3F3F644A3AA2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grpSp>
        <p:nvGrpSpPr>
          <p:cNvPr id="2" name="กลุ่ม 1"/>
          <p:cNvGrpSpPr/>
          <p:nvPr/>
        </p:nvGrpSpPr>
        <p:grpSpPr>
          <a:xfrm>
            <a:off x="3574231" y="1861376"/>
            <a:ext cx="2232248" cy="1605214"/>
            <a:chOff x="3923928" y="1987911"/>
            <a:chExt cx="2232248" cy="1605214"/>
          </a:xfrm>
        </p:grpSpPr>
        <p:cxnSp>
          <p:nvCxnSpPr>
            <p:cNvPr id="35" name="ลูกศรเชื่อมต่อแบบตรง 25"/>
            <p:cNvCxnSpPr/>
            <p:nvPr/>
          </p:nvCxnSpPr>
          <p:spPr bwMode="auto">
            <a:xfrm>
              <a:off x="4608004" y="1987911"/>
              <a:ext cx="1" cy="30623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36" name="Rectangle 9"/>
            <p:cNvSpPr/>
            <p:nvPr/>
          </p:nvSpPr>
          <p:spPr bwMode="auto">
            <a:xfrm>
              <a:off x="3959932" y="3089069"/>
              <a:ext cx="1296144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dirty="0">
                  <a:latin typeface="TH SarabunPSK" pitchFamily="34" charset="-34"/>
                  <a:cs typeface="TH SarabunPSK" pitchFamily="34" charset="-34"/>
                </a:rPr>
                <a:t>คำสั่ง</a:t>
              </a:r>
              <a:endParaRPr lang="en-US" baseline="30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ข้าวหลามตัด 8"/>
            <p:cNvSpPr/>
            <p:nvPr/>
          </p:nvSpPr>
          <p:spPr bwMode="auto">
            <a:xfrm>
              <a:off x="3923928" y="2277903"/>
              <a:ext cx="1368152" cy="504056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dirty="0">
                  <a:latin typeface="TH SarabunPSK" pitchFamily="34" charset="-34"/>
                  <a:cs typeface="TH SarabunPSK" pitchFamily="34" charset="-34"/>
                </a:rPr>
                <a:t>เงื่อนไข</a:t>
              </a:r>
              <a:endParaRPr lang="en-US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38" name="ลูกศรเชื่อมต่อแบบตรง 23"/>
            <p:cNvCxnSpPr>
              <a:stCxn id="37" idx="2"/>
              <a:endCxn id="36" idx="0"/>
            </p:cNvCxnSpPr>
            <p:nvPr/>
          </p:nvCxnSpPr>
          <p:spPr bwMode="auto">
            <a:xfrm>
              <a:off x="4608004" y="2781959"/>
              <a:ext cx="0" cy="30711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9" name="Elbow Connector 12"/>
            <p:cNvCxnSpPr>
              <a:stCxn id="37" idx="3"/>
            </p:cNvCxnSpPr>
            <p:nvPr/>
          </p:nvCxnSpPr>
          <p:spPr bwMode="auto">
            <a:xfrm>
              <a:off x="5292080" y="2529931"/>
              <a:ext cx="864096" cy="322076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51" name="TextBox 13"/>
            <p:cNvSpPr txBox="1"/>
            <p:nvPr/>
          </p:nvSpPr>
          <p:spPr>
            <a:xfrm>
              <a:off x="4407268" y="2707991"/>
              <a:ext cx="9283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Yes</a:t>
              </a:r>
            </a:p>
          </p:txBody>
        </p:sp>
        <p:sp>
          <p:nvSpPr>
            <p:cNvPr id="71" name="TextBox 14"/>
            <p:cNvSpPr txBox="1"/>
            <p:nvPr/>
          </p:nvSpPr>
          <p:spPr>
            <a:xfrm>
              <a:off x="5083809" y="2214239"/>
              <a:ext cx="9283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No</a:t>
              </a:r>
            </a:p>
          </p:txBody>
        </p:sp>
        <p:cxnSp>
          <p:nvCxnSpPr>
            <p:cNvPr id="72" name="Elbow Connector 15"/>
            <p:cNvCxnSpPr>
              <a:stCxn id="36" idx="1"/>
              <a:endCxn id="37" idx="1"/>
            </p:cNvCxnSpPr>
            <p:nvPr/>
          </p:nvCxnSpPr>
          <p:spPr bwMode="auto">
            <a:xfrm rot="10800000">
              <a:off x="3923928" y="2529931"/>
              <a:ext cx="36004" cy="811166"/>
            </a:xfrm>
            <a:prstGeom prst="bentConnector3">
              <a:avLst>
                <a:gd name="adj1" fmla="val 1188451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grpSp>
        <p:nvGrpSpPr>
          <p:cNvPr id="3" name="กลุ่ม 2"/>
          <p:cNvGrpSpPr/>
          <p:nvPr/>
        </p:nvGrpSpPr>
        <p:grpSpPr>
          <a:xfrm>
            <a:off x="3137610" y="4505439"/>
            <a:ext cx="2668869" cy="1913885"/>
            <a:chOff x="1860002" y="4233442"/>
            <a:chExt cx="2668869" cy="1913885"/>
          </a:xfrm>
        </p:grpSpPr>
        <p:sp>
          <p:nvSpPr>
            <p:cNvPr id="73" name="TextBox 13"/>
            <p:cNvSpPr txBox="1"/>
            <p:nvPr/>
          </p:nvSpPr>
          <p:spPr>
            <a:xfrm>
              <a:off x="3600520" y="5526898"/>
              <a:ext cx="9283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Yes</a:t>
              </a:r>
            </a:p>
          </p:txBody>
        </p:sp>
        <p:cxnSp>
          <p:nvCxnSpPr>
            <p:cNvPr id="74" name="ลูกศรเชื่อมต่อแบบตรง 25"/>
            <p:cNvCxnSpPr>
              <a:endCxn id="82" idx="0"/>
            </p:cNvCxnSpPr>
            <p:nvPr/>
          </p:nvCxnSpPr>
          <p:spPr bwMode="auto">
            <a:xfrm flipH="1">
              <a:off x="3099694" y="4233442"/>
              <a:ext cx="244" cy="20931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75" name="ลูกศรเชื่อมต่อแบบตรง 23"/>
            <p:cNvCxnSpPr>
              <a:stCxn id="79" idx="2"/>
              <a:endCxn id="81" idx="0"/>
            </p:cNvCxnSpPr>
            <p:nvPr/>
          </p:nvCxnSpPr>
          <p:spPr bwMode="auto">
            <a:xfrm>
              <a:off x="3095836" y="5299560"/>
              <a:ext cx="0" cy="343711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76" name="Elbow Connector 12"/>
            <p:cNvCxnSpPr>
              <a:stCxn id="81" idx="3"/>
            </p:cNvCxnSpPr>
            <p:nvPr/>
          </p:nvCxnSpPr>
          <p:spPr bwMode="auto">
            <a:xfrm>
              <a:off x="3779912" y="5895299"/>
              <a:ext cx="592266" cy="249855"/>
            </a:xfrm>
            <a:prstGeom prst="bentConnector3">
              <a:avLst>
                <a:gd name="adj1" fmla="val 100212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77" name="TextBox 14"/>
            <p:cNvSpPr txBox="1"/>
            <p:nvPr/>
          </p:nvSpPr>
          <p:spPr>
            <a:xfrm>
              <a:off x="1860002" y="5513158"/>
              <a:ext cx="9283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No</a:t>
              </a:r>
            </a:p>
          </p:txBody>
        </p:sp>
        <p:cxnSp>
          <p:nvCxnSpPr>
            <p:cNvPr id="78" name="Elbow Connector 15"/>
            <p:cNvCxnSpPr>
              <a:stCxn id="81" idx="1"/>
              <a:endCxn id="82" idx="2"/>
            </p:cNvCxnSpPr>
            <p:nvPr/>
          </p:nvCxnSpPr>
          <p:spPr bwMode="auto">
            <a:xfrm rot="10800000" flipH="1">
              <a:off x="2411760" y="4534197"/>
              <a:ext cx="596494" cy="1361102"/>
            </a:xfrm>
            <a:prstGeom prst="bentConnector3">
              <a:avLst>
                <a:gd name="adj1" fmla="val -62454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79" name="Rectangle 16"/>
            <p:cNvSpPr/>
            <p:nvPr/>
          </p:nvSpPr>
          <p:spPr bwMode="auto">
            <a:xfrm>
              <a:off x="2447764" y="4795504"/>
              <a:ext cx="1296144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dirty="0">
                  <a:latin typeface="TH SarabunPSK" pitchFamily="34" charset="-34"/>
                  <a:cs typeface="TH SarabunPSK" pitchFamily="34" charset="-34"/>
                </a:rPr>
                <a:t>คำสั่ง</a:t>
              </a:r>
              <a:endParaRPr lang="en-US" baseline="30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1" name="ข้าวหลามตัด 8"/>
            <p:cNvSpPr/>
            <p:nvPr/>
          </p:nvSpPr>
          <p:spPr bwMode="auto">
            <a:xfrm>
              <a:off x="2411760" y="5643271"/>
              <a:ext cx="1368152" cy="504056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dirty="0">
                  <a:latin typeface="TH SarabunPSK" pitchFamily="34" charset="-34"/>
                  <a:cs typeface="TH SarabunPSK" pitchFamily="34" charset="-34"/>
                </a:rPr>
                <a:t>เงื่อนไข</a:t>
              </a:r>
              <a:endParaRPr lang="en-US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2" name="วงรี 81"/>
            <p:cNvSpPr/>
            <p:nvPr/>
          </p:nvSpPr>
          <p:spPr bwMode="auto">
            <a:xfrm>
              <a:off x="3008254" y="4442757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ngsana New" pitchFamily="18" charset="-34"/>
              </a:endParaRPr>
            </a:p>
          </p:txBody>
        </p:sp>
        <p:cxnSp>
          <p:nvCxnSpPr>
            <p:cNvPr id="83" name="ลูกศรเชื่อมต่อแบบตรง 25"/>
            <p:cNvCxnSpPr>
              <a:stCxn id="82" idx="4"/>
              <a:endCxn id="79" idx="0"/>
            </p:cNvCxnSpPr>
            <p:nvPr/>
          </p:nvCxnSpPr>
          <p:spPr bwMode="auto">
            <a:xfrm flipH="1">
              <a:off x="3095836" y="4625637"/>
              <a:ext cx="3858" cy="16986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0F60A56-574B-9FDF-2442-DE60C5E9FA12}"/>
              </a:ext>
            </a:extLst>
          </p:cNvPr>
          <p:cNvSpPr txBox="1"/>
          <p:nvPr/>
        </p:nvSpPr>
        <p:spPr>
          <a:xfrm>
            <a:off x="1136260" y="136761"/>
            <a:ext cx="5883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70C0"/>
                </a:solidFill>
                <a:cs typeface="TH SarabunPSK" panose="020B0500040200020003" pitchFamily="34" charset="-34"/>
              </a:rPr>
              <a:t>จงเติมรหัสเทียมจากสัญลักษณ์ของผังงานต่อไปนี้</a:t>
            </a:r>
            <a:endParaRPr lang="en-TH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0F60D-6071-18FA-9C7B-4B7D0B492B0C}"/>
              </a:ext>
            </a:extLst>
          </p:cNvPr>
          <p:cNvSpPr txBox="1"/>
          <p:nvPr/>
        </p:nvSpPr>
        <p:spPr>
          <a:xfrm>
            <a:off x="653628" y="66916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แบบฝึกหัดที่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endParaRPr lang="en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8108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>
            <a:extLst>
              <a:ext uri="{FF2B5EF4-FFF2-40B4-BE49-F238E27FC236}">
                <a16:creationId xmlns:a16="http://schemas.microsoft.com/office/drawing/2014/main" id="{A31B8985-D6E8-43C7-A65C-A2370E754A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61CCA8-D2A9-4AD9-8AE9-BFBA99066148}" type="slidenum">
              <a:rPr lang="en-US" altLang="en-US" sz="1400" smtClean="0">
                <a:solidFill>
                  <a:schemeClr val="bg2"/>
                </a:solidFill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dirty="0">
              <a:solidFill>
                <a:schemeClr val="bg2"/>
              </a:solidFill>
              <a:latin typeface="TH SarabunPSK" panose="020B0500040200020003" pitchFamily="34" charset="-34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A39B5F-9083-444A-A15A-7E6C50F146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564904"/>
            <a:ext cx="9144000" cy="152400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th-TH" sz="8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จบบทที่ </a:t>
            </a:r>
            <a:r>
              <a:rPr lang="en-US" sz="8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th-TH" sz="8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C6FD6-7C6A-4973-B081-DB0226CB4599}"/>
              </a:ext>
            </a:extLst>
          </p:cNvPr>
          <p:cNvSpPr txBox="1"/>
          <p:nvPr/>
        </p:nvSpPr>
        <p:spPr>
          <a:xfrm>
            <a:off x="107504" y="5956012"/>
            <a:ext cx="5118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สื่อสไลด์นี้ใช้รูปแบบฟอน</a:t>
            </a:r>
            <a:r>
              <a:rPr lang="th-TH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ต์</a:t>
            </a:r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สารบรรณ รุ่นปรับปรุงใหม่ “</a:t>
            </a:r>
            <a:r>
              <a:rPr lang="en-US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Sarabun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New”</a:t>
            </a:r>
          </a:p>
          <a:p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สามารถดาวน์โหลดฟอน</a:t>
            </a:r>
            <a:r>
              <a:rPr lang="th-TH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ต์</a:t>
            </a:r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ได้ที่ 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URL : 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https://www.f0nt.com/release/th-sarabun-new/</a:t>
            </a:r>
            <a:endParaRPr lang="en-US" sz="16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FEBED0DF-BD67-434D-AD27-CB2113E60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93418"/>
            <a:ext cx="7793037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ขั้นตอนของการแก้ปัญหา (</a:t>
            </a:r>
            <a:r>
              <a:rPr lang="en-US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Problem Solving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สำหรับเตรียมการก่อนลงมือเขียนโปรแกรมคอมพิวเตอร์ มี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5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ขั้นตอนดังนี้ </a:t>
            </a:r>
          </a:p>
          <a:p>
            <a:pPr eaLnBrk="1" hangingPunct="1">
              <a:lnSpc>
                <a:spcPct val="90000"/>
              </a:lnSpc>
              <a:buNone/>
            </a:pPr>
            <a:endParaRPr lang="th-TH" altLang="zh-CN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lnSpc>
                <a:spcPct val="90000"/>
              </a:lnSpc>
            </a:pPr>
            <a:endParaRPr lang="th-TH" altLang="en-US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 descr="A group of cell phones&#10;&#10;Description automatically generated with medium confidence">
            <a:extLst>
              <a:ext uri="{FF2B5EF4-FFF2-40B4-BE49-F238E27FC236}">
                <a16:creationId xmlns:a16="http://schemas.microsoft.com/office/drawing/2014/main" id="{1D1FF97C-3954-C223-2688-D20F61E52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4" y="2255137"/>
            <a:ext cx="7935566" cy="40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BBF3FC-C9C0-869E-5F70-76568CC07436}"/>
              </a:ext>
            </a:extLst>
          </p:cNvPr>
          <p:cNvSpPr/>
          <p:nvPr/>
        </p:nvSpPr>
        <p:spPr bwMode="auto">
          <a:xfrm>
            <a:off x="881743" y="4365104"/>
            <a:ext cx="7931224" cy="86409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การเขียนขั้นตอนวิธีการแก้ปัญหา 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Algorithm Development Phase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นำขั้นตอนของการทดลองการแก้ไขปัญหาด้วยตนเอง มาทำการเรียบเรียงเป็นลำดับขั้นตอนวิธีการทำงาน โดยเขียนเป็นข้อ ๆ ตั้งแต่ขั้นตอนแรกจนถึงขั้นตอนสุดท้าย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เขียนลำดับขั้นตอนวิธีการทำงานทั้งหมด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อย่างย่อ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เขียนลำดับขั้นตอนวิธีการทำงาน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อย่างละเอียด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วิธีการเขียนลำดับขั้นตอนวิธี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Flowcharts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เขียนขั้นตอนวิธีด้วยรูปภาพผังงาน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Pseudo code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(อ่านว่า ซูโดโค้ด) เขียนขั้นตอนวิธีด้วยภาษาที่ใกล้เคียง</a:t>
            </a:r>
          </a:p>
          <a:p>
            <a:pPr lvl="2" eaLnBrk="1" hangingPunct="1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          ภาษาคอมพิวเตอร์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5A49933-7D6E-9E21-695C-52AF16937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9341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</a:p>
        </p:txBody>
      </p:sp>
    </p:spTree>
    <p:extLst>
      <p:ext uri="{BB962C8B-B14F-4D97-AF65-F5344CB8AC3E}">
        <p14:creationId xmlns:p14="http://schemas.microsoft.com/office/powerpoint/2010/main" val="10508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9998F65-1D14-415D-B77B-F32DFDE08E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640" y="1700808"/>
            <a:ext cx="7632848" cy="1524000"/>
          </a:xfrm>
          <a:solidFill>
            <a:srgbClr val="FFFFFF">
              <a:alpha val="69804"/>
            </a:srgbClr>
          </a:solidFill>
        </p:spPr>
        <p:txBody>
          <a:bodyPr anchor="ctr"/>
          <a:lstStyle/>
          <a:p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รหัสเทียม </a:t>
            </a:r>
            <a:r>
              <a:rPr lang="en-US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(Pseudo Code)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3A575-DB11-4127-957E-5D258D363184}" type="slidenum">
              <a:rPr lang="en-US" altLang="en-US" smtClean="0">
                <a:solidFill>
                  <a:srgbClr val="1C1C1C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670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รหัสเทียม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เป็นคำอธิบายการทำงานของขั้นตอนวิธี 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Algorithm) 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ส่วนมากเขียนด้วยภาษาอังกฤษ</a:t>
            </a:r>
            <a:b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ที่ไม่คำนึงถึงไวยากรณ์ และไม่ขึ้นกับภาษาคอมพิวเตอร์ใด ๆ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หลักการเขียนรหัสเทียม</a:t>
            </a:r>
          </a:p>
          <a:p>
            <a:pPr lvl="1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ใช้ถ้อยคำที่เข้าใจง่าย</a:t>
            </a:r>
          </a:p>
          <a:p>
            <a:pPr lvl="1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ในหนึ่งบรรทัด มีเพียงหนึ่งการกระทำ</a:t>
            </a:r>
          </a:p>
          <a:p>
            <a:pPr lvl="1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เขียนคำสั่งการทำงานจากบนลงล่าง</a:t>
            </a:r>
          </a:p>
          <a:p>
            <a:pPr lvl="1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ใช้ย่อหน้า เพื่อแสดงกลุ่มของคำสั่งที่ทำงานในระดับเดียวกัน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B07C-A187-4F18-87D0-3F3F644A3AA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3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ตัวอย่างที่</a:t>
            </a:r>
            <a:r>
              <a:rPr lang="en-US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ขั้นตอนวิธีการแก้ปัญหาด้วยคอมพิวเตอร์</a:t>
            </a:r>
          </a:p>
          <a:p>
            <a:pPr eaLnBrk="1" hangingPunct="1">
              <a:buNone/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จงเขียนขั้นตอนวิธีการแก้ปัญหาสำหรับการหาค่าปริมาตรของรูปทรงกระบอก	</a:t>
            </a:r>
            <a:r>
              <a:rPr lang="th-TH" altLang="zh-CN" sz="2800" dirty="0">
                <a:cs typeface="TH SarabunPSK" panose="020B0500040200020003" pitchFamily="34" charset="-34"/>
              </a:rPr>
              <a:t>	      </a:t>
            </a:r>
          </a:p>
          <a:p>
            <a:pPr eaLnBrk="1" hangingPunct="1">
              <a:buNone/>
            </a:pPr>
            <a:endParaRPr lang="en-US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endParaRPr lang="en-US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endParaRPr lang="en-US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endParaRPr lang="en-US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endParaRPr lang="th-TH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r>
              <a:rPr lang="th-TH" altLang="zh-CN" sz="2800" dirty="0">
                <a:cs typeface="TH SarabunPSK" panose="020B0500040200020003" pitchFamily="34" charset="-34"/>
              </a:rPr>
              <a:t>           </a:t>
            </a:r>
            <a:r>
              <a:rPr lang="en-US" altLang="zh-CN" sz="2800" dirty="0">
                <a:cs typeface="TH SarabunPSK" panose="020B0500040200020003" pitchFamily="34" charset="-34"/>
              </a:rPr>
              <a:t>  </a:t>
            </a:r>
            <a:r>
              <a:rPr lang="th-TH" altLang="zh-CN" sz="2800" dirty="0">
                <a:cs typeface="TH SarabunPSK" panose="020B0500040200020003" pitchFamily="34" charset="-34"/>
              </a:rPr>
              <a:t>  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สูตรการคำนวณ ปริมาตรทรงกระบอก  = 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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r</a:t>
            </a:r>
            <a:r>
              <a:rPr lang="th-TH" altLang="zh-CN" sz="2800" baseline="30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h</a:t>
            </a:r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29483" y="3212976"/>
            <a:ext cx="2245071" cy="1739602"/>
            <a:chOff x="5724128" y="2780208"/>
            <a:chExt cx="2245071" cy="1739602"/>
          </a:xfrm>
        </p:grpSpPr>
        <p:sp>
          <p:nvSpPr>
            <p:cNvPr id="2" name="Flowchart: Magnetic Disk 1"/>
            <p:cNvSpPr/>
            <p:nvPr/>
          </p:nvSpPr>
          <p:spPr bwMode="auto">
            <a:xfrm>
              <a:off x="5724128" y="2852935"/>
              <a:ext cx="1584176" cy="1666875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ngsana New" pitchFamily="18" charset="-34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5724128" y="3140968"/>
              <a:ext cx="79208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7524328" y="3140968"/>
              <a:ext cx="0" cy="11521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600187" y="3486199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31180" y="2780208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964C7F34-C0F5-559F-7796-F636C68E3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9341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การวิเคราะห์ปัญหาสำหรับการออกแบบโปรแกรม</a:t>
            </a:r>
          </a:p>
        </p:txBody>
      </p:sp>
    </p:spTree>
    <p:extLst>
      <p:ext uri="{BB962C8B-B14F-4D97-AF65-F5344CB8AC3E}">
        <p14:creationId xmlns:p14="http://schemas.microsoft.com/office/powerpoint/2010/main" val="31235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การพัฒนาลำดับขั้นตอนวิธีการแก้ปัญหา</a:t>
            </a:r>
            <a:endParaRPr lang="en-US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h-TH" alt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วิธีการเขียนขั้นตอนแก้ปัญหา</a:t>
            </a:r>
            <a:endParaRPr lang="en-US" altLang="en-US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1) </a:t>
            </a: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รับข้อมูล </a:t>
            </a: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High </a:t>
            </a: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Radius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2) </a:t>
            </a: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คำนวณ </a:t>
            </a: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Volume = </a:t>
            </a:r>
            <a:r>
              <a:rPr lang="en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3.14</a:t>
            </a:r>
            <a:r>
              <a:rPr lang="th-TH" altLang="zh-CN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* Radius</a:t>
            </a:r>
            <a:r>
              <a:rPr lang="th-TH" altLang="zh-CN" sz="2400" b="1" baseline="30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altLang="zh-CN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* </a:t>
            </a:r>
            <a:r>
              <a:rPr lang="th-TH" altLang="zh-CN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High</a:t>
            </a:r>
            <a:endParaRPr lang="th-TH" altLang="zh-CN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3) </a:t>
            </a: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เขียนข้อมูล </a:t>
            </a: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Volume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rminator 3">
            <a:extLst>
              <a:ext uri="{FF2B5EF4-FFF2-40B4-BE49-F238E27FC236}">
                <a16:creationId xmlns:a16="http://schemas.microsoft.com/office/drawing/2014/main" id="{64DD76F2-41C6-C1EA-2C13-7AC78922C18B}"/>
              </a:ext>
            </a:extLst>
          </p:cNvPr>
          <p:cNvSpPr/>
          <p:nvPr/>
        </p:nvSpPr>
        <p:spPr bwMode="auto">
          <a:xfrm>
            <a:off x="6363605" y="2375204"/>
            <a:ext cx="1152128" cy="504056"/>
          </a:xfrm>
          <a:prstGeom prst="flowChartTerminator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Start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Data 4">
            <a:extLst>
              <a:ext uri="{FF2B5EF4-FFF2-40B4-BE49-F238E27FC236}">
                <a16:creationId xmlns:a16="http://schemas.microsoft.com/office/drawing/2014/main" id="{62E11331-EC97-0571-CBD0-CBD0EEC1FD49}"/>
              </a:ext>
            </a:extLst>
          </p:cNvPr>
          <p:cNvSpPr/>
          <p:nvPr/>
        </p:nvSpPr>
        <p:spPr bwMode="auto">
          <a:xfrm>
            <a:off x="5247481" y="3209175"/>
            <a:ext cx="3384376" cy="576064"/>
          </a:xfrm>
          <a:prstGeom prst="flowChartInputOutpu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Read High, Radius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Process 5">
            <a:extLst>
              <a:ext uri="{FF2B5EF4-FFF2-40B4-BE49-F238E27FC236}">
                <a16:creationId xmlns:a16="http://schemas.microsoft.com/office/drawing/2014/main" id="{DB6684F7-569A-2469-5E2C-9E9A0784DD60}"/>
              </a:ext>
            </a:extLst>
          </p:cNvPr>
          <p:cNvSpPr/>
          <p:nvPr/>
        </p:nvSpPr>
        <p:spPr bwMode="auto">
          <a:xfrm>
            <a:off x="5449471" y="4098976"/>
            <a:ext cx="3167990" cy="576064"/>
          </a:xfrm>
          <a:prstGeom prst="flowChartProcess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Volume ← 3.14</a:t>
            </a:r>
            <a:r>
              <a:rPr lang="th-TH" altLang="zh-CN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* Radius</a:t>
            </a:r>
            <a:r>
              <a:rPr lang="th-TH" altLang="zh-CN" sz="24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altLang="zh-CN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* </a:t>
            </a:r>
            <a:r>
              <a:rPr lang="th-TH" altLang="zh-CN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High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CF02BE-9A85-8320-E27D-D352A483A3EB}"/>
              </a:ext>
            </a:extLst>
          </p:cNvPr>
          <p:cNvCxnSpPr>
            <a:stCxn id="4" idx="2"/>
            <a:endCxn id="5" idx="1"/>
          </p:cNvCxnSpPr>
          <p:nvPr/>
        </p:nvCxnSpPr>
        <p:spPr bwMode="auto">
          <a:xfrm>
            <a:off x="6939669" y="2879260"/>
            <a:ext cx="0" cy="329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1" name="Data 10">
            <a:extLst>
              <a:ext uri="{FF2B5EF4-FFF2-40B4-BE49-F238E27FC236}">
                <a16:creationId xmlns:a16="http://schemas.microsoft.com/office/drawing/2014/main" id="{09EF045A-943F-794D-3D7A-8014851E4230}"/>
              </a:ext>
            </a:extLst>
          </p:cNvPr>
          <p:cNvSpPr/>
          <p:nvPr/>
        </p:nvSpPr>
        <p:spPr bwMode="auto">
          <a:xfrm>
            <a:off x="5247481" y="5004955"/>
            <a:ext cx="3384376" cy="576064"/>
          </a:xfrm>
          <a:prstGeom prst="flowChartInputOutpu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Write Volume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4784B1-4FF1-B201-1271-3DB2E09BBB03}"/>
              </a:ext>
            </a:extLst>
          </p:cNvPr>
          <p:cNvCxnSpPr>
            <a:cxnSpLocks/>
          </p:cNvCxnSpPr>
          <p:nvPr/>
        </p:nvCxnSpPr>
        <p:spPr bwMode="auto">
          <a:xfrm>
            <a:off x="6939669" y="3784944"/>
            <a:ext cx="0" cy="329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E8291-147E-310E-6134-DC58C0E793B3}"/>
              </a:ext>
            </a:extLst>
          </p:cNvPr>
          <p:cNvCxnSpPr>
            <a:cxnSpLocks/>
          </p:cNvCxnSpPr>
          <p:nvPr/>
        </p:nvCxnSpPr>
        <p:spPr bwMode="auto">
          <a:xfrm>
            <a:off x="6939669" y="4675040"/>
            <a:ext cx="0" cy="329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3" name="Terminator 22">
            <a:extLst>
              <a:ext uri="{FF2B5EF4-FFF2-40B4-BE49-F238E27FC236}">
                <a16:creationId xmlns:a16="http://schemas.microsoft.com/office/drawing/2014/main" id="{27F7C3D0-C96D-2BD7-AB87-F25BDFD27E4F}"/>
              </a:ext>
            </a:extLst>
          </p:cNvPr>
          <p:cNvSpPr/>
          <p:nvPr/>
        </p:nvSpPr>
        <p:spPr bwMode="auto">
          <a:xfrm>
            <a:off x="6399609" y="5930536"/>
            <a:ext cx="1080120" cy="432048"/>
          </a:xfrm>
          <a:prstGeom prst="flowChartTerminator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Stop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FD7FE2-2696-12F5-4AF8-BA8921CE6FAB}"/>
              </a:ext>
            </a:extLst>
          </p:cNvPr>
          <p:cNvCxnSpPr>
            <a:stCxn id="11" idx="4"/>
          </p:cNvCxnSpPr>
          <p:nvPr/>
        </p:nvCxnSpPr>
        <p:spPr bwMode="auto">
          <a:xfrm>
            <a:off x="6939669" y="5581019"/>
            <a:ext cx="0" cy="329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7985752-DC76-9B81-6FF1-E6A55EBDE58A}"/>
              </a:ext>
            </a:extLst>
          </p:cNvPr>
          <p:cNvSpPr txBox="1"/>
          <p:nvPr/>
        </p:nvSpPr>
        <p:spPr>
          <a:xfrm>
            <a:off x="6055679" y="1772581"/>
            <a:ext cx="1955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 (</a:t>
            </a:r>
            <a:r>
              <a:rPr lang="en-US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Flowchart</a:t>
            </a:r>
            <a:r>
              <a:rPr lang="th-TH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174A231-4170-576E-456E-28879F2B7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37" y="2767260"/>
            <a:ext cx="1673163" cy="553914"/>
          </a:xfrm>
          <a:prstGeom prst="rect">
            <a:avLst/>
          </a:prstGeom>
        </p:spPr>
      </p:pic>
      <p:pic>
        <p:nvPicPr>
          <p:cNvPr id="10" name="Picture 9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CBCE9E3D-91C5-A2C6-6716-0B70B88C4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8" y="5145010"/>
            <a:ext cx="1477215" cy="12298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6F5FD7-3D09-A972-BCE2-C86FFC0D97EE}"/>
              </a:ext>
            </a:extLst>
          </p:cNvPr>
          <p:cNvSpPr txBox="1"/>
          <p:nvPr/>
        </p:nvSpPr>
        <p:spPr>
          <a:xfrm>
            <a:off x="3035088" y="5476969"/>
            <a:ext cx="1369517" cy="4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Volume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386FFA-7887-2187-45A0-7135837AD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9341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การวิเคราะห์ปัญหาสำหรับการออกแบบโปรแกรม</a:t>
            </a:r>
          </a:p>
        </p:txBody>
      </p:sp>
    </p:spTree>
    <p:extLst>
      <p:ext uri="{BB962C8B-B14F-4D97-AF65-F5344CB8AC3E}">
        <p14:creationId xmlns:p14="http://schemas.microsoft.com/office/powerpoint/2010/main" val="511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การพัฒนาลำดับขั้นตอนวิธีการแก้ปัญหา</a:t>
            </a:r>
            <a:endParaRPr lang="en-US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h-TH" alt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วิธีการเขียนขั้นตอนแก้ปัญหา</a:t>
            </a:r>
            <a:endParaRPr lang="en-US" altLang="en-US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1) </a:t>
            </a: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รับข้อมูล </a:t>
            </a: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High </a:t>
            </a: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Radius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2) </a:t>
            </a: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คำนวณ </a:t>
            </a: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Volume = </a:t>
            </a:r>
            <a:r>
              <a:rPr lang="en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3.14</a:t>
            </a:r>
            <a:r>
              <a:rPr lang="th-TH" altLang="zh-CN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* Radius</a:t>
            </a:r>
            <a:r>
              <a:rPr lang="th-TH" altLang="zh-CN" sz="2400" b="1" baseline="30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altLang="zh-CN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* </a:t>
            </a:r>
            <a:r>
              <a:rPr lang="th-TH" altLang="zh-CN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High</a:t>
            </a:r>
            <a:endParaRPr lang="th-TH" altLang="zh-CN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3) </a:t>
            </a: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เขียนข้อมูล </a:t>
            </a: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Volume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174A231-4170-576E-456E-28879F2B7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37" y="2767260"/>
            <a:ext cx="1673163" cy="553914"/>
          </a:xfrm>
          <a:prstGeom prst="rect">
            <a:avLst/>
          </a:prstGeom>
        </p:spPr>
      </p:pic>
      <p:pic>
        <p:nvPicPr>
          <p:cNvPr id="10" name="Picture 9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CBCE9E3D-91C5-A2C6-6716-0B70B88C4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8" y="5145010"/>
            <a:ext cx="1477215" cy="12298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6F5FD7-3D09-A972-BCE2-C86FFC0D97EE}"/>
              </a:ext>
            </a:extLst>
          </p:cNvPr>
          <p:cNvSpPr txBox="1"/>
          <p:nvPr/>
        </p:nvSpPr>
        <p:spPr>
          <a:xfrm>
            <a:off x="3035088" y="5476969"/>
            <a:ext cx="1369517" cy="4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Volume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D2F12-6BFE-E822-B2F5-8EA42871FE4A}"/>
              </a:ext>
            </a:extLst>
          </p:cNvPr>
          <p:cNvSpPr txBox="1"/>
          <p:nvPr/>
        </p:nvSpPr>
        <p:spPr>
          <a:xfrm>
            <a:off x="4814503" y="2238442"/>
            <a:ext cx="4250331" cy="3838743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Begin</a:t>
            </a:r>
            <a:r>
              <a:rPr lang="en-US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eaLnBrk="1" hangingPunct="1">
              <a:lnSpc>
                <a:spcPct val="90000"/>
              </a:lnSpc>
              <a:buAutoNum type="arabicPeriod" startAt="2"/>
            </a:pPr>
            <a:r>
              <a:rPr lang="th-TH" altLang="zh-CN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Read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zh-CN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High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altLang="zh-CN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Radius</a:t>
            </a:r>
            <a:endParaRPr lang="en-US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eaLnBrk="1" hangingPunct="1">
              <a:lnSpc>
                <a:spcPct val="90000"/>
              </a:lnSpc>
              <a:buAutoNum type="arabicPeriod" startAt="3"/>
            </a:pPr>
            <a:r>
              <a:rPr lang="th-TH" altLang="zh-CN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Volume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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3.14 * Radius</a:t>
            </a:r>
            <a:r>
              <a:rPr lang="th-TH" altLang="zh-CN" sz="28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* </a:t>
            </a:r>
            <a:r>
              <a:rPr lang="th-TH" altLang="zh-CN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High</a:t>
            </a:r>
            <a:endParaRPr lang="en-US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eaLnBrk="1" hangingPunct="1">
              <a:lnSpc>
                <a:spcPct val="90000"/>
              </a:lnSpc>
              <a:buAutoNum type="arabicPeriod" startAt="4"/>
            </a:pPr>
            <a:r>
              <a:rPr lang="th-TH" altLang="zh-CN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Write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Volume</a:t>
            </a:r>
            <a:endParaRPr lang="en-US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</a:pPr>
            <a:endParaRPr lang="th-TH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5.  </a:t>
            </a:r>
            <a:r>
              <a:rPr lang="th-TH" altLang="zh-CN" sz="2800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  </a:t>
            </a:r>
            <a:r>
              <a:rPr lang="en-US" altLang="zh-CN" sz="2800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End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800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		</a:t>
            </a:r>
            <a:endParaRPr lang="en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C19B6-F1F7-26C3-50A2-31C8A0E7CF98}"/>
              </a:ext>
            </a:extLst>
          </p:cNvPr>
          <p:cNvSpPr txBox="1"/>
          <p:nvPr/>
        </p:nvSpPr>
        <p:spPr>
          <a:xfrm>
            <a:off x="5237644" y="1943051"/>
            <a:ext cx="3034397" cy="4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buNone/>
            </a:pPr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รหัสเทียม (</a:t>
            </a:r>
            <a:r>
              <a:rPr lang="en-US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Pseudo Code</a:t>
            </a:r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57AD95-E433-B809-EDE7-75FCBA545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9341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การวิเคราะห์ปัญหาสำหรับการออกแบบโปรแกรม</a:t>
            </a:r>
          </a:p>
        </p:txBody>
      </p:sp>
    </p:spTree>
    <p:extLst>
      <p:ext uri="{BB962C8B-B14F-4D97-AF65-F5344CB8AC3E}">
        <p14:creationId xmlns:p14="http://schemas.microsoft.com/office/powerpoint/2010/main" val="25271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บทที่ 2 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พื้นฐานการแก้ปัญหาด้วยคอมพิวเตอร์&amp;quot;&quot;/&gt;&lt;property id=&quot;20307&quot; value=&quot;328&quot;/&gt;&lt;/object&gt;&lt;object type=&quot;3&quot; unique_id=&quot;10006&quot;&gt;&lt;property id=&quot;20148&quot; value=&quot;5&quot;/&gt;&lt;property id=&quot;20300&quot; value=&quot;Slide 3 - &amp;quot;2.1  ขั้นตอนการนำคอมพิวเตอร์มาใช้ในการแก้ปัญหา&amp;quot;&quot;/&gt;&lt;property id=&quot;20307&quot; value=&quot;362&quot;/&gt;&lt;/object&gt;&lt;object type=&quot;3&quot; unique_id=&quot;10007&quot;&gt;&lt;property id=&quot;20148&quot; value=&quot;5&quot;/&gt;&lt;property id=&quot;20300&quot; value=&quot;Slide 4 - &amp;quot;2.1  ขั้นตอนการนำคอมพิวเตอร์มาใช้ในการแก้ปัญหา&amp;quot;&quot;/&gt;&lt;property id=&quot;20307&quot; value=&quot;329&quot;/&gt;&lt;/object&gt;&lt;object type=&quot;3&quot; unique_id=&quot;10008&quot;&gt;&lt;property id=&quot;20148&quot; value=&quot;5&quot;/&gt;&lt;property id=&quot;20300&quot; value=&quot;Slide 5 - &amp;quot;2.1  ขั้นตอนการนำคอมพิวเตอร์มาใช้ในการแก้ปัญหา&amp;quot;&quot;/&gt;&lt;property id=&quot;20307&quot; value=&quot;330&quot;/&gt;&lt;/object&gt;&lt;object type=&quot;3&quot; unique_id=&quot;10009&quot;&gt;&lt;property id=&quot;20148&quot; value=&quot;5&quot;/&gt;&lt;property id=&quot;20300&quot; value=&quot;Slide 6 - &amp;quot;2.1  ขั้นตอนการนำคอมพิวเตอร์มาใช้ในการแก้ปัญหา&amp;quot;&quot;/&gt;&lt;property id=&quot;20307&quot; value=&quot;332&quot;/&gt;&lt;/object&gt;&lt;object type=&quot;3&quot; unique_id=&quot;10010&quot;&gt;&lt;property id=&quot;20148&quot; value=&quot;5&quot;/&gt;&lt;property id=&quot;20300&quot; value=&quot;Slide 7 - &amp;quot;2.1  ขั้นตอนการนำคอมพิวเตอร์มาใช้ในการแก้ปัญหา&amp;quot;&quot;/&gt;&lt;property id=&quot;20307&quot; value=&quot;333&quot;/&gt;&lt;/object&gt;&lt;object type=&quot;3&quot; unique_id=&quot;10011&quot;&gt;&lt;property id=&quot;20148&quot; value=&quot;5&quot;/&gt;&lt;property id=&quot;20300&quot; value=&quot;Slide 8 - &amp;quot;2.1  ขั้นตอนการนำคอมพิวเตอร์มาใช้ในการแก้ปัญหา&amp;quot;&quot;/&gt;&lt;property id=&quot;20307&quot; value=&quot;334&quot;/&gt;&lt;/object&gt;&lt;object type=&quot;3&quot; unique_id=&quot;10012&quot;&gt;&lt;property id=&quot;20148&quot; value=&quot;5&quot;/&gt;&lt;property id=&quot;20300&quot; value=&quot;Slide 9 - &amp;quot;2.1  ขั้นตอนการนำคอมพิวเตอร์มาใช้ในการแก้ปัญหา&amp;quot;&quot;/&gt;&lt;property id=&quot;20307&quot; value=&quot;335&quot;/&gt;&lt;/object&gt;&lt;object type=&quot;3&quot; unique_id=&quot;10013&quot;&gt;&lt;property id=&quot;20148&quot; value=&quot;5&quot;/&gt;&lt;property id=&quot;20300&quot; value=&quot;Slide 10 - &amp;quot;2.1  ขั้นตอนการนำคอมพิวเตอร์มาใช้ในการแก้ปัญหา&amp;quot;&quot;/&gt;&lt;property id=&quot;20307&quot; value=&quot;337&quot;/&gt;&lt;/object&gt;&lt;object type=&quot;3&quot; unique_id=&quot;10014&quot;&gt;&lt;property id=&quot;20148&quot; value=&quot;5&quot;/&gt;&lt;property id=&quot;20300&quot; value=&quot;Slide 11 - &amp;quot;2.1  ขั้นตอนการนำคอมพิวเตอร์มาใช้ในการแก้ปัญหา&amp;quot;&quot;/&gt;&lt;property id=&quot;20307&quot; value=&quot;338&quot;/&gt;&lt;/object&gt;&lt;object type=&quot;3&quot; unique_id=&quot;10015&quot;&gt;&lt;property id=&quot;20148&quot; value=&quot;5&quot;/&gt;&lt;property id=&quot;20300&quot; value=&quot;Slide 12 - &amp;quot;2.2  ผังงาน&amp;quot;&quot;/&gt;&lt;property id=&quot;20307&quot; value=&quot;339&quot;/&gt;&lt;/object&gt;&lt;object type=&quot;3&quot; unique_id=&quot;10016&quot;&gt;&lt;property id=&quot;20148&quot; value=&quot;5&quot;/&gt;&lt;property id=&quot;20300&quot; value=&quot;Slide 13 - &amp;quot;2.2  ผังงาน&amp;quot;&quot;/&gt;&lt;property id=&quot;20307&quot; value=&quot;348&quot;/&gt;&lt;/object&gt;&lt;object type=&quot;3&quot; unique_id=&quot;10017&quot;&gt;&lt;property id=&quot;20148&quot; value=&quot;5&quot;/&gt;&lt;property id=&quot;20300&quot; value=&quot;Slide 14 - &amp;quot;2.2  ผังงาน&amp;quot;&quot;/&gt;&lt;property id=&quot;20307&quot; value=&quot;347&quot;/&gt;&lt;/object&gt;&lt;object type=&quot;3&quot; unique_id=&quot;10018&quot;&gt;&lt;property id=&quot;20148&quot; value=&quot;5&quot;/&gt;&lt;property id=&quot;20300&quot; value=&quot;Slide 15 - &amp;quot;2.2  ผังงาน&amp;quot;&quot;/&gt;&lt;property id=&quot;20307&quot; value=&quot;349&quot;/&gt;&lt;/object&gt;&lt;object type=&quot;3&quot; unique_id=&quot;10019&quot;&gt;&lt;property id=&quot;20148&quot; value=&quot;5&quot;/&gt;&lt;property id=&quot;20300&quot; value=&quot;Slide 16 - &amp;quot;2.2  ผังงาน&amp;quot;&quot;/&gt;&lt;property id=&quot;20307&quot; value=&quot;353&quot;/&gt;&lt;/object&gt;&lt;object type=&quot;3&quot; unique_id=&quot;10020&quot;&gt;&lt;property id=&quot;20148&quot; value=&quot;5&quot;/&gt;&lt;property id=&quot;20300&quot; value=&quot;Slide 17 - &amp;quot;2.2  ผังงาน&amp;quot;&quot;/&gt;&lt;property id=&quot;20307&quot; value=&quot;351&quot;/&gt;&lt;/object&gt;&lt;object type=&quot;3&quot; unique_id=&quot;10021&quot;&gt;&lt;property id=&quot;20148&quot; value=&quot;5&quot;/&gt;&lt;property id=&quot;20300&quot; value=&quot;Slide 18 - &amp;quot;2.2  ผังงาน&amp;quot;&quot;/&gt;&lt;property id=&quot;20307&quot; value=&quot;352&quot;/&gt;&lt;/object&gt;&lt;object type=&quot;3&quot; unique_id=&quot;10022&quot;&gt;&lt;property id=&quot;20148&quot; value=&quot;5&quot;/&gt;&lt;property id=&quot;20300&quot; value=&quot;Slide 19 - &amp;quot;2.2  ผังงาน&amp;quot;&quot;/&gt;&lt;property id=&quot;20307&quot; value=&quot;356&quot;/&gt;&lt;/object&gt;&lt;object type=&quot;3&quot; unique_id=&quot;10023&quot;&gt;&lt;property id=&quot;20148&quot; value=&quot;5&quot;/&gt;&lt;property id=&quot;20300&quot; value=&quot;Slide 20 - &amp;quot;2.2  ผังงาน&amp;quot;&quot;/&gt;&lt;property id=&quot;20307&quot; value=&quot;357&quot;/&gt;&lt;/object&gt;&lt;object type=&quot;3&quot; unique_id=&quot;10024&quot;&gt;&lt;property id=&quot;20148&quot; value=&quot;5&quot;/&gt;&lt;property id=&quot;20300&quot; value=&quot;Slide 21 - &amp;quot;2.2  ผังงาน&amp;quot;&quot;/&gt;&lt;property id=&quot;20307&quot; value=&quot;355&quot;/&gt;&lt;/object&gt;&lt;object type=&quot;3&quot; unique_id=&quot;10025&quot;&gt;&lt;property id=&quot;20148&quot; value=&quot;5&quot;/&gt;&lt;property id=&quot;20300&quot; value=&quot;Slide 22 - &amp;quot;2.3  ลักษณะโครงสร้างผังงาน&amp;quot;&quot;/&gt;&lt;property id=&quot;20307&quot; value=&quot;331&quot;/&gt;&lt;/object&gt;&lt;object type=&quot;3&quot; unique_id=&quot;10026&quot;&gt;&lt;property id=&quot;20148&quot; value=&quot;5&quot;/&gt;&lt;property id=&quot;20300&quot; value=&quot;Slide 23 - &amp;quot;2.3  ลักษณะโครงสร้างผังงาน&amp;quot;&quot;/&gt;&lt;property id=&quot;20307&quot; value=&quot;358&quot;/&gt;&lt;/object&gt;&lt;object type=&quot;3&quot; unique_id=&quot;10027&quot;&gt;&lt;property id=&quot;20148&quot; value=&quot;5&quot;/&gt;&lt;property id=&quot;20300&quot; value=&quot;Slide 24 - &amp;quot;2.3  ลักษณะโครงสร้างผังงาน&amp;quot;&quot;/&gt;&lt;property id=&quot;20307&quot; value=&quot;363&quot;/&gt;&lt;/object&gt;&lt;object type=&quot;3&quot; unique_id=&quot;10028&quot;&gt;&lt;property id=&quot;20148&quot; value=&quot;5&quot;/&gt;&lt;property id=&quot;20300&quot; value=&quot;Slide 25 - &amp;quot;2.3  ลักษณะโครงสร้างผังงาน&amp;quot;&quot;/&gt;&lt;property id=&quot;20307&quot; value=&quot;364&quot;/&gt;&lt;/object&gt;&lt;object type=&quot;3&quot; unique_id=&quot;10029&quot;&gt;&lt;property id=&quot;20148&quot; value=&quot;5&quot;/&gt;&lt;property id=&quot;20300&quot; value=&quot;Slide 26 - &amp;quot;2.3  ลักษณะโครงสร้างผังงาน&amp;quot;&quot;/&gt;&lt;property id=&quot;20307&quot; value=&quot;365&quot;/&gt;&lt;/object&gt;&lt;object type=&quot;3&quot; unique_id=&quot;10030&quot;&gt;&lt;property id=&quot;20148&quot; value=&quot;5&quot;/&gt;&lt;property id=&quot;20300&quot; value=&quot;Slide 27 - &amp;quot;2.3  ลักษณะโครงสร้างผังงาน&amp;quot;&quot;/&gt;&lt;property id=&quot;20307&quot; value=&quot;360&quot;/&gt;&lt;/object&gt;&lt;object type=&quot;3&quot; unique_id=&quot;10031&quot;&gt;&lt;property id=&quot;20148&quot; value=&quot;5&quot;/&gt;&lt;property id=&quot;20300&quot; value=&quot;Slide 28&quot;/&gt;&lt;property id=&quot;20307&quot; value=&quot;320&quot;/&gt;&lt;/object&gt;&lt;object type=&quot;3&quot; unique_id=&quot;10032&quot;&gt;&lt;property id=&quot;20148&quot; value=&quot;5&quot;/&gt;&lt;property id=&quot;20300&quot; value=&quot;Slide 29&quot;/&gt;&lt;property id=&quot;20307&quot; value=&quot;32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C6C79FC-DD0B-4B43-9B23-636FD62D932A}"/>
  <p:tag name="ATHENA.CUSTOMXMLCONTENT" val="&lt;?xml version=&quot;1.0&quot;?&gt;&lt;athena xmlns=&quot;http://schemas.microsoft.com/edu/athena&quot; version=&quot;0.1.3517.0&quot;&gt;&lt;timings duration=&quot;13593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751B3F32-8EA0-406E-AC8B-CE202C2A26BD}"/>
  <p:tag name="ATHENA.CUSTOMXMLCONTENT" val="&lt;?xml version=&quot;1.0&quot;?&gt;&lt;athena xmlns=&quot;http://schemas.microsoft.com/edu/athena&quot; version=&quot;0.1.3517.0&quot;&gt;&lt;timings duration=&quot;32745&quot;&gt;&lt;event time=&quot;219&quot; type=&quot;OnNext&quot; clickIndex=&quot;0&quot; wacClickIndex=&quot;1&quot;/&gt;&lt;/timings&gt;&lt;/athena&gt;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ngsana New" pitchFamily="18" charset="-34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athena xmlns="http://schemas.microsoft.com/edu/athena" version="0.1.3517.0">
  <timings duration="13593"/>
</athen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athena xmlns="http://schemas.microsoft.com/edu/athena" version="0.1.3517.0">
  <timings duration="32745">
    <event time="219" type="OnNext" clickIndex="0" wacClickIndex="1"/>
  </timings>
</athen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F30DE0F3E824FB341B855DC8FC9BC" ma:contentTypeVersion="2" ma:contentTypeDescription="Create a new document." ma:contentTypeScope="" ma:versionID="dd2bac6f861a4fc1bf44340c56dc2d16">
  <xsd:schema xmlns:xsd="http://www.w3.org/2001/XMLSchema" xmlns:xs="http://www.w3.org/2001/XMLSchema" xmlns:p="http://schemas.microsoft.com/office/2006/metadata/properties" xmlns:ns2="54d25207-ff70-4e75-a54a-207ef403d960" targetNamespace="http://schemas.microsoft.com/office/2006/metadata/properties" ma:root="true" ma:fieldsID="bcfab7e157bafb9b20f2711784ea484d" ns2:_="">
    <xsd:import namespace="54d25207-ff70-4e75-a54a-207ef403d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25207-ff70-4e75-a54a-207ef403d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6C79FC-DD0B-4B43-9B23-636FD62D932A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033EB896-F005-4606-A6C2-F8F6355E86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1B3F32-8EA0-406E-AC8B-CE202C2A26BD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1C6C1811-EFA4-4E88-A560-5E6A35DE6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d25207-ff70-4e75-a54a-207ef403d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9450</TotalTime>
  <Words>1687</Words>
  <Application>Microsoft Macintosh PowerPoint</Application>
  <PresentationFormat>On-screen Show (4:3)</PresentationFormat>
  <Paragraphs>320</Paragraphs>
  <Slides>24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Courier New</vt:lpstr>
      <vt:lpstr>Tahoma</vt:lpstr>
      <vt:lpstr>TH Sarabun New</vt:lpstr>
      <vt:lpstr>TH SarabunPSK</vt:lpstr>
      <vt:lpstr>Wingdings</vt:lpstr>
      <vt:lpstr>Blends</vt:lpstr>
      <vt:lpstr>บทที่ 2</vt:lpstr>
      <vt:lpstr>การวิเคราะห์ปัญหาสำหรับการออกแบบโปรแกรม</vt:lpstr>
      <vt:lpstr>การวิเคราะห์ปัญหาสำหรับการออกแบบโปรแกรม</vt:lpstr>
      <vt:lpstr>PowerPoint Presentation</vt:lpstr>
      <vt:lpstr>รหัสเทียม (Pseudo Code)</vt:lpstr>
      <vt:lpstr>รหัสเทียม</vt:lpstr>
      <vt:lpstr>PowerPoint Presentation</vt:lpstr>
      <vt:lpstr>PowerPoint Presentation</vt:lpstr>
      <vt:lpstr>PowerPoint Presentation</vt:lpstr>
      <vt:lpstr>PowerPoint Presentation</vt:lpstr>
      <vt:lpstr>วิธีการเขียนขั้นตอนแก้ปัญหาด้วย รหัสเทียม (Pseudo Code)</vt:lpstr>
      <vt:lpstr>จงเติมสัญลักษณ์ของผังงานที่แสดงถึงรหัสเทียม</vt:lpstr>
      <vt:lpstr>PowerPoint Presentation</vt:lpstr>
      <vt:lpstr>2  การวิเคราะห์ปัญหาสำหรับการออกแบบโปรแกรมแบบเลือกทำ</vt:lpstr>
      <vt:lpstr>PowerPoint Presentation</vt:lpstr>
      <vt:lpstr>PowerPoint Presentation</vt:lpstr>
      <vt:lpstr>3 การวิเคราะห์ปัญหาสำหรับการออกแบบโปรแกรมแบบทำซ้ำ</vt:lpstr>
      <vt:lpstr>3 การวิเคราะห์ปัญหาสำหรับการออกแบบโปรแกรมแบบทำซ้ำ</vt:lpstr>
      <vt:lpstr>3  การวิเคราะห์ปัญหาสำหรับการออกแบบโปรแกรม</vt:lpstr>
      <vt:lpstr>3  การวิเคราะห์ปัญหาสำหรับการออกแบบโปรแกรม</vt:lpstr>
      <vt:lpstr>3 การวิเคราะห์ปัญหาสำหรับการออกแบบโปรแกรมแบบทำซ้ำ(2)</vt:lpstr>
      <vt:lpstr>PowerPoint Presentation</vt:lpstr>
      <vt:lpstr>PowerPoint Presentation</vt:lpstr>
      <vt:lpstr>จบบทที่ 2</vt:lpstr>
    </vt:vector>
  </TitlesOfParts>
  <Company>Engineering, RIT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Computer</dc:creator>
  <cp:lastModifiedBy>พิชยพัชยา ศรีคร้าม</cp:lastModifiedBy>
  <cp:revision>526</cp:revision>
  <cp:lastPrinted>2018-07-13T08:11:15Z</cp:lastPrinted>
  <dcterms:created xsi:type="dcterms:W3CDTF">2001-06-09T10:04:36Z</dcterms:created>
  <dcterms:modified xsi:type="dcterms:W3CDTF">2023-06-30T14:05:20Z</dcterms:modified>
</cp:coreProperties>
</file>