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3"/>
  </p:sldMasterIdLst>
  <p:notesMasterIdLst>
    <p:notesMasterId r:id="rId50"/>
  </p:notesMasterIdLst>
  <p:handoutMasterIdLst>
    <p:handoutMasterId r:id="rId51"/>
  </p:handoutMasterIdLst>
  <p:sldIdLst>
    <p:sldId id="300" r:id="rId4"/>
    <p:sldId id="313" r:id="rId5"/>
    <p:sldId id="311" r:id="rId6"/>
    <p:sldId id="314" r:id="rId7"/>
    <p:sldId id="315" r:id="rId8"/>
    <p:sldId id="316" r:id="rId9"/>
    <p:sldId id="287" r:id="rId10"/>
    <p:sldId id="309" r:id="rId11"/>
    <p:sldId id="310" r:id="rId12"/>
    <p:sldId id="317" r:id="rId13"/>
    <p:sldId id="318" r:id="rId14"/>
    <p:sldId id="299" r:id="rId15"/>
    <p:sldId id="331" r:id="rId16"/>
    <p:sldId id="257" r:id="rId17"/>
    <p:sldId id="301" r:id="rId18"/>
    <p:sldId id="334" r:id="rId19"/>
    <p:sldId id="271" r:id="rId20"/>
    <p:sldId id="259" r:id="rId21"/>
    <p:sldId id="260" r:id="rId22"/>
    <p:sldId id="261" r:id="rId23"/>
    <p:sldId id="262" r:id="rId24"/>
    <p:sldId id="263" r:id="rId25"/>
    <p:sldId id="264" r:id="rId26"/>
    <p:sldId id="296" r:id="rId27"/>
    <p:sldId id="275" r:id="rId28"/>
    <p:sldId id="267" r:id="rId29"/>
    <p:sldId id="276" r:id="rId30"/>
    <p:sldId id="278" r:id="rId31"/>
    <p:sldId id="277" r:id="rId32"/>
    <p:sldId id="280" r:id="rId33"/>
    <p:sldId id="279" r:id="rId34"/>
    <p:sldId id="281" r:id="rId35"/>
    <p:sldId id="303" r:id="rId36"/>
    <p:sldId id="333" r:id="rId37"/>
    <p:sldId id="282" r:id="rId38"/>
    <p:sldId id="266" r:id="rId39"/>
    <p:sldId id="283" r:id="rId40"/>
    <p:sldId id="326" r:id="rId41"/>
    <p:sldId id="328" r:id="rId42"/>
    <p:sldId id="327" r:id="rId43"/>
    <p:sldId id="273" r:id="rId44"/>
    <p:sldId id="329" r:id="rId45"/>
    <p:sldId id="330" r:id="rId46"/>
    <p:sldId id="335" r:id="rId47"/>
    <p:sldId id="336" r:id="rId48"/>
    <p:sldId id="304" r:id="rId49"/>
  </p:sldIdLst>
  <p:sldSz cx="9144000" cy="6858000" type="screen4x3"/>
  <p:notesSz cx="7099300" cy="10234613"/>
  <p:custDataLst>
    <p:tags r:id="rId52"/>
  </p:custData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0000CC"/>
    <a:srgbClr val="D3E6FF"/>
    <a:srgbClr val="CAF6AD"/>
    <a:srgbClr val="FFFFFF"/>
    <a:srgbClr val="F8F8F8"/>
    <a:srgbClr val="B7E8FF"/>
    <a:srgbClr val="BCE4FF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2" autoAdjust="0"/>
    <p:restoredTop sz="95220" autoAdjust="0"/>
  </p:normalViewPr>
  <p:slideViewPr>
    <p:cSldViewPr>
      <p:cViewPr>
        <p:scale>
          <a:sx n="90" d="100"/>
          <a:sy n="90" d="100"/>
        </p:scale>
        <p:origin x="14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59249E6-3C2F-4858-8E34-55909D9CC4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DBB6E09-7B04-477F-A607-BA9AD3812E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C2A92C9B-6A76-4DCA-8D8B-70EC2A18F2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1" name="Rectangle 5">
            <a:extLst>
              <a:ext uri="{FF2B5EF4-FFF2-40B4-BE49-F238E27FC236}">
                <a16:creationId xmlns:a16="http://schemas.microsoft.com/office/drawing/2014/main" id="{6145ACD9-2DB6-450F-B975-1245565543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68B17DDD-384D-44F2-9A50-282327D2DC8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323EB5A6-0EB4-4FD8-BC39-96C7495BB1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A4005BF-A9E6-46C4-BA97-5CB96B513AD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338B47D-09EE-4081-8290-64AC789346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C596B427-8195-4F9C-81E6-078D38F662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Click to edit Master text styles</a:t>
            </a:r>
          </a:p>
          <a:p>
            <a:pPr lvl="1"/>
            <a:r>
              <a:rPr lang="th-TH" noProof="0"/>
              <a:t>Second level</a:t>
            </a:r>
          </a:p>
          <a:p>
            <a:pPr lvl="2"/>
            <a:r>
              <a:rPr lang="th-TH" noProof="0"/>
              <a:t>Third level</a:t>
            </a:r>
          </a:p>
          <a:p>
            <a:pPr lvl="3"/>
            <a:r>
              <a:rPr lang="th-TH" noProof="0"/>
              <a:t>Fourth level</a:t>
            </a:r>
          </a:p>
          <a:p>
            <a:pPr lvl="4"/>
            <a:r>
              <a:rPr lang="th-TH" noProof="0"/>
              <a:t>Fifth level</a:t>
            </a:r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ACB9174A-50C0-456E-AD14-BB7815F1F1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4695" name="Rectangle 7">
            <a:extLst>
              <a:ext uri="{FF2B5EF4-FFF2-40B4-BE49-F238E27FC236}">
                <a16:creationId xmlns:a16="http://schemas.microsoft.com/office/drawing/2014/main" id="{0040B5E1-9571-425F-8DCD-529B8627C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9E2D48E9-400C-4129-9AF2-40AE3E1EE7F8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5E0AC0-CC25-4213-9FC0-6101ADA94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DBBFCB-7C12-495F-AD5D-CF1972344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5E0AC0-CC25-4213-9FC0-6101ADA943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5DBBFCB-7C12-495F-AD5D-CF1972344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h-T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6F8AD1D-4721-45F3-AF92-C998E6A6F74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850B900-B630-4847-BCAC-1502CF5AB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th-TH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91219D5-57C7-4A30-9E2A-42A25B9E70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DBB1B966-971A-48D5-A543-C42A9D3B04B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>
                <a:extLst>
                  <a:ext uri="{FF2B5EF4-FFF2-40B4-BE49-F238E27FC236}">
                    <a16:creationId xmlns:a16="http://schemas.microsoft.com/office/drawing/2014/main" id="{F4F105EA-0692-4E33-9D26-14F77B37FD39}"/>
                  </a:ext>
                </a:extLst>
              </p:cNvPr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>
                <a:extLst>
                  <a:ext uri="{FF2B5EF4-FFF2-40B4-BE49-F238E27FC236}">
                    <a16:creationId xmlns:a16="http://schemas.microsoft.com/office/drawing/2014/main" id="{6D9B3A42-1285-47F9-AAD6-78C16AE77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0115A86-C0DB-4BFB-B8CA-730D5FC3B1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F323D382-AE15-4C58-809D-F7A76E796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>
                <a:extLst>
                  <a:ext uri="{FF2B5EF4-FFF2-40B4-BE49-F238E27FC236}">
                    <a16:creationId xmlns:a16="http://schemas.microsoft.com/office/drawing/2014/main" id="{A35BDE85-16B4-4AC6-9722-C2EF9EA98C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88BC2D0-42BE-4476-996A-DBB343451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2B7184C-245D-4479-B45A-67B23A912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B5B0300-6CE7-4621-8AEA-FECB02134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68D0D-4B79-49B4-B349-1CB00FAEC4B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959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080370-237A-440E-9395-BDD3941B2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7A2A30D-8140-410D-87CE-80AC8A704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795BDFE-F915-46C1-A0A5-7EE3D4243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02797-3BC9-4B3A-94E0-92C43FE025A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9148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9ACDF51-0695-419E-AD81-2F6AB4CA9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D6A24E0-F287-4DF7-8471-BB2F1B6B4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853E013-F4CA-4D06-BDC6-2AF3D947A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2CE87-A72B-4CCA-B5D1-EE37A193184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03063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321FFDA-725C-4ED7-9100-C7C001150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2AFEBA6-903D-41A7-92DB-30B36FFB6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2C266D1-5FC2-404B-8C84-C08F86BF0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A143C-C77C-4EA4-8127-49A4DF4D4BE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4290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894C6-8887-4C2E-B1AA-AF283ACE2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47B9000-8A52-4B8E-B850-B35870482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755F84E-C95C-4CCB-B07D-8104FF0F0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9708E-E1CD-410A-B346-6A0A029AA3B1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419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018EC88-925F-4C96-A777-F44D7C14B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B5EBE92-222E-484A-B4D8-89A7DBF48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C8304E2-363E-4F88-BEB2-7D9FCB66B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EBA67-DF6B-4243-9482-D9BA6FBC4AD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9511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EB5E4C2-2AD8-4DD6-AC09-5DF9054A8B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88B015-F0EA-4E21-8387-511D81423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32F1476-B0E1-4288-93D1-64A8C6794F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15302-FDDB-4104-9CF6-0F1D2580F425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9223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7729D2-C8BA-4B50-AC7D-929E51F59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43B3907-1C9B-4ED5-8ACF-24F880EEE0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94D6CDB-F15C-4948-9F46-D24FE45A4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C86AE-36F1-4140-9DD7-0E3D7A84E3C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112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674696-22DA-42ED-9198-666017AED5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85925E7-CA72-4E0E-A6D1-1F2104D986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BD6CFD1-B5FE-428E-82F4-0D59AFA5A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DCE98-57EC-4BAE-89D9-9EC9A2DB3D52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922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7F7C8010-BA96-4A71-B3BD-96623E1FF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1B50088-6965-4837-8993-431ACF56C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5BFDDCC-4637-4898-BC21-83F96C7B2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A271C-1093-4253-82E1-AFCA7048CE43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90447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E2C264B-5F39-4F22-8E46-A571FAB8D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7EFF4E2-5FE5-4889-AEBC-94AD1BD60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55BE578-EDC5-4B39-AC02-E5BB585939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7F984-CA92-44D0-9CC8-48FE60CE226A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8195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FCF00B0-83DB-42B5-BF77-906D29444F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00BCCDC-2E38-454F-B043-B9D59F52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E5C323B-A7D7-4248-9B31-7D65C43C3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062A54-E002-44B7-81DF-B6923194D7EF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9900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E107C84-6C02-4C94-B5E7-910C72AA4B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5475811-8CAD-43A8-A666-F3EF07B0A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70264C3-C3DB-46BF-913C-8FA2FDAECC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5A95-DB2E-4620-BF70-1C5C9111930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60630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4CFAF79-E86A-460D-B837-2AE17F9B3A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E2DF5869-F74C-41D6-B445-1D02CBF0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endParaRPr lang="en-US" altLang="th-TH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>
              <a:extLst>
                <a:ext uri="{FF2B5EF4-FFF2-40B4-BE49-F238E27FC236}">
                  <a16:creationId xmlns:a16="http://schemas.microsoft.com/office/drawing/2014/main" id="{5441B7CE-546B-4168-A0FB-82846E3E9F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>
                <a:extLst>
                  <a:ext uri="{FF2B5EF4-FFF2-40B4-BE49-F238E27FC236}">
                    <a16:creationId xmlns:a16="http://schemas.microsoft.com/office/drawing/2014/main" id="{403C465C-AEEE-4A04-8A26-C9049B0B1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th-TH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>
                <a:extLst>
                  <a:ext uri="{FF2B5EF4-FFF2-40B4-BE49-F238E27FC236}">
                    <a16:creationId xmlns:a16="http://schemas.microsoft.com/office/drawing/2014/main" id="{3E164D8D-B6F2-4377-9B48-128016DA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>
            <a:extLst>
              <a:ext uri="{FF2B5EF4-FFF2-40B4-BE49-F238E27FC236}">
                <a16:creationId xmlns:a16="http://schemas.microsoft.com/office/drawing/2014/main" id="{DBDF15D2-EE05-4641-8F11-6635B6296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title style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44F62DB2-2003-4B3E-AECE-6766FAF6C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Click to edit Master text styles</a:t>
            </a:r>
          </a:p>
          <a:p>
            <a:pPr lvl="1"/>
            <a:r>
              <a:rPr lang="th-TH" altLang="en-US"/>
              <a:t>Second level</a:t>
            </a:r>
          </a:p>
          <a:p>
            <a:pPr lvl="2"/>
            <a:r>
              <a:rPr lang="th-TH" altLang="en-US"/>
              <a:t>Third level</a:t>
            </a:r>
          </a:p>
          <a:p>
            <a:pPr lvl="3"/>
            <a:r>
              <a:rPr lang="th-TH" altLang="en-US"/>
              <a:t>Fourth level</a:t>
            </a:r>
          </a:p>
          <a:p>
            <a:pPr lvl="4"/>
            <a:r>
              <a:rPr lang="th-TH" altLang="en-US"/>
              <a:t>Fifth level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8B414FD2-88D4-47EF-9C29-22C9871CC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43964821-C5B2-4AE6-8A03-53E1AE68F5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29EF4455-45D6-47EC-8605-50481291E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486BB81-AA63-44F8-A1C0-C6F52D57EC86}" type="slidenum">
              <a:rPr lang="en-US" altLang="en-US"/>
              <a:pPr/>
              <a:t>‹#›</a:t>
            </a:fld>
            <a:endParaRPr lang="th-TH" altLang="en-US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86E53416-28FF-4560-A217-639CE639A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chonthenet.com/ascii/chart.php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memo.com/post/141/learn-intro-compiler-interpreter/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681E3E80-6567-401B-9806-7602A131A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5C1E4-095C-413C-A42B-53E245DC55CD}" type="slidenum">
              <a:rPr lang="en-US" altLang="th-TH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th-TH" altLang="th-TH" sz="1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2C0723-B0A8-42A0-8F00-FF1A3C7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8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</a:t>
            </a:r>
            <a:r>
              <a:rPr lang="en-US" sz="8000" b="1" kern="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</a:t>
            </a:r>
            <a:endParaRPr lang="th-TH" sz="8000" b="1" kern="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C37A54-2B9F-4EDE-81C9-6A5438F263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9144000" cy="25923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zh-CN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โครงสร้างภาษาซีเบื้องต้น</a:t>
            </a:r>
            <a:br>
              <a:rPr lang="th-TH" altLang="zh-CN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altLang="zh-CN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Basic C Programming Language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0704EBD-2FC4-DD9B-7FA3-F7F287B2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927" y="3039583"/>
            <a:ext cx="2067170" cy="1740086"/>
          </a:xfrm>
          <a:prstGeom prst="rect">
            <a:avLst/>
          </a:pr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38B7AF-63C5-4D6C-B70D-76DFADE8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4086D-DAD6-4F91-B70A-FAA4F8BA596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FF1F63A-8E3A-47B4-ACC8-8BF89D70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0974"/>
            <a:ext cx="8001000" cy="547827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โปรแกรมแปลภาษาเป็นภาษาเครื่อง มี 2 ประเภท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์พ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รี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(Interpreter)</a:t>
            </a: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51D7F81A-F642-4FE3-9233-082AEDE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307B5820-9FCA-474D-AA1D-A13D5AA5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F61FFE-99A4-4A22-AF00-F00812B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F29E5-E1DE-6F09-3792-9B73C67F5B71}"/>
              </a:ext>
            </a:extLst>
          </p:cNvPr>
          <p:cNvSpPr txBox="1"/>
          <p:nvPr/>
        </p:nvSpPr>
        <p:spPr>
          <a:xfrm>
            <a:off x="959176" y="342101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1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Code 2</a:t>
            </a:r>
            <a:r>
              <a:rPr lang="en-US" b="1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nd 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line </a:t>
            </a:r>
            <a:endParaRPr lang="en-TH" b="1" dirty="0">
              <a:solidFill>
                <a:schemeClr val="bg2">
                  <a:lumMod val="50000"/>
                  <a:lumOff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3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 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4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672DF58-A64B-D1FD-8163-6B431D1D3299}"/>
              </a:ext>
            </a:extLst>
          </p:cNvPr>
          <p:cNvSpPr/>
          <p:nvPr/>
        </p:nvSpPr>
        <p:spPr>
          <a:xfrm>
            <a:off x="2649057" y="3739717"/>
            <a:ext cx="1329743" cy="461657"/>
          </a:xfrm>
          <a:prstGeom prst="rightArrow">
            <a:avLst>
              <a:gd name="adj1" fmla="val 50000"/>
              <a:gd name="adj2" fmla="val 8120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B0801-4573-B166-85B8-6870F9163F03}"/>
              </a:ext>
            </a:extLst>
          </p:cNvPr>
          <p:cNvSpPr txBox="1"/>
          <p:nvPr/>
        </p:nvSpPr>
        <p:spPr>
          <a:xfrm>
            <a:off x="2693875" y="3339606"/>
            <a:ext cx="13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Code 2</a:t>
            </a:r>
            <a:r>
              <a:rPr lang="en-US" b="1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nd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</p:txBody>
      </p:sp>
      <p:pic>
        <p:nvPicPr>
          <p:cNvPr id="12" name="Picture 11" descr="A picture containing graphics, symbol, circle, font&#10;&#10;Description automatically generated">
            <a:extLst>
              <a:ext uri="{FF2B5EF4-FFF2-40B4-BE49-F238E27FC236}">
                <a16:creationId xmlns:a16="http://schemas.microsoft.com/office/drawing/2014/main" id="{4BBADF2E-6AA1-DB83-3B92-63C612EF9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19" y="3034755"/>
            <a:ext cx="1330681" cy="1330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61EB2E-D0ED-396C-35E4-D6C7B5AA4B65}"/>
              </a:ext>
            </a:extLst>
          </p:cNvPr>
          <p:cNvSpPr txBox="1"/>
          <p:nvPr/>
        </p:nvSpPr>
        <p:spPr>
          <a:xfrm>
            <a:off x="4087631" y="4344343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interpreter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13328BE-B210-C668-40B4-51D345306DB8}"/>
              </a:ext>
            </a:extLst>
          </p:cNvPr>
          <p:cNvSpPr/>
          <p:nvPr/>
        </p:nvSpPr>
        <p:spPr>
          <a:xfrm>
            <a:off x="5642321" y="3764372"/>
            <a:ext cx="1329743" cy="461657"/>
          </a:xfrm>
          <a:prstGeom prst="rightArrow">
            <a:avLst>
              <a:gd name="adj1" fmla="val 50000"/>
              <a:gd name="adj2" fmla="val 8120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99DD1CE-0540-50C0-FCF5-F9E2D3E1D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2107" y="3040830"/>
            <a:ext cx="1659516" cy="16595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BC2F14-23DF-B9C3-0115-DA76F48CF977}"/>
              </a:ext>
            </a:extLst>
          </p:cNvPr>
          <p:cNvSpPr txBox="1"/>
          <p:nvPr/>
        </p:nvSpPr>
        <p:spPr>
          <a:xfrm>
            <a:off x="5629600" y="3296305"/>
            <a:ext cx="165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spc="-15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1 0 0 0 1 </a:t>
            </a:r>
            <a:r>
              <a:rPr lang="en-TH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52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0704EBD-2FC4-DD9B-7FA3-F7F287B2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927" y="3039583"/>
            <a:ext cx="2067170" cy="1740086"/>
          </a:xfrm>
          <a:prstGeom prst="rect">
            <a:avLst/>
          </a:prstGeom>
        </p:spPr>
      </p:pic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38B7AF-63C5-4D6C-B70D-76DFADE8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4086D-DAD6-4F91-B70A-FAA4F8BA596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FF1F63A-8E3A-47B4-ACC8-8BF89D70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0974"/>
            <a:ext cx="8001000" cy="547827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โปรแกรมแปลภาษาเป็นภาษาเครื่อง มี 2 ประเภท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คอมไพเลอร์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(Compiler)</a:t>
            </a: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51D7F81A-F642-4FE3-9233-082AEDE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307B5820-9FCA-474D-AA1D-A13D5AA5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F61FFE-99A4-4A22-AF00-F00812B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F29E5-E1DE-6F09-3792-9B73C67F5B71}"/>
              </a:ext>
            </a:extLst>
          </p:cNvPr>
          <p:cNvSpPr txBox="1"/>
          <p:nvPr/>
        </p:nvSpPr>
        <p:spPr>
          <a:xfrm>
            <a:off x="959176" y="342101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1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2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nd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3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 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4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672DF58-A64B-D1FD-8163-6B431D1D3299}"/>
              </a:ext>
            </a:extLst>
          </p:cNvPr>
          <p:cNvSpPr/>
          <p:nvPr/>
        </p:nvSpPr>
        <p:spPr>
          <a:xfrm>
            <a:off x="2644296" y="3739718"/>
            <a:ext cx="752072" cy="342994"/>
          </a:xfrm>
          <a:prstGeom prst="rightArrow">
            <a:avLst>
              <a:gd name="adj1" fmla="val 50000"/>
              <a:gd name="adj2" fmla="val 6114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99DD1CE-0540-50C0-FCF5-F9E2D3E1D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7284" y="3030351"/>
            <a:ext cx="1659516" cy="165951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612CE1-1FDA-5893-3626-4A4375924B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2307" y="2310587"/>
            <a:ext cx="2528970" cy="2858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8C43C8-0DBE-0265-B200-5D59FEEA374F}"/>
              </a:ext>
            </a:extLst>
          </p:cNvPr>
          <p:cNvSpPr txBox="1"/>
          <p:nvPr/>
        </p:nvSpPr>
        <p:spPr>
          <a:xfrm>
            <a:off x="3517484" y="2427982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1</a:t>
            </a:r>
            <a:r>
              <a:rPr lang="en-US" sz="16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2</a:t>
            </a:r>
            <a:r>
              <a:rPr lang="en-US" sz="16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nd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</a:t>
            </a:r>
            <a:endParaRPr lang="en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3</a:t>
            </a:r>
            <a:r>
              <a:rPr lang="en-US" sz="16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rd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 </a:t>
            </a:r>
            <a:endParaRPr lang="en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4</a:t>
            </a:r>
            <a:r>
              <a:rPr lang="en-US" sz="16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12C0F-46F7-EC90-AE77-56A7861FF37F}"/>
              </a:ext>
            </a:extLst>
          </p:cNvPr>
          <p:cNvSpPr txBox="1"/>
          <p:nvPr/>
        </p:nvSpPr>
        <p:spPr>
          <a:xfrm>
            <a:off x="4972585" y="3990741"/>
            <a:ext cx="1078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1 0 1 0 1 1</a:t>
            </a: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1 0 0 0 1 1 </a:t>
            </a:r>
            <a:endParaRPr lang="en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1 1 1 0 1 0 </a:t>
            </a:r>
            <a:endParaRPr lang="en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0 0 0 0 1 1</a:t>
            </a:r>
            <a:endParaRPr lang="en-US" sz="1600" b="1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29AA871-40E9-2FEA-5897-BEB8152745DA}"/>
              </a:ext>
            </a:extLst>
          </p:cNvPr>
          <p:cNvSpPr/>
          <p:nvPr/>
        </p:nvSpPr>
        <p:spPr>
          <a:xfrm>
            <a:off x="6208099" y="3724249"/>
            <a:ext cx="752072" cy="342994"/>
          </a:xfrm>
          <a:prstGeom prst="rightArrow">
            <a:avLst>
              <a:gd name="adj1" fmla="val 50000"/>
              <a:gd name="adj2" fmla="val 6114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80897-A223-80F8-3B59-D62756D2ECBA}"/>
              </a:ext>
            </a:extLst>
          </p:cNvPr>
          <p:cNvSpPr txBox="1"/>
          <p:nvPr/>
        </p:nvSpPr>
        <p:spPr>
          <a:xfrm>
            <a:off x="5032397" y="3216498"/>
            <a:ext cx="1304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Compiler</a:t>
            </a:r>
            <a:endParaRPr lang="en-TH" sz="2800" b="1" dirty="0"/>
          </a:p>
        </p:txBody>
      </p:sp>
    </p:spTree>
    <p:extLst>
      <p:ext uri="{BB962C8B-B14F-4D97-AF65-F5344CB8AC3E}">
        <p14:creationId xmlns:p14="http://schemas.microsoft.com/office/powerpoint/2010/main" val="88967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72D8584B-F709-4EDD-98A1-527F05889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5ED042-8F65-46B5-B314-2F987B624B8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DCD94C56-AEEC-4859-A9F2-80813F5D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27329"/>
            <a:ext cx="80010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อินเตอร์พรี</a:t>
            </a:r>
            <a:r>
              <a:rPr lang="th-TH" altLang="zh-CN" sz="3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อินเตอร์พรี</a:t>
            </a:r>
            <a:r>
              <a:rPr lang="th-TH" altLang="zh-CN" sz="23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อร์ถูกสร้างขึ้นได้ง่ายกว่าและมีขนาดเล็ก ทำให้ภาษาที่ใช้อินเตอร์</a:t>
            </a:r>
            <a:b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พรี</a:t>
            </a:r>
            <a:r>
              <a:rPr lang="th-TH" altLang="zh-CN" sz="23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อร์สามารถทำงานข้ามแพลตฟอร์มได้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ข้อเสีย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ทำงานได้ช้ากว่าคอมไพเลอร์</a:t>
            </a:r>
          </a:p>
          <a:p>
            <a:pPr lvl="1" eaLnBrk="1" hangingPunct="1">
              <a:lnSpc>
                <a:spcPct val="90000"/>
              </a:lnSpc>
            </a:pPr>
            <a:r>
              <a:rPr lang="th-TH" altLang="zh-CN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คอมไพเลอร์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ทำงานได้เร็ว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ตรวจสอบข้อผิดพลาดของโปรแกรมซอร</a:t>
            </a:r>
            <a:r>
              <a:rPr lang="th-TH" altLang="zh-CN" sz="23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์ด</a:t>
            </a: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โค้ดในขั้นตอนของการคอมไพล์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7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ข้อเสีย</a:t>
            </a:r>
          </a:p>
          <a:p>
            <a:pPr lvl="3" eaLnBrk="1" hangingPunct="1">
              <a:lnSpc>
                <a:spcPct val="90000"/>
              </a:lnSpc>
            </a:pP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ต้องนำโปรแกรมซอร</a:t>
            </a:r>
            <a:r>
              <a:rPr lang="th-TH" altLang="zh-CN" sz="23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์ด</a:t>
            </a:r>
            <a:r>
              <a:rPr lang="th-TH" altLang="zh-CN" sz="23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โค้ดมาแปลใหม่เมื่อเปลี่ยนระบบปฏิบัติการ เนื่องจากคอมไพเลอร์เป็นตัวแปลภาษาที่ขึ้นอยู่กับแพลตฟอร์ม (</a:t>
            </a:r>
            <a:r>
              <a:rPr lang="en-US" altLang="zh-CN" sz="23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Platform Specific)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939AC8AD-2AF1-4DCF-BA71-F63877B26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3C06559-CDA1-4973-8F75-D869133D8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A2842AD-A87A-4282-872D-15F0D89E7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1467BDC2-CBD9-4F05-B8F5-BD4F1C6A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2D25B-F508-4B39-BC9D-F5F0D6690AF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th-TH" altLang="en-US" sz="10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C84D473-AD72-4C00-8DB6-D1DED10A6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29" y="810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โครงสร้างโปรแกรมภาษาซี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B6441BE4-CF2F-45AF-B371-C96BACD8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21" y="5321713"/>
            <a:ext cx="403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โครงสร้างภาษาซีประกอบด้วยหลายส่วน</a:t>
            </a:r>
            <a:br>
              <a:rPr lang="th-TH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แต่ในการเขียนไม่จำเป็นจะต้องเขียนทุกส่วน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AA2147-A5DD-4C6A-881E-4CEDCA451C04}"/>
              </a:ext>
            </a:extLst>
          </p:cNvPr>
          <p:cNvGrpSpPr/>
          <p:nvPr/>
        </p:nvGrpSpPr>
        <p:grpSpPr>
          <a:xfrm>
            <a:off x="1295401" y="1165956"/>
            <a:ext cx="7010399" cy="4800414"/>
            <a:chOff x="688852" y="1295400"/>
            <a:chExt cx="7921748" cy="5030788"/>
          </a:xfrm>
        </p:grpSpPr>
        <p:grpSp>
          <p:nvGrpSpPr>
            <p:cNvPr id="2" name="Group 32">
              <a:extLst>
                <a:ext uri="{FF2B5EF4-FFF2-40B4-BE49-F238E27FC236}">
                  <a16:creationId xmlns:a16="http://schemas.microsoft.com/office/drawing/2014/main" id="{8B9E28E2-9906-4A8D-AE8D-76B2259F7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1295400"/>
              <a:ext cx="7696200" cy="5030788"/>
              <a:chOff x="624" y="1008"/>
              <a:chExt cx="4848" cy="3169"/>
            </a:xfrm>
          </p:grpSpPr>
          <p:grpSp>
            <p:nvGrpSpPr>
              <p:cNvPr id="13318" name="Group 11">
                <a:extLst>
                  <a:ext uri="{FF2B5EF4-FFF2-40B4-BE49-F238E27FC236}">
                    <a16:creationId xmlns:a16="http://schemas.microsoft.com/office/drawing/2014/main" id="{1CE47422-21D1-4763-9567-C151A3638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056"/>
                <a:ext cx="2064" cy="1537"/>
                <a:chOff x="1920" y="2208"/>
                <a:chExt cx="2064" cy="1537"/>
              </a:xfrm>
            </p:grpSpPr>
            <p:sp>
              <p:nvSpPr>
                <p:cNvPr id="13337" name="Text Box 8">
                  <a:extLst>
                    <a:ext uri="{FF2B5EF4-FFF2-40B4-BE49-F238E27FC236}">
                      <a16:creationId xmlns:a16="http://schemas.microsoft.com/office/drawing/2014/main" id="{557A8107-7C31-46B7-BA6E-2AF838994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int main(void)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}</a:t>
                  </a:r>
                  <a:endParaRPr lang="th-TH" altLang="en-US" sz="1800"/>
                </a:p>
              </p:txBody>
            </p:sp>
            <p:sp>
              <p:nvSpPr>
                <p:cNvPr id="13338" name="Text Box 9">
                  <a:extLst>
                    <a:ext uri="{FF2B5EF4-FFF2-40B4-BE49-F238E27FC236}">
                      <a16:creationId xmlns:a16="http://schemas.microsoft.com/office/drawing/2014/main" id="{E27366C3-9EBE-4A6D-AADB-3542652D6B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Statements ;</a:t>
                  </a:r>
                  <a:endParaRPr lang="th-TH" altLang="en-US" sz="1800"/>
                </a:p>
              </p:txBody>
            </p:sp>
            <p:sp>
              <p:nvSpPr>
                <p:cNvPr id="13339" name="AutoShape 10">
                  <a:extLst>
                    <a:ext uri="{FF2B5EF4-FFF2-40B4-BE49-F238E27FC236}">
                      <a16:creationId xmlns:a16="http://schemas.microsoft.com/office/drawing/2014/main" id="{CECB7088-E0CA-4DA8-B58C-81C58F802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Local Declarations</a:t>
                  </a:r>
                  <a:endParaRPr lang="th-TH" altLang="en-US" sz="1800"/>
                </a:p>
              </p:txBody>
            </p:sp>
          </p:grpSp>
          <p:grpSp>
            <p:nvGrpSpPr>
              <p:cNvPr id="13319" name="Group 19">
                <a:extLst>
                  <a:ext uri="{FF2B5EF4-FFF2-40B4-BE49-F238E27FC236}">
                    <a16:creationId xmlns:a16="http://schemas.microsoft.com/office/drawing/2014/main" id="{445FA107-4898-41A2-832A-3E96F27EA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008"/>
                <a:ext cx="2448" cy="2544"/>
                <a:chOff x="624" y="1008"/>
                <a:chExt cx="2448" cy="2544"/>
              </a:xfrm>
            </p:grpSpPr>
            <p:sp>
              <p:nvSpPr>
                <p:cNvPr id="13328" name="Rectangle 5">
                  <a:extLst>
                    <a:ext uri="{FF2B5EF4-FFF2-40B4-BE49-F238E27FC236}">
                      <a16:creationId xmlns:a16="http://schemas.microsoft.com/office/drawing/2014/main" id="{39D28DF6-75AD-42AB-AAD5-5A0E3CADE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2448" cy="25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29" name="Text Box 6">
                  <a:extLst>
                    <a:ext uri="{FF2B5EF4-FFF2-40B4-BE49-F238E27FC236}">
                      <a16:creationId xmlns:a16="http://schemas.microsoft.com/office/drawing/2014/main" id="{20E7E5AF-87B0-4494-94C1-0878BC6550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1152"/>
                  <a:ext cx="2064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Preprocessor Directive</a:t>
                  </a:r>
                  <a:endParaRPr lang="th-TH" altLang="en-US" sz="1800" dirty="0"/>
                </a:p>
              </p:txBody>
            </p:sp>
            <p:sp>
              <p:nvSpPr>
                <p:cNvPr id="13330" name="AutoShape 7">
                  <a:extLst>
                    <a:ext uri="{FF2B5EF4-FFF2-40B4-BE49-F238E27FC236}">
                      <a16:creationId xmlns:a16="http://schemas.microsoft.com/office/drawing/2014/main" id="{F47E0E27-AEBC-4B78-B23B-A8EEE3FB6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1536"/>
                  <a:ext cx="2064" cy="32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Global Declarations</a:t>
                  </a:r>
                  <a:endParaRPr lang="th-TH" altLang="en-US" sz="1800" dirty="0"/>
                </a:p>
              </p:txBody>
            </p:sp>
            <p:sp>
              <p:nvSpPr>
                <p:cNvPr id="13331" name="Text Box 13">
                  <a:extLst>
                    <a:ext uri="{FF2B5EF4-FFF2-40B4-BE49-F238E27FC236}">
                      <a16:creationId xmlns:a16="http://schemas.microsoft.com/office/drawing/2014/main" id="{50D47A56-452E-4E11-9E74-A6287DA55A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1968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Main Function</a:t>
                  </a:r>
                  <a:endParaRPr lang="th-TH" altLang="en-US" sz="1800"/>
                </a:p>
              </p:txBody>
            </p:sp>
            <p:sp>
              <p:nvSpPr>
                <p:cNvPr id="13332" name="Text Box 14">
                  <a:extLst>
                    <a:ext uri="{FF2B5EF4-FFF2-40B4-BE49-F238E27FC236}">
                      <a16:creationId xmlns:a16="http://schemas.microsoft.com/office/drawing/2014/main" id="{AB7E41BE-BBE7-4124-9399-BFD6721856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2352"/>
                  <a:ext cx="2064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User-Defined Functions</a:t>
                  </a:r>
                  <a:endParaRPr lang="th-TH" altLang="en-US" sz="1800" dirty="0"/>
                </a:p>
              </p:txBody>
            </p:sp>
            <p:sp>
              <p:nvSpPr>
                <p:cNvPr id="13333" name="Text Box 15">
                  <a:extLst>
                    <a:ext uri="{FF2B5EF4-FFF2-40B4-BE49-F238E27FC236}">
                      <a16:creationId xmlns:a16="http://schemas.microsoft.com/office/drawing/2014/main" id="{487AF9A5-C863-49F8-B9E1-B8256F8FB3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3120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User-Defined Functions</a:t>
                  </a:r>
                  <a:endParaRPr lang="th-TH" altLang="en-US" sz="1800"/>
                </a:p>
              </p:txBody>
            </p:sp>
            <p:sp>
              <p:nvSpPr>
                <p:cNvPr id="13334" name="Oval 16">
                  <a:extLst>
                    <a:ext uri="{FF2B5EF4-FFF2-40B4-BE49-F238E27FC236}">
                      <a16:creationId xmlns:a16="http://schemas.microsoft.com/office/drawing/2014/main" id="{AB540B9B-A687-43E3-A1CE-7AE1627C3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5" name="Oval 17">
                  <a:extLst>
                    <a:ext uri="{FF2B5EF4-FFF2-40B4-BE49-F238E27FC236}">
                      <a16:creationId xmlns:a16="http://schemas.microsoft.com/office/drawing/2014/main" id="{A822827F-EC60-46BC-8005-A48682CFA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6" name="Oval 18">
                  <a:extLst>
                    <a:ext uri="{FF2B5EF4-FFF2-40B4-BE49-F238E27FC236}">
                      <a16:creationId xmlns:a16="http://schemas.microsoft.com/office/drawing/2014/main" id="{DEDC67C1-06E3-4C76-84DE-4E895AEAD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92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13320" name="Group 24">
                <a:extLst>
                  <a:ext uri="{FF2B5EF4-FFF2-40B4-BE49-F238E27FC236}">
                    <a16:creationId xmlns:a16="http://schemas.microsoft.com/office/drawing/2014/main" id="{F5D8F947-FCB9-4818-9A9C-8CE01A4A4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640"/>
                <a:ext cx="2064" cy="1537"/>
                <a:chOff x="1920" y="2208"/>
                <a:chExt cx="2064" cy="1537"/>
              </a:xfrm>
            </p:grpSpPr>
            <p:sp>
              <p:nvSpPr>
                <p:cNvPr id="13325" name="Text Box 25">
                  <a:extLst>
                    <a:ext uri="{FF2B5EF4-FFF2-40B4-BE49-F238E27FC236}">
                      <a16:creationId xmlns:a16="http://schemas.microsoft.com/office/drawing/2014/main" id="{499DF135-6FC8-4F73-ABBF-D006AB133C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int function ()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}</a:t>
                  </a:r>
                  <a:endParaRPr lang="th-TH" altLang="en-US" sz="1800"/>
                </a:p>
              </p:txBody>
            </p:sp>
            <p:sp>
              <p:nvSpPr>
                <p:cNvPr id="13326" name="Text Box 26">
                  <a:extLst>
                    <a:ext uri="{FF2B5EF4-FFF2-40B4-BE49-F238E27FC236}">
                      <a16:creationId xmlns:a16="http://schemas.microsoft.com/office/drawing/2014/main" id="{4F42E490-956C-4746-AE36-A849C12DB4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Statements ;</a:t>
                  </a:r>
                  <a:endParaRPr lang="th-TH" altLang="en-US" sz="1800"/>
                </a:p>
              </p:txBody>
            </p:sp>
            <p:sp>
              <p:nvSpPr>
                <p:cNvPr id="13327" name="AutoShape 27">
                  <a:extLst>
                    <a:ext uri="{FF2B5EF4-FFF2-40B4-BE49-F238E27FC236}">
                      <a16:creationId xmlns:a16="http://schemas.microsoft.com/office/drawing/2014/main" id="{CC7B8D1A-649B-4E11-98DB-97017346A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Local Declarations</a:t>
                  </a:r>
                  <a:endParaRPr lang="th-TH" altLang="en-US" sz="1800"/>
                </a:p>
              </p:txBody>
            </p:sp>
          </p:grpSp>
          <p:sp>
            <p:nvSpPr>
              <p:cNvPr id="13321" name="Line 28">
                <a:extLst>
                  <a:ext uri="{FF2B5EF4-FFF2-40B4-BE49-F238E27FC236}">
                    <a16:creationId xmlns:a16="http://schemas.microsoft.com/office/drawing/2014/main" id="{A03516D3-953E-4E7B-9D0D-3A1F56947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528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Line 29">
                <a:extLst>
                  <a:ext uri="{FF2B5EF4-FFF2-40B4-BE49-F238E27FC236}">
                    <a16:creationId xmlns:a16="http://schemas.microsoft.com/office/drawing/2014/main" id="{67E57DB5-355E-47CB-AA88-4FB26C8F2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08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Line 30">
                <a:extLst>
                  <a:ext uri="{FF2B5EF4-FFF2-40B4-BE49-F238E27FC236}">
                    <a16:creationId xmlns:a16="http://schemas.microsoft.com/office/drawing/2014/main" id="{7C7A640F-CE45-4AC9-B06A-780B79295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640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Line 31">
                <a:extLst>
                  <a:ext uri="{FF2B5EF4-FFF2-40B4-BE49-F238E27FC236}">
                    <a16:creationId xmlns:a16="http://schemas.microsoft.com/office/drawing/2014/main" id="{DE2E9EF5-74F3-4C04-B68B-825EF4BE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52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1420B8-6E44-4EED-AF28-1AB1F200D696}"/>
                </a:ext>
              </a:extLst>
            </p:cNvPr>
            <p:cNvSpPr/>
            <p:nvPr/>
          </p:nvSpPr>
          <p:spPr>
            <a:xfrm>
              <a:off x="688852" y="1507892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0D2FC8-341D-4DC0-98BF-043AA1D35A0C}"/>
                </a:ext>
              </a:extLst>
            </p:cNvPr>
            <p:cNvSpPr/>
            <p:nvPr/>
          </p:nvSpPr>
          <p:spPr>
            <a:xfrm>
              <a:off x="688852" y="2146576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4526D6-8CAB-434C-82A4-18384F6AFF69}"/>
                </a:ext>
              </a:extLst>
            </p:cNvPr>
            <p:cNvSpPr/>
            <p:nvPr/>
          </p:nvSpPr>
          <p:spPr>
            <a:xfrm>
              <a:off x="688852" y="2785260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2E5932-6CDF-4D7F-B751-6DDA81DEF089}"/>
                </a:ext>
              </a:extLst>
            </p:cNvPr>
            <p:cNvSpPr/>
            <p:nvPr/>
          </p:nvSpPr>
          <p:spPr>
            <a:xfrm>
              <a:off x="688852" y="3423944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7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>
            <a:extLst>
              <a:ext uri="{FF2B5EF4-FFF2-40B4-BE49-F238E27FC236}">
                <a16:creationId xmlns:a16="http://schemas.microsoft.com/office/drawing/2014/main" id="{1467BDC2-CBD9-4F05-B8F5-BD4F1C6A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C2D25B-F508-4B39-BC9D-F5F0D6690AF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th-TH" altLang="en-US" sz="100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C84D473-AD72-4C00-8DB6-D1DED10A6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29" y="810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โครงสร้างโปรแกรมภาษาซี</a:t>
            </a: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B6441BE4-CF2F-45AF-B371-C96BACD83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519" y="5282199"/>
            <a:ext cx="34391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โปรแกรมจะทำงานจากบรรทัดที่ </a:t>
            </a:r>
            <a:r>
              <a:rPr lang="en-US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endParaRPr lang="th-TH" altLang="en-US" sz="2400" b="1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และจะทำงานในบรรทัดถัดไป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AA2147-A5DD-4C6A-881E-4CEDCA451C04}"/>
              </a:ext>
            </a:extLst>
          </p:cNvPr>
          <p:cNvGrpSpPr/>
          <p:nvPr/>
        </p:nvGrpSpPr>
        <p:grpSpPr>
          <a:xfrm>
            <a:off x="1295401" y="1165956"/>
            <a:ext cx="7010399" cy="4800414"/>
            <a:chOff x="688852" y="1295400"/>
            <a:chExt cx="7921748" cy="5030788"/>
          </a:xfrm>
        </p:grpSpPr>
        <p:grpSp>
          <p:nvGrpSpPr>
            <p:cNvPr id="2" name="Group 32">
              <a:extLst>
                <a:ext uri="{FF2B5EF4-FFF2-40B4-BE49-F238E27FC236}">
                  <a16:creationId xmlns:a16="http://schemas.microsoft.com/office/drawing/2014/main" id="{8B9E28E2-9906-4A8D-AE8D-76B2259F7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4400" y="1295400"/>
              <a:ext cx="7696200" cy="5030788"/>
              <a:chOff x="624" y="1008"/>
              <a:chExt cx="4848" cy="3169"/>
            </a:xfrm>
          </p:grpSpPr>
          <p:grpSp>
            <p:nvGrpSpPr>
              <p:cNvPr id="13318" name="Group 11">
                <a:extLst>
                  <a:ext uri="{FF2B5EF4-FFF2-40B4-BE49-F238E27FC236}">
                    <a16:creationId xmlns:a16="http://schemas.microsoft.com/office/drawing/2014/main" id="{1CE47422-21D1-4763-9567-C151A3638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056"/>
                <a:ext cx="2064" cy="1537"/>
                <a:chOff x="1920" y="2208"/>
                <a:chExt cx="2064" cy="1537"/>
              </a:xfrm>
            </p:grpSpPr>
            <p:sp>
              <p:nvSpPr>
                <p:cNvPr id="13337" name="Text Box 8">
                  <a:extLst>
                    <a:ext uri="{FF2B5EF4-FFF2-40B4-BE49-F238E27FC236}">
                      <a16:creationId xmlns:a16="http://schemas.microsoft.com/office/drawing/2014/main" id="{557A8107-7C31-46B7-BA6E-2AF838994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int main(void)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}</a:t>
                  </a:r>
                  <a:endParaRPr lang="th-TH" altLang="en-US" sz="1800" dirty="0"/>
                </a:p>
              </p:txBody>
            </p:sp>
            <p:sp>
              <p:nvSpPr>
                <p:cNvPr id="13338" name="Text Box 9">
                  <a:extLst>
                    <a:ext uri="{FF2B5EF4-FFF2-40B4-BE49-F238E27FC236}">
                      <a16:creationId xmlns:a16="http://schemas.microsoft.com/office/drawing/2014/main" id="{E27366C3-9EBE-4A6D-AADB-3542652D6B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Statements ;</a:t>
                  </a:r>
                  <a:endParaRPr lang="th-TH" altLang="en-US" sz="1800" dirty="0"/>
                </a:p>
              </p:txBody>
            </p:sp>
            <p:sp>
              <p:nvSpPr>
                <p:cNvPr id="13339" name="AutoShape 10">
                  <a:extLst>
                    <a:ext uri="{FF2B5EF4-FFF2-40B4-BE49-F238E27FC236}">
                      <a16:creationId xmlns:a16="http://schemas.microsoft.com/office/drawing/2014/main" id="{CECB7088-E0CA-4DA8-B58C-81C58F802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Local Declarations</a:t>
                  </a:r>
                  <a:endParaRPr lang="th-TH" altLang="en-US" sz="1800" dirty="0"/>
                </a:p>
              </p:txBody>
            </p:sp>
          </p:grpSp>
          <p:grpSp>
            <p:nvGrpSpPr>
              <p:cNvPr id="13319" name="Group 19">
                <a:extLst>
                  <a:ext uri="{FF2B5EF4-FFF2-40B4-BE49-F238E27FC236}">
                    <a16:creationId xmlns:a16="http://schemas.microsoft.com/office/drawing/2014/main" id="{445FA107-4898-41A2-832A-3E96F27EA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008"/>
                <a:ext cx="2448" cy="2544"/>
                <a:chOff x="624" y="1008"/>
                <a:chExt cx="2448" cy="2544"/>
              </a:xfrm>
            </p:grpSpPr>
            <p:sp>
              <p:nvSpPr>
                <p:cNvPr id="13328" name="Rectangle 5">
                  <a:extLst>
                    <a:ext uri="{FF2B5EF4-FFF2-40B4-BE49-F238E27FC236}">
                      <a16:creationId xmlns:a16="http://schemas.microsoft.com/office/drawing/2014/main" id="{39D28DF6-75AD-42AB-AAD5-5A0E3CADE6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2448" cy="25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29" name="Text Box 6">
                  <a:extLst>
                    <a:ext uri="{FF2B5EF4-FFF2-40B4-BE49-F238E27FC236}">
                      <a16:creationId xmlns:a16="http://schemas.microsoft.com/office/drawing/2014/main" id="{20E7E5AF-87B0-4494-94C1-0878BC6550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6" y="1152"/>
                  <a:ext cx="2064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Preprocessor Directive</a:t>
                  </a:r>
                  <a:endParaRPr lang="th-TH" altLang="en-US" sz="1800" dirty="0"/>
                </a:p>
              </p:txBody>
            </p:sp>
            <p:sp>
              <p:nvSpPr>
                <p:cNvPr id="13330" name="AutoShape 7">
                  <a:extLst>
                    <a:ext uri="{FF2B5EF4-FFF2-40B4-BE49-F238E27FC236}">
                      <a16:creationId xmlns:a16="http://schemas.microsoft.com/office/drawing/2014/main" id="{F47E0E27-AEBC-4B78-B23B-A8EEE3FB6D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" y="1536"/>
                  <a:ext cx="2064" cy="32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Global Declarations</a:t>
                  </a:r>
                  <a:endParaRPr lang="th-TH" altLang="en-US" sz="1800" dirty="0"/>
                </a:p>
              </p:txBody>
            </p:sp>
            <p:sp>
              <p:nvSpPr>
                <p:cNvPr id="13331" name="Text Box 13">
                  <a:extLst>
                    <a:ext uri="{FF2B5EF4-FFF2-40B4-BE49-F238E27FC236}">
                      <a16:creationId xmlns:a16="http://schemas.microsoft.com/office/drawing/2014/main" id="{50D47A56-452E-4E11-9E74-A6287DA55A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1968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Main Function</a:t>
                  </a:r>
                  <a:endParaRPr lang="th-TH" altLang="en-US" sz="1800"/>
                </a:p>
              </p:txBody>
            </p:sp>
            <p:sp>
              <p:nvSpPr>
                <p:cNvPr id="13332" name="Text Box 14">
                  <a:extLst>
                    <a:ext uri="{FF2B5EF4-FFF2-40B4-BE49-F238E27FC236}">
                      <a16:creationId xmlns:a16="http://schemas.microsoft.com/office/drawing/2014/main" id="{AB7E41BE-BBE7-4124-9399-BFD6721856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2352"/>
                  <a:ext cx="2064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User-Defined Functions</a:t>
                  </a:r>
                  <a:endParaRPr lang="th-TH" altLang="en-US" sz="1800" dirty="0"/>
                </a:p>
              </p:txBody>
            </p:sp>
            <p:sp>
              <p:nvSpPr>
                <p:cNvPr id="13333" name="Text Box 15">
                  <a:extLst>
                    <a:ext uri="{FF2B5EF4-FFF2-40B4-BE49-F238E27FC236}">
                      <a16:creationId xmlns:a16="http://schemas.microsoft.com/office/drawing/2014/main" id="{487AF9A5-C863-49F8-B9E1-B8256F8FB3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15" y="3120"/>
                  <a:ext cx="2065" cy="2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User-Defined Functions</a:t>
                  </a:r>
                  <a:endParaRPr lang="th-TH" altLang="en-US" sz="1800"/>
                </a:p>
              </p:txBody>
            </p:sp>
            <p:sp>
              <p:nvSpPr>
                <p:cNvPr id="13334" name="Oval 16">
                  <a:extLst>
                    <a:ext uri="{FF2B5EF4-FFF2-40B4-BE49-F238E27FC236}">
                      <a16:creationId xmlns:a16="http://schemas.microsoft.com/office/drawing/2014/main" id="{AB540B9B-A687-43E3-A1CE-7AE1627C3E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640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5" name="Oval 17">
                  <a:extLst>
                    <a:ext uri="{FF2B5EF4-FFF2-40B4-BE49-F238E27FC236}">
                      <a16:creationId xmlns:a16="http://schemas.microsoft.com/office/drawing/2014/main" id="{A822827F-EC60-46BC-8005-A48682CFA6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78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  <p:sp>
              <p:nvSpPr>
                <p:cNvPr id="13336" name="Oval 18">
                  <a:extLst>
                    <a:ext uri="{FF2B5EF4-FFF2-40B4-BE49-F238E27FC236}">
                      <a16:creationId xmlns:a16="http://schemas.microsoft.com/office/drawing/2014/main" id="{DEDC67C1-06E3-4C76-84DE-4E895AEAD8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2928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/>
                </a:p>
              </p:txBody>
            </p:sp>
          </p:grpSp>
          <p:grpSp>
            <p:nvGrpSpPr>
              <p:cNvPr id="13320" name="Group 24">
                <a:extLst>
                  <a:ext uri="{FF2B5EF4-FFF2-40B4-BE49-F238E27FC236}">
                    <a16:creationId xmlns:a16="http://schemas.microsoft.com/office/drawing/2014/main" id="{F5D8F947-FCB9-4818-9A9C-8CE01A4A4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640"/>
                <a:ext cx="2064" cy="1537"/>
                <a:chOff x="1920" y="2208"/>
                <a:chExt cx="2064" cy="1537"/>
              </a:xfrm>
            </p:grpSpPr>
            <p:sp>
              <p:nvSpPr>
                <p:cNvPr id="13325" name="Text Box 25">
                  <a:extLst>
                    <a:ext uri="{FF2B5EF4-FFF2-40B4-BE49-F238E27FC236}">
                      <a16:creationId xmlns:a16="http://schemas.microsoft.com/office/drawing/2014/main" id="{499DF135-6FC8-4F73-ABBF-D006AB133C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0" y="2208"/>
                  <a:ext cx="2064" cy="1537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int function ()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{</a:t>
                  </a:r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endParaRPr lang="en-US" altLang="en-US" sz="1800" dirty="0"/>
                </a:p>
                <a:p>
                  <a:pPr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 dirty="0"/>
                    <a:t>}</a:t>
                  </a:r>
                  <a:endParaRPr lang="th-TH" altLang="en-US" sz="1800" dirty="0"/>
                </a:p>
              </p:txBody>
            </p:sp>
            <p:sp>
              <p:nvSpPr>
                <p:cNvPr id="13326" name="Text Box 26">
                  <a:extLst>
                    <a:ext uri="{FF2B5EF4-FFF2-40B4-BE49-F238E27FC236}">
                      <a16:creationId xmlns:a16="http://schemas.microsoft.com/office/drawing/2014/main" id="{4F42E490-956C-4746-AE36-A849C12DB4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3168"/>
                  <a:ext cx="1680" cy="237"/>
                </a:xfrm>
                <a:prstGeom prst="rect">
                  <a:avLst/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Statements ;</a:t>
                  </a:r>
                  <a:endParaRPr lang="th-TH" altLang="en-US" sz="1800"/>
                </a:p>
              </p:txBody>
            </p:sp>
            <p:sp>
              <p:nvSpPr>
                <p:cNvPr id="13327" name="AutoShape 27">
                  <a:extLst>
                    <a:ext uri="{FF2B5EF4-FFF2-40B4-BE49-F238E27FC236}">
                      <a16:creationId xmlns:a16="http://schemas.microsoft.com/office/drawing/2014/main" id="{CC7B8D1A-649B-4E11-98DB-97017346A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736"/>
                  <a:ext cx="1830" cy="30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7C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800"/>
                    <a:t>Local Declarations</a:t>
                  </a:r>
                  <a:endParaRPr lang="th-TH" altLang="en-US" sz="1800"/>
                </a:p>
              </p:txBody>
            </p:sp>
          </p:grpSp>
          <p:sp>
            <p:nvSpPr>
              <p:cNvPr id="13321" name="Line 28">
                <a:extLst>
                  <a:ext uri="{FF2B5EF4-FFF2-40B4-BE49-F238E27FC236}">
                    <a16:creationId xmlns:a16="http://schemas.microsoft.com/office/drawing/2014/main" id="{A03516D3-953E-4E7B-9D0D-3A1F56947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528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Line 29">
                <a:extLst>
                  <a:ext uri="{FF2B5EF4-FFF2-40B4-BE49-F238E27FC236}">
                    <a16:creationId xmlns:a16="http://schemas.microsoft.com/office/drawing/2014/main" id="{67E57DB5-355E-47CB-AA88-4FB26C8F2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08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Line 30">
                <a:extLst>
                  <a:ext uri="{FF2B5EF4-FFF2-40B4-BE49-F238E27FC236}">
                    <a16:creationId xmlns:a16="http://schemas.microsoft.com/office/drawing/2014/main" id="{7C7A640F-CE45-4AC9-B06A-780B79295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0" y="2640"/>
                <a:ext cx="52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Line 31">
                <a:extLst>
                  <a:ext uri="{FF2B5EF4-FFF2-40B4-BE49-F238E27FC236}">
                    <a16:creationId xmlns:a16="http://schemas.microsoft.com/office/drawing/2014/main" id="{DE2E9EF5-74F3-4C04-B68B-825EF4BE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360"/>
                <a:ext cx="52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1420B8-6E44-4EED-AF28-1AB1F200D696}"/>
                </a:ext>
              </a:extLst>
            </p:cNvPr>
            <p:cNvSpPr/>
            <p:nvPr/>
          </p:nvSpPr>
          <p:spPr>
            <a:xfrm>
              <a:off x="688852" y="1507892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0D2FC8-341D-4DC0-98BF-043AA1D35A0C}"/>
                </a:ext>
              </a:extLst>
            </p:cNvPr>
            <p:cNvSpPr/>
            <p:nvPr/>
          </p:nvSpPr>
          <p:spPr>
            <a:xfrm>
              <a:off x="688852" y="2146576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4526D6-8CAB-434C-82A4-18384F6AFF69}"/>
                </a:ext>
              </a:extLst>
            </p:cNvPr>
            <p:cNvSpPr/>
            <p:nvPr/>
          </p:nvSpPr>
          <p:spPr>
            <a:xfrm>
              <a:off x="688852" y="2785260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42E5932-6CDF-4D7F-B751-6DDA81DEF089}"/>
                </a:ext>
              </a:extLst>
            </p:cNvPr>
            <p:cNvSpPr/>
            <p:nvPr/>
          </p:nvSpPr>
          <p:spPr>
            <a:xfrm>
              <a:off x="688852" y="3423944"/>
              <a:ext cx="430446" cy="43044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4" name="Line 20">
            <a:extLst>
              <a:ext uri="{FF2B5EF4-FFF2-40B4-BE49-F238E27FC236}">
                <a16:creationId xmlns:a16="http://schemas.microsoft.com/office/drawing/2014/main" id="{9AADDA4B-56B9-FA21-B374-3AD3F20EB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1204530"/>
            <a:ext cx="0" cy="5267325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56B456E-554E-4316-A466-B7E2FA52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r="3974"/>
          <a:stretch/>
        </p:blipFill>
        <p:spPr>
          <a:xfrm>
            <a:off x="685800" y="1347702"/>
            <a:ext cx="7772400" cy="47384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1DDC06-AC67-4F30-9F6F-58BBE4202377}"/>
              </a:ext>
            </a:extLst>
          </p:cNvPr>
          <p:cNvSpPr/>
          <p:nvPr/>
        </p:nvSpPr>
        <p:spPr>
          <a:xfrm>
            <a:off x="4094747" y="1887725"/>
            <a:ext cx="1962594" cy="264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8EB42-CE63-42CC-92E2-A493D24A097F}"/>
              </a:ext>
            </a:extLst>
          </p:cNvPr>
          <p:cNvSpPr/>
          <p:nvPr/>
        </p:nvSpPr>
        <p:spPr>
          <a:xfrm>
            <a:off x="4191000" y="1255407"/>
            <a:ext cx="1962594" cy="6064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855F1-0871-40DB-8C2B-578387CFC820}"/>
              </a:ext>
            </a:extLst>
          </p:cNvPr>
          <p:cNvSpPr/>
          <p:nvPr/>
        </p:nvSpPr>
        <p:spPr>
          <a:xfrm>
            <a:off x="5575843" y="4837256"/>
            <a:ext cx="1205957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8FEC73-A8E9-48AA-8F52-ABF6822EBC83}"/>
              </a:ext>
            </a:extLst>
          </p:cNvPr>
          <p:cNvSpPr/>
          <p:nvPr/>
        </p:nvSpPr>
        <p:spPr>
          <a:xfrm>
            <a:off x="5572280" y="2851120"/>
            <a:ext cx="1209520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10ABD1-97B4-4187-AC12-96AD50D023B5}"/>
              </a:ext>
            </a:extLst>
          </p:cNvPr>
          <p:cNvSpPr/>
          <p:nvPr/>
        </p:nvSpPr>
        <p:spPr>
          <a:xfrm>
            <a:off x="7137980" y="3670359"/>
            <a:ext cx="1548820" cy="673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F3F6D-3937-42A5-8C30-3A9A2F4AD227}"/>
              </a:ext>
            </a:extLst>
          </p:cNvPr>
          <p:cNvSpPr txBox="1"/>
          <p:nvPr/>
        </p:nvSpPr>
        <p:spPr>
          <a:xfrm>
            <a:off x="5537509" y="3114492"/>
            <a:ext cx="130837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Main Function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0348E-2270-49B7-8DE5-5225D5D114E8}"/>
              </a:ext>
            </a:extLst>
          </p:cNvPr>
          <p:cNvSpPr txBox="1"/>
          <p:nvPr/>
        </p:nvSpPr>
        <p:spPr>
          <a:xfrm>
            <a:off x="7074149" y="1557044"/>
            <a:ext cx="1705659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3AAC99-BC1F-4016-A7D1-86059395C73E}"/>
              </a:ext>
            </a:extLst>
          </p:cNvPr>
          <p:cNvSpPr txBox="1"/>
          <p:nvPr/>
        </p:nvSpPr>
        <p:spPr>
          <a:xfrm>
            <a:off x="7137980" y="3943290"/>
            <a:ext cx="170122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Body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9B3882-D7A2-4EE8-8160-9304DF3C6BF8}"/>
              </a:ext>
            </a:extLst>
          </p:cNvPr>
          <p:cNvCxnSpPr/>
          <p:nvPr/>
        </p:nvCxnSpPr>
        <p:spPr>
          <a:xfrm>
            <a:off x="176212" y="1872396"/>
            <a:ext cx="660558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DE59C54-90CF-4145-B2B1-4D434331CA9D}"/>
              </a:ext>
            </a:extLst>
          </p:cNvPr>
          <p:cNvSpPr/>
          <p:nvPr/>
        </p:nvSpPr>
        <p:spPr>
          <a:xfrm>
            <a:off x="475076" y="1536758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FD5D64C-B823-4E4D-8431-8D9738B39FB7}"/>
              </a:ext>
            </a:extLst>
          </p:cNvPr>
          <p:cNvSpPr/>
          <p:nvPr/>
        </p:nvSpPr>
        <p:spPr>
          <a:xfrm>
            <a:off x="464161" y="1917758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818AE7-FFC7-4769-BBB3-08F9552E20F6}"/>
              </a:ext>
            </a:extLst>
          </p:cNvPr>
          <p:cNvSpPr/>
          <p:nvPr/>
        </p:nvSpPr>
        <p:spPr>
          <a:xfrm>
            <a:off x="475076" y="2971800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1CD179-60F1-4284-B89B-E1B7E75388C4}"/>
              </a:ext>
            </a:extLst>
          </p:cNvPr>
          <p:cNvSpPr/>
          <p:nvPr/>
        </p:nvSpPr>
        <p:spPr>
          <a:xfrm>
            <a:off x="469958" y="4876800"/>
            <a:ext cx="215842" cy="2158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26D821D-60BD-418D-B1A7-25A7A3BE5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6829" y="81052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โครงสร้างโปรแกรมภาษาซี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02C69-E9A3-4CB3-A8E0-C260F5EE2C66}"/>
              </a:ext>
            </a:extLst>
          </p:cNvPr>
          <p:cNvSpPr txBox="1"/>
          <p:nvPr/>
        </p:nvSpPr>
        <p:spPr>
          <a:xfrm>
            <a:off x="5631211" y="4984721"/>
            <a:ext cx="2064989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</a:rPr>
              <a:t>User-Defined Functions</a:t>
            </a:r>
            <a:endParaRPr lang="th-TH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8778B-5C19-494A-BEBC-82EAA2F0962B}"/>
              </a:ext>
            </a:extLst>
          </p:cNvPr>
          <p:cNvSpPr txBox="1"/>
          <p:nvPr/>
        </p:nvSpPr>
        <p:spPr>
          <a:xfrm>
            <a:off x="4196441" y="1953338"/>
            <a:ext cx="16362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Global Declarations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E903E7-8DAE-45E9-BAFD-3B96424E1388}"/>
              </a:ext>
            </a:extLst>
          </p:cNvPr>
          <p:cNvSpPr txBox="1"/>
          <p:nvPr/>
        </p:nvSpPr>
        <p:spPr>
          <a:xfrm>
            <a:off x="3276600" y="2710190"/>
            <a:ext cx="163629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Local Declarations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D05C76-A8C6-4A14-9209-D32D4D415253}"/>
              </a:ext>
            </a:extLst>
          </p:cNvPr>
          <p:cNvSpPr txBox="1"/>
          <p:nvPr/>
        </p:nvSpPr>
        <p:spPr>
          <a:xfrm>
            <a:off x="4191000" y="1420880"/>
            <a:ext cx="1636295" cy="261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Preprocessor Directive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2F1965-A0DC-4A81-9AF6-18C2557AE63B}"/>
              </a:ext>
            </a:extLst>
          </p:cNvPr>
          <p:cNvSpPr/>
          <p:nvPr/>
        </p:nvSpPr>
        <p:spPr>
          <a:xfrm>
            <a:off x="3505199" y="2542749"/>
            <a:ext cx="1503947" cy="1038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7F383C-1EA5-459D-957E-F69F222DD569}"/>
              </a:ext>
            </a:extLst>
          </p:cNvPr>
          <p:cNvSpPr txBox="1"/>
          <p:nvPr/>
        </p:nvSpPr>
        <p:spPr>
          <a:xfrm>
            <a:off x="4190998" y="1676400"/>
            <a:ext cx="16362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rgbClr val="FF0000"/>
                </a:solidFill>
              </a:rPr>
              <a:t>Prototype Functions</a:t>
            </a:r>
            <a:endParaRPr lang="th-TH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4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1C25-6368-A825-AF84-8C2D7B98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7772400" cy="1143000"/>
          </a:xfrm>
        </p:spPr>
        <p:txBody>
          <a:bodyPr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แบบฝึกหัดที่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คำถามเกี่ยวกับ โครงสร้างภาษาซี</a:t>
            </a:r>
            <a:endParaRPr lang="en-TH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7B519-5AE7-77C4-E588-E9052433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271C-1093-4253-82E1-AFCA7048CE43}" type="slidenum">
              <a:rPr lang="en-US" altLang="en-US" smtClean="0"/>
              <a:pPr/>
              <a:t>16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7811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A2CD5826-FED1-47CB-A1C6-4BAA59CA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65C108-4F17-4AFB-A800-85E9A0EFAA3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th-TH" altLang="en-US" sz="1000" dirty="0"/>
          </a:p>
        </p:txBody>
      </p:sp>
      <p:graphicFrame>
        <p:nvGraphicFramePr>
          <p:cNvPr id="58407" name="Group 39">
            <a:extLst>
              <a:ext uri="{FF2B5EF4-FFF2-40B4-BE49-F238E27FC236}">
                <a16:creationId xmlns:a16="http://schemas.microsoft.com/office/drawing/2014/main" id="{BBE6B4C1-94F3-4CEB-BD74-486ED8C8B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92043"/>
              </p:ext>
            </p:extLst>
          </p:nvPr>
        </p:nvGraphicFramePr>
        <p:xfrm>
          <a:off x="2362201" y="4917030"/>
          <a:ext cx="4572000" cy="140652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#include</a:t>
                      </a:r>
                      <a:endParaRPr kumimoji="0" lang="th-TH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#define</a:t>
                      </a:r>
                      <a:endParaRPr kumimoji="0" lang="th-TH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#undef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#ifdef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#ifndef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#else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#elif</a:t>
                      </a:r>
                      <a:endParaRPr kumimoji="0" lang="th-TH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#endif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#line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#error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#pragma</a:t>
                      </a:r>
                      <a:endParaRPr kumimoji="0" 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400" name="Rectangle 32">
            <a:extLst>
              <a:ext uri="{FF2B5EF4-FFF2-40B4-BE49-F238E27FC236}">
                <a16:creationId xmlns:a16="http://schemas.microsoft.com/office/drawing/2014/main" id="{BC593CAD-BFA2-4AE3-AB69-CF542A7C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5664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defRPr/>
            </a:pPr>
            <a:r>
              <a:rPr lang="en-US" sz="28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⚠️ </a:t>
            </a:r>
            <a:r>
              <a:rPr lang="th-TH" sz="2800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ทุกโปรแกรมต้องมี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ใช้เรียกไฟล์ที่โปรแกรมใช้ในการทำงานร่วมกัน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ใช้กำหนดเงื่อนไขในการคอมไพล์ให้กับโปรแกรม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Preprocessor Directives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พื้นฐานทั่วไปที่นิยมใช้มีดังนี้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include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ใช้สำหรับเรียกไฟล์ที่โปรแกรมใช้ในการทำงาน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define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ใช้สำหรับกำหนดมาโครที่ให้กับโปรแกรม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ใช้กำหนดค่าคงที่ให้กับโปรแกรม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/>
            </a:pPr>
            <a:endParaRPr lang="th-TH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406" name="Rectangle 38">
            <a:extLst>
              <a:ext uri="{FF2B5EF4-FFF2-40B4-BE49-F238E27FC236}">
                <a16:creationId xmlns:a16="http://schemas.microsoft.com/office/drawing/2014/main" id="{D0555A30-01B5-46DE-B990-E111B8D56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65" y="8432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Preprocessor Directive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D8978A-C72E-4089-AE09-30C9A81C93CA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E7A40D9-EA68-403F-B7D1-325E51D7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Preprocessor Directive</a:t>
            </a:r>
            <a:endParaRPr lang="th-TH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8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8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8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8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8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DBE6E7DA-D32B-4856-AE6C-9FEDAB21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1909CB-9A19-499D-8BE7-7D28B1B9065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th-TH" altLang="en-US" sz="10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54822D0-4877-4524-B793-945F367DC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B8B6F1C0-8F9D-4CFF-BDCB-D5E3BE49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161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วิธีการใช้งาน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006DF512-006E-43FB-BE2E-958320596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432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2477A39B-74AE-4F18-A8E0-BA8642F67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772400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#include &lt;stdio.h&gt;</a:t>
            </a:r>
            <a:r>
              <a:rPr lang="th-TH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(เป็นการเรียกใช้ไฟล์ </a:t>
            </a:r>
            <a:r>
              <a:rPr lang="en-US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stdio.h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เข้ามาในโปรแกรม)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B55BE4BD-8EE6-43BB-83C0-9E1A599F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7772400" cy="52322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#include &lt;mypro.h&gt;</a:t>
            </a:r>
            <a:r>
              <a:rPr lang="th-TH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(เป็นการเรียกใช้ไฟล์ </a:t>
            </a:r>
            <a:r>
              <a:rPr lang="en-US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mypro.h </a:t>
            </a:r>
            <a:r>
              <a:rPr lang="th-TH" altLang="en-US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เข้ามาในโปรแกรม)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B6BF779E-B888-4B41-A11F-725741C11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30050"/>
            <a:ext cx="7772400" cy="769441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 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ชื่อไฟล์</a:t>
            </a:r>
            <a:r>
              <a:rPr 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#include 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440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ชื่อไฟล์</a:t>
            </a:r>
            <a:r>
              <a:rPr 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sz="4400">
              <a:effectLst>
                <a:outerShdw blurRad="38100" dist="38100" dir="2700000" algn="tl">
                  <a:srgbClr val="FFFFFF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F86CA834-643D-4FEC-8FDC-BBAB5AD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35525"/>
            <a:ext cx="77724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&lt; &gt;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จะเรียกไฟล์ใน 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directory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ที่กำหนดโดยตัวคอมไพล์เลอร์</a:t>
            </a:r>
            <a:b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  ”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 จะเรียกไฟล์ใน </a:t>
            </a:r>
            <a:r>
              <a:rPr lang="en-US" sz="2800">
                <a:latin typeface="TH SarabunPSK" panose="020B0500040200020003" pitchFamily="34" charset="-34"/>
                <a:cs typeface="TH SarabunPSK" panose="020B0500040200020003" pitchFamily="34" charset="-34"/>
              </a:rPr>
              <a:t>directory </a:t>
            </a:r>
            <a:r>
              <a:rPr lang="th-TH" sz="2800">
                <a:latin typeface="TH SarabunPSK" panose="020B0500040200020003" pitchFamily="34" charset="-34"/>
                <a:cs typeface="TH SarabunPSK" panose="020B0500040200020003" pitchFamily="34" charset="-34"/>
              </a:rPr>
              <a:t>ทีทำงานอยู่ในปัจจุบัน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  <p:bldP spid="34823" grpId="0" animBg="1"/>
      <p:bldP spid="34824" grpId="0" animBg="1"/>
      <p:bldP spid="34825" grpId="0" animBg="1"/>
      <p:bldP spid="348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C5B3FDF1-A876-4338-96BB-92070666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59AC40-26C5-4692-9CA2-C818AEC85F9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th-TH" altLang="en-US" sz="10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B8EC830-72C8-406E-8621-85FE6537E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#define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8E732FA6-CDF8-4F70-AD89-E33472001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81200"/>
            <a:ext cx="7772400" cy="7715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#define </a:t>
            </a:r>
            <a:r>
              <a:rPr lang="th-TH" altLang="en-US" sz="44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ค่าที่ต้องการ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1D003CFA-208B-4D92-9419-40FB11F0D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295400"/>
            <a:ext cx="161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วิธีการใช้งาน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64D67D34-92B6-45D9-825D-FFC2A7AC7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036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4D264D14-784C-4CBD-96EB-1EC417BE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7772400" cy="24939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START 10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START = 10)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A 3*5/4    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A=3*5/4)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pi 3.14159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pi = 3.14159)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#define sum(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a,b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a+b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b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 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sum(</a:t>
            </a:r>
            <a:r>
              <a:rPr lang="th-TH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1, </a:t>
            </a:r>
            <a:r>
              <a:rPr lang="th-TH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= 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1+</a:t>
            </a:r>
            <a:r>
              <a:rPr lang="th-TH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ตัวแปรที่</a:t>
            </a:r>
            <a:r>
              <a:rPr lang="en-US" altLang="en-US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altLang="en-US" dirty="0">
              <a:solidFill>
                <a:schemeClr val="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  <p:bldP spid="36870" grpId="0"/>
      <p:bldP spid="368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th-TH" altLang="en-US" sz="1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 descr="A picture containing building, window, facade, sky&#10;&#10;Description automatically generated">
            <a:extLst>
              <a:ext uri="{FF2B5EF4-FFF2-40B4-BE49-F238E27FC236}">
                <a16:creationId xmlns:a16="http://schemas.microsoft.com/office/drawing/2014/main" id="{43987756-A701-E1FC-89B0-6A13B49ED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51" y="423929"/>
            <a:ext cx="1473149" cy="18856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A32DDB-6B63-6E92-9B12-733A0ABD611F}"/>
              </a:ext>
            </a:extLst>
          </p:cNvPr>
          <p:cNvSpPr txBox="1"/>
          <p:nvPr/>
        </p:nvSpPr>
        <p:spPr>
          <a:xfrm>
            <a:off x="5107924" y="2155617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https://en.wikipedia.org/wiki/Bell_Labs</a:t>
            </a:r>
          </a:p>
        </p:txBody>
      </p:sp>
      <p:pic>
        <p:nvPicPr>
          <p:cNvPr id="23" name="Picture 22" descr="A close-up of several logos&#10;&#10;Description automatically generated with low confidence">
            <a:extLst>
              <a:ext uri="{FF2B5EF4-FFF2-40B4-BE49-F238E27FC236}">
                <a16:creationId xmlns:a16="http://schemas.microsoft.com/office/drawing/2014/main" id="{440F23F1-53CA-6C20-F22C-D21D6F77E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18129" r="18670" b="64989"/>
          <a:stretch/>
        </p:blipFill>
        <p:spPr>
          <a:xfrm>
            <a:off x="5153234" y="201382"/>
            <a:ext cx="2195381" cy="445093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FFA6FC-631D-5165-7573-BCE8D623D333}"/>
              </a:ext>
            </a:extLst>
          </p:cNvPr>
          <p:cNvSpPr/>
          <p:nvPr/>
        </p:nvSpPr>
        <p:spPr>
          <a:xfrm>
            <a:off x="517292" y="1676400"/>
            <a:ext cx="1710859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dirty="0"/>
              <a:t>BCPL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F63A00F-13EB-0B65-10E5-7FADCC2FACCC}"/>
              </a:ext>
            </a:extLst>
          </p:cNvPr>
          <p:cNvSpPr/>
          <p:nvPr/>
        </p:nvSpPr>
        <p:spPr>
          <a:xfrm>
            <a:off x="517292" y="3281416"/>
            <a:ext cx="1710859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dirty="0"/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2C9C59-6408-1EA3-2359-1A963D7EB86C}"/>
              </a:ext>
            </a:extLst>
          </p:cNvPr>
          <p:cNvSpPr txBox="1"/>
          <p:nvPr/>
        </p:nvSpPr>
        <p:spPr>
          <a:xfrm>
            <a:off x="1504987" y="133048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1967</a:t>
            </a:r>
            <a:endParaRPr lang="en-TH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C257D-C0FC-8722-FB13-770A5F7F2E28}"/>
              </a:ext>
            </a:extLst>
          </p:cNvPr>
          <p:cNvSpPr txBox="1"/>
          <p:nvPr/>
        </p:nvSpPr>
        <p:spPr>
          <a:xfrm>
            <a:off x="1554069" y="289095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1970</a:t>
            </a:r>
            <a:endParaRPr lang="en-TH" dirty="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4411A246-05B1-4232-F337-D1BE803C7E7E}"/>
              </a:ext>
            </a:extLst>
          </p:cNvPr>
          <p:cNvSpPr/>
          <p:nvPr/>
        </p:nvSpPr>
        <p:spPr>
          <a:xfrm>
            <a:off x="1200341" y="2474355"/>
            <a:ext cx="344760" cy="712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008346BC-AE2C-E2A9-383B-6D002AD807F2}"/>
              </a:ext>
            </a:extLst>
          </p:cNvPr>
          <p:cNvSpPr/>
          <p:nvPr/>
        </p:nvSpPr>
        <p:spPr>
          <a:xfrm>
            <a:off x="1200341" y="4091468"/>
            <a:ext cx="344760" cy="7124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601CB68-80D3-1A3D-C0FF-1CEE7186E412}"/>
              </a:ext>
            </a:extLst>
          </p:cNvPr>
          <p:cNvSpPr/>
          <p:nvPr/>
        </p:nvSpPr>
        <p:spPr>
          <a:xfrm>
            <a:off x="517292" y="4803944"/>
            <a:ext cx="1710859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H" dirty="0"/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E4E0EB-210B-0B3C-ABC6-5369677C0780}"/>
              </a:ext>
            </a:extLst>
          </p:cNvPr>
          <p:cNvSpPr txBox="1"/>
          <p:nvPr/>
        </p:nvSpPr>
        <p:spPr>
          <a:xfrm>
            <a:off x="1501877" y="444770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1972</a:t>
            </a:r>
            <a:endParaRPr lang="en-TH" dirty="0"/>
          </a:p>
        </p:txBody>
      </p:sp>
      <p:pic>
        <p:nvPicPr>
          <p:cNvPr id="3" name="Picture 2" descr="A picture containing clothing, indoor, black and white, furniture&#10;&#10;Description automatically generated">
            <a:extLst>
              <a:ext uri="{FF2B5EF4-FFF2-40B4-BE49-F238E27FC236}">
                <a16:creationId xmlns:a16="http://schemas.microsoft.com/office/drawing/2014/main" id="{A5E39600-437A-A93A-BD1D-50108B904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94775"/>
            <a:ext cx="3931902" cy="324606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  <a:effectLst>
            <a:outerShdw blurRad="292100" dist="139700" dir="2700000" sx="101000" sy="101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F043F5-2156-B00A-2579-91C2D49AA954}"/>
              </a:ext>
            </a:extLst>
          </p:cNvPr>
          <p:cNvSpPr/>
          <p:nvPr/>
        </p:nvSpPr>
        <p:spPr>
          <a:xfrm>
            <a:off x="6275031" y="1403524"/>
            <a:ext cx="153328" cy="228600"/>
          </a:xfrm>
          <a:prstGeom prst="rect">
            <a:avLst/>
          </a:prstGeom>
          <a:solidFill>
            <a:schemeClr val="lt1">
              <a:alpha val="44272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1889414-21BC-6E2D-A2DD-4F8E5BEF6D8B}"/>
              </a:ext>
            </a:extLst>
          </p:cNvPr>
          <p:cNvSpPr/>
          <p:nvPr/>
        </p:nvSpPr>
        <p:spPr>
          <a:xfrm>
            <a:off x="6145778" y="1619349"/>
            <a:ext cx="411835" cy="1016490"/>
          </a:xfrm>
          <a:prstGeom prst="triangle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7607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257A2-AC53-8779-B027-32B13212F806}"/>
              </a:ext>
            </a:extLst>
          </p:cNvPr>
          <p:cNvSpPr txBox="1"/>
          <p:nvPr/>
        </p:nvSpPr>
        <p:spPr>
          <a:xfrm>
            <a:off x="6310199" y="5591252"/>
            <a:ext cx="2376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เครื่องมินิคอมพิวเตอร์ </a:t>
            </a:r>
            <a:r>
              <a:rPr lang="en-US" b="1" i="0" u="none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PDP-11</a:t>
            </a:r>
            <a:endParaRPr lang="en-TH" b="1" dirty="0">
              <a:solidFill>
                <a:schemeClr val="accent1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BA034-600D-0AC6-6C1B-441FBEDF7490}"/>
              </a:ext>
            </a:extLst>
          </p:cNvPr>
          <p:cNvSpPr txBox="1"/>
          <p:nvPr/>
        </p:nvSpPr>
        <p:spPr>
          <a:xfrm>
            <a:off x="4724400" y="594073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https://www.computerhistory.org/tdih/february/4/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0E1C2A-C601-E0C0-B370-08A553E70764}"/>
              </a:ext>
            </a:extLst>
          </p:cNvPr>
          <p:cNvSpPr txBox="1"/>
          <p:nvPr/>
        </p:nvSpPr>
        <p:spPr>
          <a:xfrm>
            <a:off x="2432654" y="1632124"/>
            <a:ext cx="1992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none" strike="noStrike" dirty="0">
                <a:solidFill>
                  <a:srgbClr val="3B4F67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Dennis Ritchie </a:t>
            </a:r>
            <a:endParaRPr lang="en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Line Callout 1 1">
            <a:extLst>
              <a:ext uri="{FF2B5EF4-FFF2-40B4-BE49-F238E27FC236}">
                <a16:creationId xmlns:a16="http://schemas.microsoft.com/office/drawing/2014/main" id="{7CE0C315-7948-7615-8C32-6821AC8D16C5}"/>
              </a:ext>
            </a:extLst>
          </p:cNvPr>
          <p:cNvSpPr/>
          <p:nvPr/>
        </p:nvSpPr>
        <p:spPr>
          <a:xfrm flipH="1">
            <a:off x="2472581" y="3355208"/>
            <a:ext cx="1686873" cy="538216"/>
          </a:xfrm>
          <a:prstGeom prst="borderCallout1">
            <a:avLst>
              <a:gd name="adj1" fmla="val 18750"/>
              <a:gd name="adj2" fmla="val -8333"/>
              <a:gd name="adj3" fmla="val 166264"/>
              <a:gd name="adj4" fmla="val -456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u="none" strike="noStrike" dirty="0">
                <a:solidFill>
                  <a:srgbClr val="3B4F67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Ken Thompson</a:t>
            </a:r>
            <a:endParaRPr lang="en-TH" dirty="0"/>
          </a:p>
        </p:txBody>
      </p:sp>
      <p:sp>
        <p:nvSpPr>
          <p:cNvPr id="4" name="Line Callout 1 3">
            <a:extLst>
              <a:ext uri="{FF2B5EF4-FFF2-40B4-BE49-F238E27FC236}">
                <a16:creationId xmlns:a16="http://schemas.microsoft.com/office/drawing/2014/main" id="{12C8747E-3886-D9EF-0A65-83A9D3682D2B}"/>
              </a:ext>
            </a:extLst>
          </p:cNvPr>
          <p:cNvSpPr/>
          <p:nvPr/>
        </p:nvSpPr>
        <p:spPr>
          <a:xfrm flipH="1">
            <a:off x="2472580" y="4847816"/>
            <a:ext cx="1686873" cy="538216"/>
          </a:xfrm>
          <a:prstGeom prst="borderCallout1">
            <a:avLst>
              <a:gd name="adj1" fmla="val 18750"/>
              <a:gd name="adj2" fmla="val -8333"/>
              <a:gd name="adj3" fmla="val -238042"/>
              <a:gd name="adj4" fmla="val -38136"/>
            </a:avLst>
          </a:prstGeom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u="none" strike="noStrike" dirty="0">
                <a:solidFill>
                  <a:srgbClr val="3B4F67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Dennis Ritchie</a:t>
            </a:r>
            <a:endParaRPr lang="en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705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CB7803C4-7986-45CE-BED2-938AA58C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4C3400-53D3-4FA6-8CA6-79C4231ABE9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th-TH" altLang="en-US" sz="10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1B92C9D-D126-43C5-8941-5C51CC01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Global Declarations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9199E89-A5FC-4E56-82AB-E6E4C28FD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7" y="1227329"/>
            <a:ext cx="7696200" cy="2362200"/>
          </a:xfrm>
        </p:spPr>
        <p:txBody>
          <a:bodyPr/>
          <a:lstStyle/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เป็นการประกาศตัวแปรเพื่อใช้งานในโปรแกรม โดยตัวแปรนั้นสามารถใช้ได้ในทุกที่ในโปรแกรม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เป็นส่วนที่ใช้ในการประกาศฟังก์ชันที่ผู้ใช้งานสร้างขึ้น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Function Prototype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ของโปรแกรม</a:t>
            </a:r>
          </a:p>
          <a:p>
            <a:pPr marL="0" indent="0" algn="thaiDist" eaLnBrk="1" hangingPunct="1">
              <a:buNone/>
            </a:pPr>
            <a:r>
              <a:rPr lang="en-US" altLang="en-US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⚠️ </a:t>
            </a:r>
            <a:r>
              <a:rPr lang="th-TH" altLang="en-US" dirty="0">
                <a:solidFill>
                  <a:schemeClr val="accent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ส่วนนี้ในบางโปรแกรมอาจไม่มีก็ได้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362AB16-AC32-4BFE-851D-FA277E37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57179"/>
            <a:ext cx="4038600" cy="25853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  <a:endParaRPr lang="th-TH" altLang="en-US" sz="18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x;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int 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x = 5;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     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547AC-B400-4DE9-97F4-24BAAECE4DB2}"/>
              </a:ext>
            </a:extLst>
          </p:cNvPr>
          <p:cNvSpPr txBox="1"/>
          <p:nvPr/>
        </p:nvSpPr>
        <p:spPr>
          <a:xfrm>
            <a:off x="2339666" y="3855699"/>
            <a:ext cx="322524" cy="258532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B6A81A-3D74-4C27-829E-6BDFA2A5284E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B2B86B1-EC8B-417F-9A48-EF1ADBE1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Global Declarations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C9BF5D0F-6102-44A5-9B74-2490AF6A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0D9CFA-B344-4047-88AE-15B7D898A392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th-TH" altLang="en-US" sz="10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E969C9D-1208-4F7D-BD2F-5AD291DA3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1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ฟังก์ชันหลักของโปรแกรม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Main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84A0CAC-47BD-4E03-9A9D-1CC959A4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7" y="1227329"/>
            <a:ext cx="815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indent="0" algn="thaiDist" eaLnBrk="1" hangingPunct="1"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⚠️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ส่วนนี้ทุกโปรแกรมจะต้องมี โดยโปรแกรมหลักจะเริ่มต้นด้วย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main()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และตามด้วยเครื่องหมายปีกกาเปิด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{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และปีกกาปิด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}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แต่ละคำสั่งจะต้องจบด้วยเซมิโคลอน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‘</a:t>
            </a:r>
            <a:r>
              <a:rPr lang="en-US" alt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;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 (Semicolon)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return();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 และต้องใส่เลขจำนวนเต็ม เช่น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0 = Success , 1 = Failure </a:t>
            </a:r>
            <a:endParaRPr lang="th-TH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9854A4C7-06DB-465C-8AB2-111E10494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546" y="3750057"/>
            <a:ext cx="4038600" cy="212365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main(void)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Statement (</a:t>
            </a:r>
            <a:r>
              <a:rPr lang="th-TH" alt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</a:t>
            </a: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)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513285-224F-4809-A96F-A749CD9E1A23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3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847C207-D1E0-4365-AD49-0DB1B5CC8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Main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DB8343B2-AB4E-47E4-B0BE-D23DC4C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182E59-A5D2-4D89-BE1A-0AE62E106F86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altLang="en-US" sz="100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99B1BB3F-CDA2-4F3A-8D37-644129C23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การสร้างฟังก์ชันใช้งานเอง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Define Function)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4F63DAFD-A7D6-4630-8F80-497F03AB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524" y="2716232"/>
            <a:ext cx="3810000" cy="397031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#include &lt;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stdio.h</a:t>
            </a:r>
            <a:r>
              <a:rPr lang="en-US" altLang="en-US" sz="1800" b="1" dirty="0">
                <a:latin typeface="Courier New" panose="02070309020205020404" pitchFamily="49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function();</a:t>
            </a:r>
            <a:endParaRPr lang="en-US" altLang="en-US" sz="1800" b="1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int main(void)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	return(int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int function()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Statement 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return (int value);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}</a:t>
            </a:r>
            <a:endParaRPr lang="th-TH" altLang="en-US" sz="18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BE8D7D62-96DD-49E0-BA59-0A6DCEED8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27329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สร้างฟังก์ชันหรือคำใหม่ ขึ้นมาใช้งานตามที่เราต้องการ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ระหว่างปีกกาจะประกอบด้วยคำสั่ง(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Statement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ที่จะให้ฟังก์ชันทำงาน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สามารถเรียกใช้ภายในโปรแกรมได้ทุกที่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B6E0EB-4963-472D-98C6-FB11331C5BE4}"/>
              </a:ext>
            </a:extLst>
          </p:cNvPr>
          <p:cNvSpPr/>
          <p:nvPr/>
        </p:nvSpPr>
        <p:spPr>
          <a:xfrm>
            <a:off x="6333853" y="94707"/>
            <a:ext cx="286293" cy="2862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4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A62E7DB-D0D9-4C7E-B5E3-5A1E34205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94707"/>
            <a:ext cx="1752600" cy="286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/>
              <a:t>User Define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9EAD680E-4D8D-4C5D-A4E9-1B6DBF45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E46CC0-48DD-49BA-B41C-04DDC374EF74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altLang="en-US" sz="1000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74F5493F-E68B-4EA3-821A-F5AD23022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48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คำอธิบายของโปรแกรม 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Comments)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99DD68C2-749D-450F-ADFA-DC7543E12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124200"/>
            <a:ext cx="7698425" cy="280076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การเขียนส่วนอธิบายโปรแกรม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(comments)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วิธีคือ</a:t>
            </a:r>
          </a:p>
          <a:p>
            <a:pPr algn="ctr" eaLnBrk="1" hangingPunct="1">
              <a:defRPr/>
            </a:pPr>
            <a:endParaRPr lang="en-US" sz="32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eaLnBrk="1" hangingPunct="1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//</a:t>
            </a:r>
            <a:r>
              <a:rPr lang="en-US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สำหรับคำอธิบายไปจนถึงท้ายบรรทัด</a:t>
            </a:r>
          </a:p>
          <a:p>
            <a:pPr algn="ctr" eaLnBrk="1" hangingPunct="1">
              <a:defRPr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</a:p>
          <a:p>
            <a:pPr algn="ctr" eaLnBrk="1" hangingPunct="1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/*</a:t>
            </a:r>
            <a:r>
              <a:rPr lang="en-US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 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*/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ลักษณะการใช้เหมือนวงเล็บนั้นเอง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A34A8FDD-389E-4069-A06D-9208453D0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232790"/>
            <a:ext cx="807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ใช้เขียนส่วนอธิบายโปรแกรม (คอมเมน</a:t>
            </a:r>
            <a:r>
              <a:rPr lang="th-TH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ต์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ช่วยให้ผู้ศึกษาโปรแกรมภายหลังเข้าใจการทำงานของโปรแกรม</a:t>
            </a:r>
          </a:p>
          <a:p>
            <a:pPr algn="thaiDist" eaLnBrk="1" hangingPunct="1"/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ส่วนของคำอธิบายจะถูกข้ามเมื่อคอมไพล์โปรแกรม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F82ECD6-E66C-4C03-B5E2-BB42D186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7285F0-6D53-4B97-9567-6F0EC119522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th-TH" altLang="en-US" sz="10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C72E7C10-F048-4F1A-8B51-4015AFC7B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86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คำอธิบายของโปรแกรม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Comments)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524" name="Text Box 4">
            <a:extLst>
              <a:ext uri="{FF2B5EF4-FFF2-40B4-BE49-F238E27FC236}">
                <a16:creationId xmlns:a16="http://schemas.microsoft.com/office/drawing/2014/main" id="{C292D407-3F44-4711-BBB7-5082CBA8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21287"/>
            <a:ext cx="7848600" cy="3327400"/>
          </a:xfrm>
          <a:prstGeom prst="rect">
            <a:avLst/>
          </a:prstGeom>
          <a:solidFill>
            <a:srgbClr val="D3E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#include &lt;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stdio.h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&gt;	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 Change Feet to Inches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main()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by CPE RMUTT</a:t>
            </a:r>
            <a:endParaRPr lang="th-TH" b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{	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Start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feet,inches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feet = 6;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feet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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6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inches = feet * 12;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inches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sym typeface="Wingdings" pitchFamily="2" charset="2"/>
              </a:rPr>
              <a:t> feet * 12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printf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(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Height in inches is %d</a:t>
            </a:r>
            <a:r>
              <a:rPr lang="en-US" b="1" dirty="0">
                <a:solidFill>
                  <a:schemeClr val="hlink"/>
                </a:solidFill>
                <a:latin typeface="Arial" charset="0"/>
              </a:rPr>
              <a:t>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, inches);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  return(0);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write inches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}				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//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Stop</a:t>
            </a:r>
            <a:endParaRPr lang="th-TH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ABB177BC-337C-4A0B-BE16-3E0E063C8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2" y="5758375"/>
            <a:ext cx="35464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Height in inches is 72</a:t>
            </a:r>
            <a:endParaRPr lang="th-TH" b="1">
              <a:effectLst>
                <a:outerShdw blurRad="38100" dist="38100" dir="2700000" algn="tl">
                  <a:srgbClr val="FFFFFF"/>
                </a:outerShdw>
              </a:effectLst>
              <a:latin typeface="Courier New" pitchFamily="49" charset="0"/>
            </a:endParaRP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ECA77E9A-6FAE-4E10-8D96-0A8514977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758375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AB990-9694-4E48-6D75-FFFA91AAAADE}"/>
              </a:ext>
            </a:extLst>
          </p:cNvPr>
          <p:cNvSpPr txBox="1"/>
          <p:nvPr/>
        </p:nvSpPr>
        <p:spPr>
          <a:xfrm>
            <a:off x="5217840" y="1311818"/>
            <a:ext cx="3697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Comment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คอมไพเลอร์จะไม่นำไปแปล</a:t>
            </a:r>
            <a:endParaRPr lang="en-TH" sz="2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4186A1-ECB0-B42E-A09F-3D189A265E9D}"/>
              </a:ext>
            </a:extLst>
          </p:cNvPr>
          <p:cNvCxnSpPr/>
          <p:nvPr/>
        </p:nvCxnSpPr>
        <p:spPr>
          <a:xfrm flipH="1">
            <a:off x="4989240" y="1721574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08397-0FB9-7D5D-43CD-3CCB495D901C}"/>
              </a:ext>
            </a:extLst>
          </p:cNvPr>
          <p:cNvCxnSpPr>
            <a:endCxn id="107524" idx="0"/>
          </p:cNvCxnSpPr>
          <p:nvPr/>
        </p:nvCxnSpPr>
        <p:spPr>
          <a:xfrm>
            <a:off x="4989240" y="1721574"/>
            <a:ext cx="1860" cy="599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5" grpId="0" animBg="1"/>
      <p:bldP spid="1075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1EDD2762-D6E6-43BF-B7BB-4DCAC51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797FBF-18BF-410D-A67C-4248B80769F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th-TH" altLang="en-US" sz="1000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F7AB46D-C21B-4F57-AC16-FE8920E46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598" y="95491"/>
            <a:ext cx="7998229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ประโยคคำสั่งเบื้องต้น การรับข้อมูล และ การแสดงข้อมูล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11A60B2-12DE-E849-2DFC-A15A49F3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651" y="1238491"/>
            <a:ext cx="7998229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F41E9-BD4E-F75B-1B80-1D8FC55D7DD4}"/>
              </a:ext>
            </a:extLst>
          </p:cNvPr>
          <p:cNvSpPr txBox="1"/>
          <p:nvPr/>
        </p:nvSpPr>
        <p:spPr>
          <a:xfrm>
            <a:off x="685800" y="1672560"/>
            <a:ext cx="312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ชุดคำสั่งที่เก็บอยู่ใน </a:t>
            </a:r>
            <a:r>
              <a:rPr lang="en-US" sz="24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4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ที่ชื่อว่า</a:t>
            </a:r>
            <a:endParaRPr lang="en-TH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4A4BB16C-56F1-4548-AEC0-440B8A71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B07CEF-44BF-4DD0-B789-9E500C3A9AC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th-TH" altLang="en-US" sz="10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6FB3813B-6A62-475C-BE18-BE3128DA1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</a:t>
            </a:r>
            <a:r>
              <a:rPr 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BAB6B9B-2FEF-4C53-B976-AFB4A831E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1295400"/>
            <a:ext cx="7199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เป็นคำสั่งที่ใช้ในการแสดงผลออกทางจอภาพ โดยมีรูปแบบการใช้งานดังนี้</a:t>
            </a:r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86BAF68B-7EAD-4E97-BB1A-14260A0C7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7391400" cy="430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 หรือ 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control</a:t>
            </a:r>
            <a:r>
              <a:rPr lang="en-US" sz="22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format </a:t>
            </a:r>
            <a:r>
              <a:rPr lang="en-US" sz="22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string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en-US" sz="2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variable</a:t>
            </a:r>
            <a:r>
              <a:rPr lang="en-US" sz="2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list</a:t>
            </a:r>
            <a:r>
              <a:rPr lang="en-US" sz="22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);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B5393D47-321F-4D53-8323-AE30AA1F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32088"/>
            <a:ext cx="7391400" cy="138271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control </a:t>
            </a:r>
            <a:r>
              <a:rPr lang="th-TH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altLang="en-US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format string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เป็นส่วนที่ใส่ข้อความที่จะแสดงผล และส่วนควบคุมลักษณะการแสดงผล รวมทั้งบอกตำแหน่งที่ตัวแปรจะแสดงผล</a:t>
            </a:r>
          </a:p>
        </p:txBody>
      </p:sp>
      <p:sp>
        <p:nvSpPr>
          <p:cNvPr id="51209" name="Rectangle 9">
            <a:extLst>
              <a:ext uri="{FF2B5EF4-FFF2-40B4-BE49-F238E27FC236}">
                <a16:creationId xmlns:a16="http://schemas.microsoft.com/office/drawing/2014/main" id="{F1960F53-1840-45EC-8976-46D42F7C3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408488"/>
            <a:ext cx="7391400" cy="1382712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variable list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เป็นตัวแปรที่ต้องการจะแสดงผล ในกรณีที่ต้องการแสดงข้อความ </a:t>
            </a:r>
            <a:endParaRPr lang="en-US" alt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ไม่จำเป็นต้องมีส่วนนี้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 animBg="1"/>
      <p:bldP spid="51207" grpId="0" animBg="1"/>
      <p:bldP spid="5120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>
            <a:extLst>
              <a:ext uri="{FF2B5EF4-FFF2-40B4-BE49-F238E27FC236}">
                <a16:creationId xmlns:a16="http://schemas.microsoft.com/office/drawing/2014/main" id="{A659D852-A4FC-4D6F-BAD2-11D586CD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752600"/>
            <a:ext cx="72850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917D9462-30C2-40DE-AC82-AB798B954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E8E7D5-D382-42F0-853C-1B60E533809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th-TH" altLang="en-US" sz="1000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2373989-DFAE-4D47-98FB-16BF643CB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</a:t>
            </a:r>
            <a:r>
              <a:rPr lang="en-US" altLang="en-US" sz="40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)</a:t>
            </a:r>
            <a:endParaRPr lang="th-TH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668" name="Text Box 12">
            <a:extLst>
              <a:ext uri="{FF2B5EF4-FFF2-40B4-BE49-F238E27FC236}">
                <a16:creationId xmlns:a16="http://schemas.microsoft.com/office/drawing/2014/main" id="{90B5EC1C-FA76-4310-9963-BA6565A7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2179638"/>
            <a:ext cx="1281113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AB7B486B-FF32-4034-8C86-0F7AB8DBB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49763"/>
            <a:ext cx="1649413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5AA36-6772-44F7-BB38-BFDD56B1AA0C}"/>
              </a:ext>
            </a:extLst>
          </p:cNvPr>
          <p:cNvSpPr txBox="1"/>
          <p:nvPr/>
        </p:nvSpPr>
        <p:spPr>
          <a:xfrm>
            <a:off x="3733800" y="1289910"/>
            <a:ext cx="518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ชุดคำสั่งที่เก็บอยู่ใน 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library </a:t>
            </a:r>
            <a:r>
              <a:rPr lang="th-TH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ที่ชื่อว่า </a:t>
            </a:r>
            <a:r>
              <a:rPr lang="en-US" sz="2000" b="1" i="1" dirty="0" err="1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stdio.h</a:t>
            </a:r>
            <a:r>
              <a:rPr lang="en-US" sz="2000" dirty="0">
                <a:solidFill>
                  <a:srgbClr val="4D4D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(standard input-output)</a:t>
            </a:r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id="{40146BDD-D57C-436C-AED2-3AF3DF675956}"/>
              </a:ext>
            </a:extLst>
          </p:cNvPr>
          <p:cNvSpPr>
            <a:spLocks noChangeArrowheads="1"/>
          </p:cNvSpPr>
          <p:nvPr/>
        </p:nvSpPr>
        <p:spPr bwMode="auto">
          <a:xfrm rot="-1882483">
            <a:off x="3237835" y="1641972"/>
            <a:ext cx="568861" cy="172453"/>
          </a:xfrm>
          <a:prstGeom prst="left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7E7740C-7821-48F0-A101-42FDBDF2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C95C9A-21BB-4968-A883-F7C3BD1E49D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th-TH" altLang="en-US" sz="1000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1311E094-302A-494D-B336-86C2802C0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25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การใช้อักขระควบคุมการแสดงผล</a:t>
            </a:r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488C809-ED62-4FE8-B287-403670C7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604963"/>
            <a:ext cx="7788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คำสั่ง </a:t>
            </a:r>
            <a:r>
              <a:rPr lang="en-US" alt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) 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สามารถควบคุมการแสดงผล ด้วยอักขระที่มี 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backslash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นำหน้า</a:t>
            </a:r>
          </a:p>
        </p:txBody>
      </p:sp>
      <p:graphicFrame>
        <p:nvGraphicFramePr>
          <p:cNvPr id="73774" name="Group 46">
            <a:extLst>
              <a:ext uri="{FF2B5EF4-FFF2-40B4-BE49-F238E27FC236}">
                <a16:creationId xmlns:a16="http://schemas.microsoft.com/office/drawing/2014/main" id="{2BEDC951-7271-43E0-A140-62FAB2D46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273562"/>
              </p:ext>
            </p:extLst>
          </p:nvPr>
        </p:nvGraphicFramePr>
        <p:xfrm>
          <a:off x="2133600" y="2438400"/>
          <a:ext cx="4953000" cy="254654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\n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ขึ้นบรรทัดใหม่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\t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เว้นระยะ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tab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\a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ส่งเสียง</a:t>
                      </a:r>
                      <a:r>
                        <a:rPr kumimoji="0" lang="th-TH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ปิ้บ</a:t>
                      </a:r>
                      <a:endParaRPr kumimoji="0" 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\\</a:t>
                      </a:r>
                      <a:endParaRPr kumimoji="0" lang="th-TH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ourier New" pitchFamily="49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\</a:t>
                      </a:r>
                      <a:endParaRPr kumimoji="0" 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\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ngsana New" pitchFamily="18" charset="-34"/>
                        </a:rPr>
                        <a:t>"</a:t>
                      </a:r>
                      <a:endParaRPr kumimoji="0" 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ngsana New" pitchFamily="18" charset="-34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แสดง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“</a:t>
                      </a:r>
                    </a:p>
                  </a:txBody>
                  <a:tcPr marT="45711" marB="4571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751D0670-8F6A-4943-BE92-15F253578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CEC99-1B5B-4445-B15A-9D3A7B79178D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th-TH" altLang="en-US" sz="1000"/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A5147DC2-2175-42A0-8C17-23429497F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856"/>
            <a:ext cx="77361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</a:t>
            </a:r>
            <a:r>
              <a:rPr lang="en-US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การใช้อักขระควบคุมการแสดงผล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B905350C-B3EE-4CDA-A51B-6008A8FA7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7620000" cy="2235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("Welcome to RMUTT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\n</a:t>
            </a:r>
            <a:r>
              <a:rPr lang="en-US" b="1" dirty="0">
                <a:latin typeface="Courier New" pitchFamily="49" charset="0"/>
              </a:rPr>
              <a:t>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 Department of Computer Engineering");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  <a:endParaRPr lang="th-TH" b="1" dirty="0">
              <a:latin typeface="Courier New" pitchFamily="49" charset="0"/>
            </a:endParaRP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F2DBE6E3-20FE-484D-A5B0-DA4F118C7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181600"/>
            <a:ext cx="6248400" cy="711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 b="1">
                <a:latin typeface="Courier New" panose="02070309020205020404" pitchFamily="49" charset="0"/>
              </a:rPr>
              <a:t>Welcome to RMUT</a:t>
            </a:r>
            <a:r>
              <a:rPr lang="en-US" altLang="en-US" sz="2000" b="1">
                <a:latin typeface="Courier New" panose="02070309020205020404" pitchFamily="49" charset="0"/>
              </a:rPr>
              <a:t>T</a:t>
            </a:r>
            <a:br>
              <a:rPr lang="th-TH" altLang="en-US" sz="2000" b="1">
                <a:latin typeface="Courier New" panose="02070309020205020404" pitchFamily="49" charset="0"/>
              </a:rPr>
            </a:br>
            <a:r>
              <a:rPr lang="th-TH" altLang="en-US" sz="2000" b="1">
                <a:latin typeface="Courier New" panose="02070309020205020404" pitchFamily="49" charset="0"/>
              </a:rPr>
              <a:t> Department of Computer Engineering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FA5F25C2-068C-4D87-AADA-2C9F1713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9D6B9C09-FF4C-4A02-B837-1BACFA33C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600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2713" name="Line 9">
            <a:extLst>
              <a:ext uri="{FF2B5EF4-FFF2-40B4-BE49-F238E27FC236}">
                <a16:creationId xmlns:a16="http://schemas.microsoft.com/office/drawing/2014/main" id="{3CE16231-BC6A-4A08-9DC7-EAF46216A1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1981200"/>
            <a:ext cx="8382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Rectangle 10">
            <a:extLst>
              <a:ext uri="{FF2B5EF4-FFF2-40B4-BE49-F238E27FC236}">
                <a16:creationId xmlns:a16="http://schemas.microsoft.com/office/drawing/2014/main" id="{9DC1494B-62FA-4E99-A8F6-F1498E719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524000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Backslash </a:t>
            </a: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400" b="1" dirty="0">
                <a:solidFill>
                  <a:schemeClr val="hlin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ขึ้นบรรทัดใหม่</a:t>
            </a:r>
            <a:endParaRPr lang="en-US" sz="2400" b="1" dirty="0">
              <a:solidFill>
                <a:schemeClr val="hlin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/>
      <p:bldP spid="72712" grpId="0"/>
      <p:bldP spid="727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th-TH" altLang="en-US" sz="1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 descr="A picture containing human face, person, clothing, forehead&#10;&#10;Description automatically generated">
            <a:extLst>
              <a:ext uri="{FF2B5EF4-FFF2-40B4-BE49-F238E27FC236}">
                <a16:creationId xmlns:a16="http://schemas.microsoft.com/office/drawing/2014/main" id="{232F7AB5-9520-1BFF-D363-FD0BB604F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42" y="1447800"/>
            <a:ext cx="4393841" cy="291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F9911E-D678-B0A3-8B8C-D6B9B4FC6867}"/>
              </a:ext>
            </a:extLst>
          </p:cNvPr>
          <p:cNvSpPr txBox="1"/>
          <p:nvPr/>
        </p:nvSpPr>
        <p:spPr>
          <a:xfrm>
            <a:off x="795759" y="3650835"/>
            <a:ext cx="601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000000"/>
                </a:solidFill>
                <a:effectLst/>
                <a:latin typeface="DIN W01 Regular"/>
              </a:rPr>
              <a:t>"C is quirky, flawed, and an enormous success."</a:t>
            </a:r>
          </a:p>
          <a:p>
            <a:pPr algn="ctr"/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DIN_1451 LT W01 Engschrift"/>
              </a:rPr>
              <a:t>— DENNIS RITCHIE</a:t>
            </a:r>
          </a:p>
        </p:txBody>
      </p:sp>
    </p:spTree>
    <p:extLst>
      <p:ext uri="{BB962C8B-B14F-4D97-AF65-F5344CB8AC3E}">
        <p14:creationId xmlns:p14="http://schemas.microsoft.com/office/powerpoint/2010/main" val="73160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5527D35B-E4D3-4D1C-A3D1-958D94B2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21616A-9B5E-428F-A3D6-589CD52339E3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th-TH" altLang="en-US" sz="1000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318BB778-B0E4-4978-B97F-05B9D08DC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รหัสควบคุมลักษณะ</a:t>
            </a:r>
            <a:r>
              <a:rPr 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(Format String)</a:t>
            </a:r>
          </a:p>
        </p:txBody>
      </p:sp>
      <p:graphicFrame>
        <p:nvGraphicFramePr>
          <p:cNvPr id="78890" name="Group 42">
            <a:extLst>
              <a:ext uri="{FF2B5EF4-FFF2-40B4-BE49-F238E27FC236}">
                <a16:creationId xmlns:a16="http://schemas.microsoft.com/office/drawing/2014/main" id="{A2F9F694-4F39-4743-A4FE-5D98C3D9F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81188"/>
              </p:ext>
            </p:extLst>
          </p:nvPr>
        </p:nvGraphicFramePr>
        <p:xfrm>
          <a:off x="685800" y="1371600"/>
          <a:ext cx="7772400" cy="4545016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พิมพ์จำนวนเต็มฐานสิบ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พิมพ์เลขไม่มีเครื่องหมาย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พิมพ์เลขทศนิยม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พิมพ์ในรูปจำนวนจริงยกกำลัง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พิมพ์ตัวอักขระตัวเดียว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(Character)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พิมพ์ชุดตัวอักขระ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พิมพ์เครื่องหมาย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พิมพ์เลขฐานแปด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urier New" pitchFamily="49" charset="0"/>
                          <a:cs typeface="Angsana New" pitchFamily="18" charset="-34"/>
                        </a:rPr>
                        <a:t>%x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พิมพ์เลขฐานสิบหก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E3A1E13B-813E-4B34-9295-FD085FD58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FC241C-0E2E-427C-91EE-36A770B2D28A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th-TH" altLang="en-US" sz="1000"/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FEA915D2-2C01-4FD0-9BE0-8C812DDE9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การใช้รหัสควบคุมลักษณะ </a:t>
            </a:r>
            <a:endParaRPr lang="en-US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79E2D1D4-B6CD-4294-9A22-602188DA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7467600" cy="1930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d</a:t>
            </a: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5.2f</a:t>
            </a: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</a:rPr>
              <a:t>s</a:t>
            </a:r>
            <a:r>
              <a:rPr lang="en-US" b="1" dirty="0">
                <a:latin typeface="Courier New" pitchFamily="49" charset="0"/>
              </a:rPr>
              <a:t>", 12, 20.3, "Example");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76807" name="Text Box 7">
            <a:extLst>
              <a:ext uri="{FF2B5EF4-FFF2-40B4-BE49-F238E27FC236}">
                <a16:creationId xmlns:a16="http://schemas.microsoft.com/office/drawing/2014/main" id="{170F0A4D-92DF-4861-AB7C-06A1CCCF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4495800"/>
            <a:ext cx="3810000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12  20.30  Example</a:t>
            </a:r>
          </a:p>
        </p:txBody>
      </p:sp>
      <p:sp>
        <p:nvSpPr>
          <p:cNvPr id="76808" name="Text Box 8">
            <a:extLst>
              <a:ext uri="{FF2B5EF4-FFF2-40B4-BE49-F238E27FC236}">
                <a16:creationId xmlns:a16="http://schemas.microsoft.com/office/drawing/2014/main" id="{568D0552-C578-467C-8D8C-B762FF3B4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76809" name="Text Box 9">
            <a:extLst>
              <a:ext uri="{FF2B5EF4-FFF2-40B4-BE49-F238E27FC236}">
                <a16:creationId xmlns:a16="http://schemas.microsoft.com/office/drawing/2014/main" id="{2F56C0D9-999B-4CD7-A15F-895BFE1E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76810" name="Freeform 10">
            <a:extLst>
              <a:ext uri="{FF2B5EF4-FFF2-40B4-BE49-F238E27FC236}">
                <a16:creationId xmlns:a16="http://schemas.microsoft.com/office/drawing/2014/main" id="{C4030264-343F-4FD3-983C-BA62995096D4}"/>
              </a:ext>
            </a:extLst>
          </p:cNvPr>
          <p:cNvSpPr>
            <a:spLocks/>
          </p:cNvSpPr>
          <p:nvPr/>
        </p:nvSpPr>
        <p:spPr bwMode="auto">
          <a:xfrm>
            <a:off x="3048000" y="2971800"/>
            <a:ext cx="22860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Freeform 11">
            <a:extLst>
              <a:ext uri="{FF2B5EF4-FFF2-40B4-BE49-F238E27FC236}">
                <a16:creationId xmlns:a16="http://schemas.microsoft.com/office/drawing/2014/main" id="{ADE90152-87E3-4303-A2E2-31EA6423ACE6}"/>
              </a:ext>
            </a:extLst>
          </p:cNvPr>
          <p:cNvSpPr>
            <a:spLocks/>
          </p:cNvSpPr>
          <p:nvPr/>
        </p:nvSpPr>
        <p:spPr bwMode="auto">
          <a:xfrm flipV="1">
            <a:off x="3886200" y="2362200"/>
            <a:ext cx="20574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Freeform 12">
            <a:extLst>
              <a:ext uri="{FF2B5EF4-FFF2-40B4-BE49-F238E27FC236}">
                <a16:creationId xmlns:a16="http://schemas.microsoft.com/office/drawing/2014/main" id="{F421FC74-E43D-4557-875E-A408ADB12EC4}"/>
              </a:ext>
            </a:extLst>
          </p:cNvPr>
          <p:cNvSpPr>
            <a:spLocks/>
          </p:cNvSpPr>
          <p:nvPr/>
        </p:nvSpPr>
        <p:spPr bwMode="auto">
          <a:xfrm>
            <a:off x="4800600" y="2971800"/>
            <a:ext cx="2209800" cy="304800"/>
          </a:xfrm>
          <a:custGeom>
            <a:avLst/>
            <a:gdLst>
              <a:gd name="T0" fmla="*/ 2147483646 w 960"/>
              <a:gd name="T1" fmla="*/ 0 h 167"/>
              <a:gd name="T2" fmla="*/ 2147483646 w 960"/>
              <a:gd name="T3" fmla="*/ 2147483646 h 167"/>
              <a:gd name="T4" fmla="*/ 2147483646 w 960"/>
              <a:gd name="T5" fmla="*/ 2147483646 h 167"/>
              <a:gd name="T6" fmla="*/ 2147483646 w 960"/>
              <a:gd name="T7" fmla="*/ 2147483646 h 167"/>
              <a:gd name="T8" fmla="*/ 0 w 960"/>
              <a:gd name="T9" fmla="*/ 2147483646 h 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67"/>
              <a:gd name="T17" fmla="*/ 960 w 960"/>
              <a:gd name="T18" fmla="*/ 167 h 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67">
                <a:moveTo>
                  <a:pt x="960" y="0"/>
                </a:moveTo>
                <a:lnTo>
                  <a:pt x="766" y="106"/>
                </a:lnTo>
                <a:lnTo>
                  <a:pt x="505" y="167"/>
                </a:lnTo>
                <a:lnTo>
                  <a:pt x="236" y="121"/>
                </a:lnTo>
                <a:lnTo>
                  <a:pt x="0" y="1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3" name="Text Box 13">
            <a:extLst>
              <a:ext uri="{FF2B5EF4-FFF2-40B4-BE49-F238E27FC236}">
                <a16:creationId xmlns:a16="http://schemas.microsoft.com/office/drawing/2014/main" id="{60F574E3-B4C8-4DC9-821C-1E767B046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5334000"/>
            <a:ext cx="5105400" cy="58896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d 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5.2f 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%</a:t>
            </a:r>
            <a:r>
              <a:rPr lang="en-US" sz="2800" b="1" dirty="0">
                <a:solidFill>
                  <a:srgbClr val="0000CC"/>
                </a:solidFill>
                <a:latin typeface="Courier New" pitchFamily="49" charset="0"/>
              </a:rPr>
              <a:t>s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th-TH" sz="32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รหัสควบคุม</a:t>
            </a:r>
            <a:endParaRPr lang="en-US" sz="32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7" grpId="0" animBg="1"/>
      <p:bldP spid="76808" grpId="0"/>
      <p:bldP spid="76809" grpId="0"/>
      <p:bldP spid="768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D53CB325-059B-4CFB-A9D0-DB867FCE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B19D3C-13F9-49E3-B00A-430A662B6D9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th-TH" altLang="en-US" sz="10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6B08957-DE35-4041-849C-E197AD6D7D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23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ตัวอย่างโปรแกรม การใช้รหัสควบคุมลักษณะ </a:t>
            </a:r>
            <a:endParaRPr lang="en-US" alt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DA3C1E6D-532A-428F-BFC8-62C3949B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39900"/>
            <a:ext cx="7391400" cy="193899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</a:t>
            </a:r>
            <a:endParaRPr lang="th-TH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th-TH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  </a:t>
            </a:r>
            <a:r>
              <a:rPr lang="en-US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x", 65, 65, 65, 65);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1925" name="Text Box 5">
            <a:extLst>
              <a:ext uri="{FF2B5EF4-FFF2-40B4-BE49-F238E27FC236}">
                <a16:creationId xmlns:a16="http://schemas.microsoft.com/office/drawing/2014/main" id="{3C444E2E-5CC2-4EF2-ACCF-25B0C7B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9" y="4881563"/>
            <a:ext cx="2709862" cy="406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65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A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101 </a:t>
            </a:r>
            <a:r>
              <a:rPr lang="th-TH" altLang="en-US" sz="2000" b="1" dirty="0">
                <a:latin typeface="Courier New" panose="02070309020205020404" pitchFamily="49" charset="0"/>
              </a:rPr>
              <a:t> </a:t>
            </a:r>
            <a:r>
              <a:rPr lang="en-US" altLang="en-US" sz="2000" b="1" dirty="0">
                <a:latin typeface="Courier New" panose="02070309020205020404" pitchFamily="49" charset="0"/>
              </a:rPr>
              <a:t> 41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224F4404-998B-4B42-ACB2-38F3BE8E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19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</a:t>
            </a: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71FAD727-B626-4A1E-A9EF-049FFD50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2ED8DC9-31A4-4BB5-91E8-885CCDD28659}"/>
              </a:ext>
            </a:extLst>
          </p:cNvPr>
          <p:cNvCxnSpPr/>
          <p:nvPr/>
        </p:nvCxnSpPr>
        <p:spPr>
          <a:xfrm flipH="1">
            <a:off x="2514600" y="3581400"/>
            <a:ext cx="1143000" cy="13414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FDE7C47-2672-430A-9334-48CCE575692C}"/>
              </a:ext>
            </a:extLst>
          </p:cNvPr>
          <p:cNvSpPr txBox="1"/>
          <p:nvPr/>
        </p:nvSpPr>
        <p:spPr>
          <a:xfrm>
            <a:off x="2209800" y="542601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ผลจากการใช้รหัสควบคุมลักษณะด้วย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%c </a:t>
            </a:r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จะได้ค่าผลลัพธ์เป็น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</a:t>
            </a:r>
          </a:p>
          <a:p>
            <a:r>
              <a:rPr lang="th-TH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ซึ่งเป็นอักขระลำดับที่ 65 ของตาราง </a:t>
            </a:r>
            <a:r>
              <a:rPr lang="en-US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ASCII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 autoUpdateAnimBg="0"/>
      <p:bldP spid="81925" grpId="0" animBg="1" autoUpdateAnimBg="0"/>
      <p:bldP spid="81926" grpId="0" autoUpdateAnimBg="0"/>
      <p:bldP spid="8192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1259E0-5A72-457D-BC38-774E93F6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271C-1093-4253-82E1-AFCA7048CE43}" type="slidenum">
              <a:rPr lang="en-US" altLang="en-US" smtClean="0"/>
              <a:pPr/>
              <a:t>33</a:t>
            </a:fld>
            <a:endParaRPr lang="th-TH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F0108B-2510-4274-B3B5-DDCA7EBF7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192471"/>
              </p:ext>
            </p:extLst>
          </p:nvPr>
        </p:nvGraphicFramePr>
        <p:xfrm>
          <a:off x="683568" y="1229077"/>
          <a:ext cx="7927033" cy="4837372"/>
        </p:xfrm>
        <a:graphic>
          <a:graphicData uri="http://schemas.openxmlformats.org/drawingml/2006/table">
            <a:tbl>
              <a:tblPr/>
              <a:tblGrid>
                <a:gridCol w="1585407">
                  <a:extLst>
                    <a:ext uri="{9D8B030D-6E8A-4147-A177-3AD203B41FA5}">
                      <a16:colId xmlns:a16="http://schemas.microsoft.com/office/drawing/2014/main" val="1108126439"/>
                    </a:ext>
                  </a:extLst>
                </a:gridCol>
                <a:gridCol w="1585407">
                  <a:extLst>
                    <a:ext uri="{9D8B030D-6E8A-4147-A177-3AD203B41FA5}">
                      <a16:colId xmlns:a16="http://schemas.microsoft.com/office/drawing/2014/main" val="1691707047"/>
                    </a:ext>
                  </a:extLst>
                </a:gridCol>
                <a:gridCol w="1585407">
                  <a:extLst>
                    <a:ext uri="{9D8B030D-6E8A-4147-A177-3AD203B41FA5}">
                      <a16:colId xmlns:a16="http://schemas.microsoft.com/office/drawing/2014/main" val="4265786273"/>
                    </a:ext>
                  </a:extLst>
                </a:gridCol>
                <a:gridCol w="934984">
                  <a:extLst>
                    <a:ext uri="{9D8B030D-6E8A-4147-A177-3AD203B41FA5}">
                      <a16:colId xmlns:a16="http://schemas.microsoft.com/office/drawing/2014/main" val="2403781304"/>
                    </a:ext>
                  </a:extLst>
                </a:gridCol>
                <a:gridCol w="2235828">
                  <a:extLst>
                    <a:ext uri="{9D8B030D-6E8A-4147-A177-3AD203B41FA5}">
                      <a16:colId xmlns:a16="http://schemas.microsoft.com/office/drawing/2014/main" val="3440636938"/>
                    </a:ext>
                  </a:extLst>
                </a:gridCol>
              </a:tblGrid>
              <a:tr h="3032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Dec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Hex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Oct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Char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17868"/>
                  </a:ext>
                </a:extLst>
              </a:tr>
              <a:tr h="5762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64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@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Commercial at/At sign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31023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101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A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Latin capital letter A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69068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B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B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26503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C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0815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68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104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D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D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98464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69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105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E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E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45774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106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F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F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696952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107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G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G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85269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72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48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110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H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Latin capital letter H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26440"/>
                  </a:ext>
                </a:extLst>
              </a:tr>
              <a:tr h="43976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73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49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111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I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Latin capital letter I</a:t>
                      </a:r>
                    </a:p>
                  </a:txBody>
                  <a:tcPr marL="35507" marR="35507" marT="14203" marB="14203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80381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D848DFF-88BF-4767-805C-97584AC08F69}"/>
              </a:ext>
            </a:extLst>
          </p:cNvPr>
          <p:cNvSpPr/>
          <p:nvPr/>
        </p:nvSpPr>
        <p:spPr>
          <a:xfrm>
            <a:off x="2514600" y="6305490"/>
            <a:ext cx="4724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https://www.techonthenet.com/ascii/chart.php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C9A38E6-7151-495E-AF71-4C0FFB712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712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Standard ASCII Characters</a:t>
            </a:r>
          </a:p>
        </p:txBody>
      </p:sp>
    </p:spTree>
    <p:extLst>
      <p:ext uri="{BB962C8B-B14F-4D97-AF65-F5344CB8AC3E}">
        <p14:creationId xmlns:p14="http://schemas.microsoft.com/office/powerpoint/2010/main" val="60245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1C25-6368-A825-AF84-8C2D7B98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57500"/>
            <a:ext cx="7772400" cy="1143000"/>
          </a:xfrm>
        </p:spPr>
        <p:txBody>
          <a:bodyPr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แบบฝึกหัดที่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คำถามเกี่ยวกับ </a:t>
            </a:r>
            <a:r>
              <a:rPr lang="en-US" sz="4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printf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TH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7B519-5AE7-77C4-E588-E9052433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A271C-1093-4253-82E1-AFCA7048CE43}" type="slidenum">
              <a:rPr lang="en-US" altLang="en-US" smtClean="0"/>
              <a:pPr/>
              <a:t>34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4937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F0801030-5819-4053-AFFF-71036764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346577-D7F9-49FA-8005-158C33B2FA00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th-TH" altLang="en-US" sz="1000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4396E99B-1EB1-49CA-BA82-F371F4FD5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การจัดการหน้าจอด้วยรหัสควบคุมลักษณะ</a:t>
            </a:r>
            <a:endParaRPr lang="en-US" sz="4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3F4FE2A3-FE5C-4766-9924-E8B40CB1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1226893"/>
            <a:ext cx="84604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ในกรณีที่ต้องการจัดการหน้าจอแสดงผลสามารถใช้ตัวเลขร่วมกันกับรหัสควบคุมได้ เช่น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%5d   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แสดงตัวเลขจำนวนเต็ม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หลักอย่างต่ำ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%5.2f 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แสดงตัวเลขจำนวนจำนวน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หลักอย่างต่ำ และทศนิยม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84030" name="Group 62">
            <a:extLst>
              <a:ext uri="{FF2B5EF4-FFF2-40B4-BE49-F238E27FC236}">
                <a16:creationId xmlns:a16="http://schemas.microsoft.com/office/drawing/2014/main" id="{8E9C6AD8-F504-4330-B58D-2F0E2D0C1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144331"/>
              </p:ext>
            </p:extLst>
          </p:nvPr>
        </p:nvGraphicFramePr>
        <p:xfrm>
          <a:off x="381000" y="2895600"/>
          <a:ext cx="3429000" cy="252952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%5d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_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075" name="Group 107">
            <a:extLst>
              <a:ext uri="{FF2B5EF4-FFF2-40B4-BE49-F238E27FC236}">
                <a16:creationId xmlns:a16="http://schemas.microsoft.com/office/drawing/2014/main" id="{56042167-993B-42B2-A04F-B3D2F66FE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856551"/>
              </p:ext>
            </p:extLst>
          </p:nvPr>
        </p:nvGraphicFramePr>
        <p:xfrm>
          <a:off x="4191000" y="2895600"/>
          <a:ext cx="4495800" cy="2529524"/>
        </p:xfrm>
        <a:graphic>
          <a:graphicData uri="http://schemas.openxmlformats.org/drawingml/2006/table">
            <a:tbl>
              <a:tblPr/>
              <a:tblGrid>
                <a:gridCol w="127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ค่า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%5.2f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_1.20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1.234000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_1.23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12.345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12.345000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12.35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123.456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123.456000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ngsana New" pitchFamily="18" charset="-34"/>
                        </a:rPr>
                        <a:t> 123.46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530C0D5E-EBE5-4759-808F-4D8A8328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6C79EE-87FB-4EA7-A051-5D69810DC10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th-TH" altLang="en-US" sz="1000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F8DDDC6-3785-4985-AF14-DF6358884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 </a:t>
            </a: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scanf(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ADFBDD94-0AFB-45F2-87A9-CFB838F64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5522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เป็นคำสั่งที่ใช้ในการรับค่า โดยมีรูปแบบการใช้งานดังนี้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CDA48C95-D2C0-491C-AD2D-E39B40751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6" y="2004886"/>
            <a:ext cx="777240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scanf(</a:t>
            </a:r>
            <a:r>
              <a:rPr lang="en-US" sz="2400" b="1" dirty="0">
                <a:latin typeface="Courier New" pitchFamily="49" charset="0"/>
              </a:rPr>
              <a:t>"</a:t>
            </a:r>
            <a:r>
              <a:rPr lang="en-US" altLang="en-US" sz="2400" b="1" dirty="0">
                <a:solidFill>
                  <a:schemeClr val="hlin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format string</a:t>
            </a:r>
            <a:r>
              <a:rPr lang="en-US" sz="2400" b="1" dirty="0">
                <a:latin typeface="Courier New" pitchFamily="49" charset="0"/>
              </a:rPr>
              <a:t>"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 list …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th-TH" altLang="en-US" sz="2400" b="1" dirty="0">
              <a:latin typeface="Courier New" panose="02070309020205020404" pitchFamily="49" charset="0"/>
            </a:endParaRPr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BDD44701-FD13-4D48-8955-FCE1C10FE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80506"/>
            <a:ext cx="5183832" cy="95410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format string (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รหัสควบคุมลักษณะ</a:t>
            </a:r>
            <a:r>
              <a:rPr lang="en-US" altLang="en-US" b="1" dirty="0">
                <a:solidFill>
                  <a:schemeClr val="hlin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algn="thaiDi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เป็นส่วนที่ใช้ในการใส่รูปแบบของการรับข้อมูล</a:t>
            </a:r>
          </a:p>
        </p:txBody>
      </p:sp>
      <p:sp>
        <p:nvSpPr>
          <p:cNvPr id="49160" name="Rectangle 8">
            <a:extLst>
              <a:ext uri="{FF2B5EF4-FFF2-40B4-BE49-F238E27FC236}">
                <a16:creationId xmlns:a16="http://schemas.microsoft.com/office/drawing/2014/main" id="{12A9F29B-AC59-4F1A-86AD-C2BB3989F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61805"/>
            <a:ext cx="5183832" cy="10160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address list</a:t>
            </a:r>
          </a:p>
          <a:p>
            <a:pPr algn="thaiDist" eaLnBrk="1" hangingPunct="1">
              <a:defRPr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</a:t>
            </a:r>
            <a:r>
              <a:rPr lang="th-TH" sz="3200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ของตัวแปรที่ต้องการเก็บข้อมูล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59" grpId="0" animBg="1"/>
      <p:bldP spid="491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ตัวอย่างโปรแกรม การใช้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scanf( )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4BDCB23-B0EE-46C9-B79D-3D058CE5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203767"/>
            <a:ext cx="4572000" cy="28448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int x ; 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 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d",x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D9C60BF2-7CE1-4154-912E-7BE30085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838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</a:t>
            </a:r>
          </a:p>
        </p:txBody>
      </p:sp>
      <p:pic>
        <p:nvPicPr>
          <p:cNvPr id="3" name="Picture 2" descr="A computer monitor with a white screen&#10;&#10;Description automatically generated with medium confidence">
            <a:extLst>
              <a:ext uri="{FF2B5EF4-FFF2-40B4-BE49-F238E27FC236}">
                <a16:creationId xmlns:a16="http://schemas.microsoft.com/office/drawing/2014/main" id="{BB835729-0552-EF52-5C84-BC04CB82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0" y="4685516"/>
            <a:ext cx="1106760" cy="873405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F184F388-3C81-E2B3-F90E-21000AABD413}"/>
              </a:ext>
            </a:extLst>
          </p:cNvPr>
          <p:cNvSpPr/>
          <p:nvPr/>
        </p:nvSpPr>
        <p:spPr>
          <a:xfrm>
            <a:off x="4148801" y="4760893"/>
            <a:ext cx="846398" cy="684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x</a:t>
            </a:r>
          </a:p>
        </p:txBody>
      </p:sp>
      <p:pic>
        <p:nvPicPr>
          <p:cNvPr id="6" name="Picture 5" descr="A picture containing computer, screenshot, computer, keyboard&#10;&#10;Description automatically generated">
            <a:extLst>
              <a:ext uri="{FF2B5EF4-FFF2-40B4-BE49-F238E27FC236}">
                <a16:creationId xmlns:a16="http://schemas.microsoft.com/office/drawing/2014/main" id="{309B2C1F-BAA3-F49F-9FF5-10D3C2532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76" y="4828331"/>
            <a:ext cx="1775448" cy="5877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687F5F-F25C-C780-39F0-426AFF207DB6}"/>
              </a:ext>
            </a:extLst>
          </p:cNvPr>
          <p:cNvCxnSpPr>
            <a:cxnSpLocks/>
          </p:cNvCxnSpPr>
          <p:nvPr/>
        </p:nvCxnSpPr>
        <p:spPr>
          <a:xfrm flipH="1">
            <a:off x="5129232" y="5113178"/>
            <a:ext cx="1781136" cy="6209"/>
          </a:xfrm>
          <a:prstGeom prst="straightConnector1">
            <a:avLst/>
          </a:prstGeom>
          <a:ln w="79375" cap="sq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703834-0BA0-48E0-B1F8-8A4DF22C6D49}"/>
              </a:ext>
            </a:extLst>
          </p:cNvPr>
          <p:cNvSpPr txBox="1"/>
          <p:nvPr/>
        </p:nvSpPr>
        <p:spPr>
          <a:xfrm>
            <a:off x="4995199" y="5480734"/>
            <a:ext cx="2554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>
                <a:latin typeface="Courier New" pitchFamily="49" charset="0"/>
              </a:rPr>
              <a:t>d",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>
                <a:latin typeface="Courier New" pitchFamily="49" charset="0"/>
              </a:rPr>
              <a:t>x);</a:t>
            </a:r>
            <a:endParaRPr lang="en-T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91C95-1847-8FB0-8AB1-B67839853ADC}"/>
              </a:ext>
            </a:extLst>
          </p:cNvPr>
          <p:cNvCxnSpPr>
            <a:cxnSpLocks/>
          </p:cNvCxnSpPr>
          <p:nvPr/>
        </p:nvCxnSpPr>
        <p:spPr>
          <a:xfrm flipH="1">
            <a:off x="1981200" y="5113178"/>
            <a:ext cx="1781136" cy="6209"/>
          </a:xfrm>
          <a:prstGeom prst="straightConnector1">
            <a:avLst/>
          </a:prstGeom>
          <a:ln w="79375" cap="sq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0587AC-C707-0B56-11FC-D1072916574D}"/>
              </a:ext>
            </a:extLst>
          </p:cNvPr>
          <p:cNvSpPr txBox="1"/>
          <p:nvPr/>
        </p:nvSpPr>
        <p:spPr>
          <a:xfrm>
            <a:off x="1640713" y="5480734"/>
            <a:ext cx="272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>
                <a:latin typeface="Courier New" pitchFamily="49" charset="0"/>
              </a:rPr>
              <a:t>d",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x);</a:t>
            </a:r>
            <a:endParaRPr lang="en-TH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912E14-65D3-EB87-1EA2-31770555A4C3}"/>
              </a:ext>
            </a:extLst>
          </p:cNvPr>
          <p:cNvSpPr/>
          <p:nvPr/>
        </p:nvSpPr>
        <p:spPr>
          <a:xfrm>
            <a:off x="4572000" y="2797014"/>
            <a:ext cx="366732" cy="25098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BA9B54-01D3-B516-2049-29645B79C5E4}"/>
              </a:ext>
            </a:extLst>
          </p:cNvPr>
          <p:cNvSpPr txBox="1"/>
          <p:nvPr/>
        </p:nvSpPr>
        <p:spPr>
          <a:xfrm>
            <a:off x="4572000" y="2509873"/>
            <a:ext cx="2006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ตัวแปรที่ต้องการเก็บข้อมูล</a:t>
            </a:r>
            <a:endParaRPr lang="en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A8DE2-E2C2-0099-BC31-1E19A2538270}"/>
              </a:ext>
            </a:extLst>
          </p:cNvPr>
          <p:cNvSpPr/>
          <p:nvPr/>
        </p:nvSpPr>
        <p:spPr>
          <a:xfrm>
            <a:off x="3819409" y="2797015"/>
            <a:ext cx="618279" cy="250984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DB31B8-2577-CC8A-5A7D-34A59E34903A}"/>
              </a:ext>
            </a:extLst>
          </p:cNvPr>
          <p:cNvSpPr txBox="1"/>
          <p:nvPr/>
        </p:nvSpPr>
        <p:spPr>
          <a:xfrm>
            <a:off x="3006042" y="2467850"/>
            <a:ext cx="1640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รหัสควบคุมลักษณะ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ตัวอย่างโปรแกรม การใช้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scanf( )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4BDCB23-B0EE-46C9-B79D-3D058CE57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203767"/>
            <a:ext cx="4572000" cy="284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#include &lt;</a:t>
            </a:r>
            <a:r>
              <a:rPr lang="en-US" b="1" dirty="0" err="1">
                <a:latin typeface="Courier New" pitchFamily="49" charset="0"/>
              </a:rPr>
              <a:t>stdio.h</a:t>
            </a:r>
            <a:r>
              <a:rPr lang="en-US" b="1" dirty="0">
                <a:latin typeface="Courier New" pitchFamily="49" charset="0"/>
              </a:rPr>
              <a:t>&gt;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main() {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x ;</a:t>
            </a:r>
          </a:p>
          <a:p>
            <a:pPr eaLnBrk="1" hangingPunct="1">
              <a:defRPr/>
            </a:pPr>
            <a:endParaRPr lang="en-US" b="1" dirty="0"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</a:rPr>
              <a:t>x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err="1"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d",x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  return(0);</a:t>
            </a:r>
          </a:p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}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D9C60BF2-7CE1-4154-912E-7BE30085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838200"/>
            <a:ext cx="1199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</a:t>
            </a:r>
          </a:p>
        </p:txBody>
      </p:sp>
      <p:pic>
        <p:nvPicPr>
          <p:cNvPr id="3" name="Picture 2" descr="A computer monitor with a white screen&#10;&#10;Description automatically generated with medium confidence">
            <a:extLst>
              <a:ext uri="{FF2B5EF4-FFF2-40B4-BE49-F238E27FC236}">
                <a16:creationId xmlns:a16="http://schemas.microsoft.com/office/drawing/2014/main" id="{BB835729-0552-EF52-5C84-BC04CB82E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60" y="4685516"/>
            <a:ext cx="1106760" cy="873405"/>
          </a:xfrm>
          <a:prstGeom prst="rect">
            <a:avLst/>
          </a:prstGeom>
        </p:spPr>
      </p:pic>
      <p:sp>
        <p:nvSpPr>
          <p:cNvPr id="4" name="Cube 3">
            <a:extLst>
              <a:ext uri="{FF2B5EF4-FFF2-40B4-BE49-F238E27FC236}">
                <a16:creationId xmlns:a16="http://schemas.microsoft.com/office/drawing/2014/main" id="{F184F388-3C81-E2B3-F90E-21000AABD413}"/>
              </a:ext>
            </a:extLst>
          </p:cNvPr>
          <p:cNvSpPr/>
          <p:nvPr/>
        </p:nvSpPr>
        <p:spPr>
          <a:xfrm>
            <a:off x="4148801" y="4760893"/>
            <a:ext cx="846398" cy="684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H" dirty="0"/>
              <a:t>x</a:t>
            </a:r>
          </a:p>
        </p:txBody>
      </p:sp>
      <p:pic>
        <p:nvPicPr>
          <p:cNvPr id="6" name="Picture 5" descr="A picture containing computer, screenshot, computer, keyboard&#10;&#10;Description automatically generated">
            <a:extLst>
              <a:ext uri="{FF2B5EF4-FFF2-40B4-BE49-F238E27FC236}">
                <a16:creationId xmlns:a16="http://schemas.microsoft.com/office/drawing/2014/main" id="{309B2C1F-BAA3-F49F-9FF5-10D3C2532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576" y="4828331"/>
            <a:ext cx="1775448" cy="5877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687F5F-F25C-C780-39F0-426AFF207DB6}"/>
              </a:ext>
            </a:extLst>
          </p:cNvPr>
          <p:cNvCxnSpPr>
            <a:cxnSpLocks/>
          </p:cNvCxnSpPr>
          <p:nvPr/>
        </p:nvCxnSpPr>
        <p:spPr>
          <a:xfrm flipH="1">
            <a:off x="5129232" y="5113178"/>
            <a:ext cx="1781136" cy="6209"/>
          </a:xfrm>
          <a:prstGeom prst="straightConnector1">
            <a:avLst/>
          </a:prstGeom>
          <a:ln w="79375" cap="sq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0703834-0BA0-48E0-B1F8-8A4DF22C6D49}"/>
              </a:ext>
            </a:extLst>
          </p:cNvPr>
          <p:cNvSpPr txBox="1"/>
          <p:nvPr/>
        </p:nvSpPr>
        <p:spPr>
          <a:xfrm>
            <a:off x="4995199" y="5480734"/>
            <a:ext cx="2554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scanf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>
                <a:latin typeface="Courier New" pitchFamily="49" charset="0"/>
              </a:rPr>
              <a:t>d",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</a:rPr>
              <a:t>&amp;</a:t>
            </a:r>
            <a:r>
              <a:rPr lang="en-US" b="1" dirty="0">
                <a:latin typeface="Courier New" pitchFamily="49" charset="0"/>
              </a:rPr>
              <a:t>x);</a:t>
            </a:r>
            <a:endParaRPr lang="en-TH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91C95-1847-8FB0-8AB1-B67839853ADC}"/>
              </a:ext>
            </a:extLst>
          </p:cNvPr>
          <p:cNvCxnSpPr>
            <a:cxnSpLocks/>
          </p:cNvCxnSpPr>
          <p:nvPr/>
        </p:nvCxnSpPr>
        <p:spPr>
          <a:xfrm flipH="1">
            <a:off x="1981200" y="5113178"/>
            <a:ext cx="1781136" cy="6209"/>
          </a:xfrm>
          <a:prstGeom prst="straightConnector1">
            <a:avLst/>
          </a:prstGeom>
          <a:ln w="79375" cap="sq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0587AC-C707-0B56-11FC-D1072916574D}"/>
              </a:ext>
            </a:extLst>
          </p:cNvPr>
          <p:cNvSpPr txBox="1"/>
          <p:nvPr/>
        </p:nvSpPr>
        <p:spPr>
          <a:xfrm>
            <a:off x="1640713" y="5480734"/>
            <a:ext cx="2722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printf</a:t>
            </a:r>
            <a:r>
              <a:rPr lang="en-US" b="1" dirty="0">
                <a:latin typeface="Courier New" pitchFamily="49" charset="0"/>
              </a:rPr>
              <a:t>("</a:t>
            </a:r>
            <a:r>
              <a:rPr lang="en-US" b="1" dirty="0">
                <a:solidFill>
                  <a:schemeClr val="hlink"/>
                </a:solidFill>
                <a:latin typeface="Courier New" pitchFamily="49" charset="0"/>
              </a:rPr>
              <a:t>%</a:t>
            </a:r>
            <a:r>
              <a:rPr lang="en-US" b="1" dirty="0">
                <a:latin typeface="Courier New" pitchFamily="49" charset="0"/>
              </a:rPr>
              <a:t>d",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x);</a:t>
            </a:r>
            <a:endParaRPr lang="en-TH" dirty="0"/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6AF36264-C5C0-255D-B6FA-EBCE027F2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33" y="4034450"/>
            <a:ext cx="1649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ผลการทำงาน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BD906E27-CA34-CE6E-331D-F3D9B6C6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278" y="5846137"/>
            <a:ext cx="1476044" cy="36933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accent2"/>
                </a:solidFill>
              </a:rPr>
              <a:t>-1</a:t>
            </a:r>
            <a:endParaRPr lang="en-US" altLang="en-US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8F39F2-B252-7085-5429-6E961F2AC2A7}"/>
              </a:ext>
            </a:extLst>
          </p:cNvPr>
          <p:cNvSpPr txBox="1"/>
          <p:nvPr/>
        </p:nvSpPr>
        <p:spPr>
          <a:xfrm>
            <a:off x="913019" y="4844755"/>
            <a:ext cx="727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8695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8" grpId="0"/>
      <p:bldP spid="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7E46FC5-1113-C4C4-E980-B59D651C22CE}"/>
              </a:ext>
            </a:extLst>
          </p:cNvPr>
          <p:cNvSpPr/>
          <p:nvPr/>
        </p:nvSpPr>
        <p:spPr>
          <a:xfrm>
            <a:off x="2071352" y="1990894"/>
            <a:ext cx="5167648" cy="2380165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1E39F-30F1-4C6D-6208-413B1EBA09CF}"/>
              </a:ext>
            </a:extLst>
          </p:cNvPr>
          <p:cNvSpPr txBox="1"/>
          <p:nvPr/>
        </p:nvSpPr>
        <p:spPr>
          <a:xfrm>
            <a:off x="1219200" y="86525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การประกาศตัวแปรสำหรับการเขียนโปรแกรม เปรียบเสมือนการสร้างกล่องเพื่อเก็บค่าลงในกล่องนั้นโดยที่กล่องแต่ละกล่องต้องมีชื่อที่แตกต่างกัน</a:t>
            </a:r>
            <a:endParaRPr lang="en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01204-5ABC-109D-D393-B36931803D19}"/>
              </a:ext>
            </a:extLst>
          </p:cNvPr>
          <p:cNvSpPr txBox="1"/>
          <p:nvPr/>
        </p:nvSpPr>
        <p:spPr>
          <a:xfrm>
            <a:off x="462491" y="1790601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A8D6200-8F49-632A-B4D1-FD54F796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33" y="2873068"/>
            <a:ext cx="1687031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int x ;  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40AE0C47-82D8-A9B8-EF52-0A75EF527C0D}"/>
              </a:ext>
            </a:extLst>
          </p:cNvPr>
          <p:cNvSpPr/>
          <p:nvPr/>
        </p:nvSpPr>
        <p:spPr>
          <a:xfrm>
            <a:off x="5893001" y="4806609"/>
            <a:ext cx="1249335" cy="830996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F3D1E6-C51B-AFB8-C5EA-CC119A0EA329}"/>
              </a:ext>
            </a:extLst>
          </p:cNvPr>
          <p:cNvSpPr txBox="1"/>
          <p:nvPr/>
        </p:nvSpPr>
        <p:spPr>
          <a:xfrm>
            <a:off x="6212868" y="5512263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C47AAA-2E13-093E-9965-2F70BDBADAB9}"/>
              </a:ext>
            </a:extLst>
          </p:cNvPr>
          <p:cNvSpPr txBox="1"/>
          <p:nvPr/>
        </p:nvSpPr>
        <p:spPr>
          <a:xfrm>
            <a:off x="3507399" y="3847839"/>
            <a:ext cx="1640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ชนิดของข้อมูล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85BEA-E8B6-530E-C68E-D5FA5CD02F91}"/>
              </a:ext>
            </a:extLst>
          </p:cNvPr>
          <p:cNvSpPr txBox="1"/>
          <p:nvPr/>
        </p:nvSpPr>
        <p:spPr>
          <a:xfrm>
            <a:off x="4194659" y="1990895"/>
            <a:ext cx="16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ชื่อของตัวแปร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7E8992-03D1-83BE-ABBF-833EA084D538}"/>
              </a:ext>
            </a:extLst>
          </p:cNvPr>
          <p:cNvCxnSpPr>
            <a:cxnSpLocks/>
          </p:cNvCxnSpPr>
          <p:nvPr/>
        </p:nvCxnSpPr>
        <p:spPr>
          <a:xfrm flipV="1">
            <a:off x="4998521" y="2368411"/>
            <a:ext cx="0" cy="555032"/>
          </a:xfrm>
          <a:prstGeom prst="line">
            <a:avLst/>
          </a:prstGeom>
          <a:ln w="44450">
            <a:solidFill>
              <a:srgbClr val="00B05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2643E3-4049-1CE7-8EBE-B248F7362CF9}"/>
              </a:ext>
            </a:extLst>
          </p:cNvPr>
          <p:cNvSpPr txBox="1"/>
          <p:nvPr/>
        </p:nvSpPr>
        <p:spPr>
          <a:xfrm>
            <a:off x="2152286" y="2873068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ประกาศตัวแปร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5A9B7C-0F04-548B-0AFE-04D3334A70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69240" y="3345912"/>
            <a:ext cx="0" cy="555032"/>
          </a:xfrm>
          <a:prstGeom prst="line">
            <a:avLst/>
          </a:prstGeom>
          <a:ln w="44450">
            <a:solidFill>
              <a:srgbClr val="00B05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ube 32">
            <a:extLst>
              <a:ext uri="{FF2B5EF4-FFF2-40B4-BE49-F238E27FC236}">
                <a16:creationId xmlns:a16="http://schemas.microsoft.com/office/drawing/2014/main" id="{FA55767B-C892-D522-A778-01B36B9E194B}"/>
              </a:ext>
            </a:extLst>
          </p:cNvPr>
          <p:cNvSpPr/>
          <p:nvPr/>
        </p:nvSpPr>
        <p:spPr>
          <a:xfrm>
            <a:off x="1905000" y="4807374"/>
            <a:ext cx="1249335" cy="830996"/>
          </a:xfrm>
          <a:prstGeom prst="cub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</a:rPr>
              <a:t>int</a:t>
            </a:r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C5573-9B72-2A25-EE93-426D586D96FC}"/>
              </a:ext>
            </a:extLst>
          </p:cNvPr>
          <p:cNvSpPr txBox="1"/>
          <p:nvPr/>
        </p:nvSpPr>
        <p:spPr>
          <a:xfrm>
            <a:off x="942263" y="5725450"/>
            <a:ext cx="3018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สร้างกล่องที่มีขนาดสำหรับเก็บข้อมูลชนิด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eger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-&gt;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endParaRPr lang="en-TH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0ECDFE1-6806-1CB1-8661-CE66CC526BA8}"/>
              </a:ext>
            </a:extLst>
          </p:cNvPr>
          <p:cNvSpPr/>
          <p:nvPr/>
        </p:nvSpPr>
        <p:spPr>
          <a:xfrm>
            <a:off x="4194659" y="5051133"/>
            <a:ext cx="897426" cy="388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8A6B31-7335-1C0A-4113-9E9340FA7D94}"/>
              </a:ext>
            </a:extLst>
          </p:cNvPr>
          <p:cNvSpPr txBox="1"/>
          <p:nvPr/>
        </p:nvSpPr>
        <p:spPr>
          <a:xfrm>
            <a:off x="3804841" y="4665699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กำหนดชื่อกล่อง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64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th-TH" altLang="en-US" sz="1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841" y="71837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 descr="A picture containing building, window, facade, sky&#10;&#10;Description automatically generated">
            <a:extLst>
              <a:ext uri="{FF2B5EF4-FFF2-40B4-BE49-F238E27FC236}">
                <a16:creationId xmlns:a16="http://schemas.microsoft.com/office/drawing/2014/main" id="{43987756-A701-E1FC-89B0-6A13B49ED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06" y="2590425"/>
            <a:ext cx="1709429" cy="21880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A32DDB-6B63-6E92-9B12-733A0ABD611F}"/>
              </a:ext>
            </a:extLst>
          </p:cNvPr>
          <p:cNvSpPr txBox="1"/>
          <p:nvPr/>
        </p:nvSpPr>
        <p:spPr>
          <a:xfrm>
            <a:off x="1130230" y="4739055"/>
            <a:ext cx="228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https://en.wikipedia.org/wiki/Bell_Labs</a:t>
            </a:r>
          </a:p>
        </p:txBody>
      </p:sp>
      <p:pic>
        <p:nvPicPr>
          <p:cNvPr id="23" name="Picture 22" descr="A close-up of several logos&#10;&#10;Description automatically generated with low confidence">
            <a:extLst>
              <a:ext uri="{FF2B5EF4-FFF2-40B4-BE49-F238E27FC236}">
                <a16:creationId xmlns:a16="http://schemas.microsoft.com/office/drawing/2014/main" id="{440F23F1-53CA-6C20-F22C-D21D6F77E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18129" r="18670" b="64989"/>
          <a:stretch/>
        </p:blipFill>
        <p:spPr>
          <a:xfrm>
            <a:off x="1431029" y="2022476"/>
            <a:ext cx="2195381" cy="4450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2C9C59-6408-1EA3-2359-1A963D7EB86C}"/>
              </a:ext>
            </a:extLst>
          </p:cNvPr>
          <p:cNvSpPr txBox="1"/>
          <p:nvPr/>
        </p:nvSpPr>
        <p:spPr>
          <a:xfrm>
            <a:off x="2437529" y="1196174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0" i="0" u="none" strike="noStrike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ในปี</a:t>
            </a:r>
            <a:r>
              <a:rPr lang="en-TH" sz="3200" b="0" i="0" u="none" strike="noStrike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1978</a:t>
            </a:r>
            <a:r>
              <a:rPr lang="th-TH" sz="3200" b="0" i="0" u="none" strike="noStrike" dirty="0">
                <a:solidFill>
                  <a:srgbClr val="202122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หนังสือการเขียนภาษาซี</a:t>
            </a:r>
            <a:endParaRPr lang="en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40BC8D-D390-25E7-1F5D-39E5FDE8720E}"/>
              </a:ext>
            </a:extLst>
          </p:cNvPr>
          <p:cNvSpPr txBox="1"/>
          <p:nvPr/>
        </p:nvSpPr>
        <p:spPr>
          <a:xfrm>
            <a:off x="2497854" y="5172052"/>
            <a:ext cx="4249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Brian Kernighan 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Ritchie </a:t>
            </a:r>
            <a:endParaRPr lang="th-TH" alt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นั้นเป็นที่รู้จักกันในชื่อของ "</a:t>
            </a:r>
            <a:r>
              <a:rPr lang="en-US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K&amp;R C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"</a:t>
            </a:r>
            <a:endParaRPr lang="en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BED05-1BD0-8C72-4C58-936881C7A504}"/>
              </a:ext>
            </a:extLst>
          </p:cNvPr>
          <p:cNvSpPr txBox="1"/>
          <p:nvPr/>
        </p:nvSpPr>
        <p:spPr>
          <a:xfrm>
            <a:off x="4924324" y="4969821"/>
            <a:ext cx="31330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sz="800" dirty="0"/>
              <a:t>https://en.wikipedia.org/wiki/The_C_Programming_Language</a:t>
            </a:r>
          </a:p>
        </p:txBody>
      </p:sp>
      <p:pic>
        <p:nvPicPr>
          <p:cNvPr id="8" name="Picture 7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1CAC1E0E-9642-70A8-BD5C-081F3C966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44" y="1925577"/>
            <a:ext cx="4627756" cy="3082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FDD13-01BE-6F62-AD98-EAB851B14B86}"/>
              </a:ext>
            </a:extLst>
          </p:cNvPr>
          <p:cNvSpPr txBox="1"/>
          <p:nvPr/>
        </p:nvSpPr>
        <p:spPr>
          <a:xfrm>
            <a:off x="1485029" y="6019157"/>
            <a:ext cx="6324600" cy="584775"/>
          </a:xfrm>
          <a:prstGeom prst="rect">
            <a:avLst/>
          </a:prstGeom>
          <a:noFill/>
          <a:ln>
            <a:solidFill>
              <a:srgbClr val="B7E8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0" i="0" u="none" strike="noStrike" dirty="0">
                <a:solidFill>
                  <a:srgbClr val="202122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ในปี</a:t>
            </a:r>
            <a:r>
              <a:rPr lang="en-TH" sz="3200" b="0" i="0" u="none" strike="noStrike" dirty="0">
                <a:solidFill>
                  <a:srgbClr val="202122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1980</a:t>
            </a:r>
            <a:r>
              <a:rPr lang="th-TH" sz="3200" b="0" i="0" u="none" strike="noStrike" dirty="0">
                <a:solidFill>
                  <a:srgbClr val="202122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ภาษาซีก็กลายเป็นภาษาที่ได้รับความนิยม </a:t>
            </a:r>
            <a:endParaRPr lang="en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89799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876D68FE-804F-49CD-89EA-D3C7CA07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AE2F9E-4F93-4447-80DE-08A978990407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th-TH" altLang="en-US" sz="10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4704E5E3-5B3F-4146-BC04-C95ADA05C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หลักการตั้งชื่อตัวแปร ค่าคงที่ และ ฟังก์ชัน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B7AB6BE-D995-454E-BCA5-FCE3123DA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1229175"/>
            <a:ext cx="7772400" cy="4953000"/>
          </a:xfrm>
        </p:spPr>
        <p:txBody>
          <a:bodyPr/>
          <a:lstStyle/>
          <a:p>
            <a:pPr lvl="1" eaLnBrk="1" hangingPunct="1"/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ต้องขึ้นต้นด้วยตัวอักษรภาษาอังกฤษ (ตัวใหญ่หรือเล็กก็ได้) หรือขีดล่าง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‘_’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ตามด้วยตัวอักษรภาษาอังกฤษ ตัวเลข หรือขีดล่าง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(Underscore)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‘_’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/>
            <a:r>
              <a:rPr lang="th-TH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ไม่มีช่องว่างหรือตัวอักษรพิเศษ</a:t>
            </a:r>
            <a:r>
              <a:rPr lang="th-TH" alt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alt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‘!’, ‘@’, ‘#’, ‘$’, ‘%’, ‘^’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</a:p>
          <a:p>
            <a:pPr lvl="1" eaLnBrk="1" hangingPunct="1"/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ตัวพิมพ์ใหญ่และเล็กจะเป็นคนละตัวกันเช่น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NAME, name, Name, </a:t>
            </a:r>
            <a:r>
              <a:rPr lang="en-US" alt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NamE</a:t>
            </a:r>
            <a:endParaRPr lang="en-US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ห้ามซ้ำกับคำสงวน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Reserved Words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ของภาษา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char, do, const, break,…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 eaLnBrk="1" hangingPunct="1"/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ห้ามตั้งชื่อซ้ำกับ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Function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ที่อยู่ใน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Library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ของภาษา 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 </a:t>
            </a:r>
            <a:r>
              <a:rPr lang="th-TH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alt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printf</a:t>
            </a:r>
            <a:r>
              <a:rPr lang="en-US" alt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scanf, …</a:t>
            </a:r>
            <a:endParaRPr lang="th-TH" alt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08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B1977275-0822-430F-BA11-C5E1E361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1E0D39-A3DF-4887-8EF3-7E7D2CD3317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th-TH" altLang="en-US" sz="1000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8CAB8468-7420-4840-8444-1306052E9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848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คำสงวน (</a:t>
            </a: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Reserved Words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ของภาษา </a:t>
            </a:r>
            <a:r>
              <a:rPr 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th-TH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62654" name="Group 190">
            <a:extLst>
              <a:ext uri="{FF2B5EF4-FFF2-40B4-BE49-F238E27FC236}">
                <a16:creationId xmlns:a16="http://schemas.microsoft.com/office/drawing/2014/main" id="{D0AF609E-A117-44F3-9BFC-00C13281AD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371600"/>
          <a:ext cx="7239000" cy="4819652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auto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double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struct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break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else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long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switch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case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enum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register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typedef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char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extern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return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union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const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float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short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unsigned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continue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for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signed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void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default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goto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sizeof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volatile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do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if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static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while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asm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_cs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_ds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_es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_ss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cdecl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far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huge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interrupt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near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pascal</a:t>
                      </a:r>
                      <a:endParaRPr kumimoji="0" lang="th-TH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_export</a:t>
                      </a:r>
                      <a:endParaRPr kumimoji="0" lang="th-T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ngsana New" pitchFamily="18" charset="-34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3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7E46FC5-1113-C4C4-E980-B59D651C22CE}"/>
              </a:ext>
            </a:extLst>
          </p:cNvPr>
          <p:cNvSpPr/>
          <p:nvPr/>
        </p:nvSpPr>
        <p:spPr>
          <a:xfrm>
            <a:off x="2071352" y="1990894"/>
            <a:ext cx="5167648" cy="2380165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variable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1E39F-30F1-4C6D-6208-413B1EBA09CF}"/>
              </a:ext>
            </a:extLst>
          </p:cNvPr>
          <p:cNvSpPr txBox="1"/>
          <p:nvPr/>
        </p:nvSpPr>
        <p:spPr>
          <a:xfrm>
            <a:off x="1219200" y="86525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การประกาศตัวแปรสำหรับการเขียนโปรแกรม เปรียบเสมือนการสร้างกล่องเพื่อเก็บค่าลงในกล่องนั้นโดยที่กล่องแต่ละกล่องต้องมีชื่อที่แตกต่างกัน</a:t>
            </a:r>
            <a:endParaRPr lang="en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01204-5ABC-109D-D393-B36931803D19}"/>
              </a:ext>
            </a:extLst>
          </p:cNvPr>
          <p:cNvSpPr txBox="1"/>
          <p:nvPr/>
        </p:nvSpPr>
        <p:spPr>
          <a:xfrm>
            <a:off x="462491" y="1790601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A8D6200-8F49-632A-B4D1-FD54F796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33" y="2873068"/>
            <a:ext cx="2820967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int x = 57 ;  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40AE0C47-82D8-A9B8-EF52-0A75EF527C0D}"/>
              </a:ext>
            </a:extLst>
          </p:cNvPr>
          <p:cNvSpPr/>
          <p:nvPr/>
        </p:nvSpPr>
        <p:spPr>
          <a:xfrm>
            <a:off x="5893001" y="4806609"/>
            <a:ext cx="1249335" cy="830996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57</a:t>
            </a:r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F3D1E6-C51B-AFB8-C5EA-CC119A0EA329}"/>
              </a:ext>
            </a:extLst>
          </p:cNvPr>
          <p:cNvSpPr txBox="1"/>
          <p:nvPr/>
        </p:nvSpPr>
        <p:spPr>
          <a:xfrm>
            <a:off x="6212868" y="5512263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C47AAA-2E13-093E-9965-2F70BDBADAB9}"/>
              </a:ext>
            </a:extLst>
          </p:cNvPr>
          <p:cNvSpPr txBox="1"/>
          <p:nvPr/>
        </p:nvSpPr>
        <p:spPr>
          <a:xfrm>
            <a:off x="3507399" y="3847839"/>
            <a:ext cx="1640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ชนิดของข้อมูล</a:t>
            </a:r>
            <a:endParaRPr lang="en-TH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A85BEA-E8B6-530E-C68E-D5FA5CD02F91}"/>
              </a:ext>
            </a:extLst>
          </p:cNvPr>
          <p:cNvSpPr txBox="1"/>
          <p:nvPr/>
        </p:nvSpPr>
        <p:spPr>
          <a:xfrm>
            <a:off x="4194659" y="1990895"/>
            <a:ext cx="1607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ชื่อของตัวแปร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7E8992-03D1-83BE-ABBF-833EA084D538}"/>
              </a:ext>
            </a:extLst>
          </p:cNvPr>
          <p:cNvCxnSpPr>
            <a:cxnSpLocks/>
          </p:cNvCxnSpPr>
          <p:nvPr/>
        </p:nvCxnSpPr>
        <p:spPr>
          <a:xfrm flipV="1">
            <a:off x="4998521" y="2368411"/>
            <a:ext cx="0" cy="555032"/>
          </a:xfrm>
          <a:prstGeom prst="line">
            <a:avLst/>
          </a:prstGeom>
          <a:ln w="44450">
            <a:solidFill>
              <a:srgbClr val="00B05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2643E3-4049-1CE7-8EBE-B248F7362CF9}"/>
              </a:ext>
            </a:extLst>
          </p:cNvPr>
          <p:cNvSpPr txBox="1"/>
          <p:nvPr/>
        </p:nvSpPr>
        <p:spPr>
          <a:xfrm>
            <a:off x="2152286" y="2873068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ประกาศตัวแปร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15A9B7C-0F04-548B-0AFE-04D3334A70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69240" y="3345912"/>
            <a:ext cx="0" cy="555032"/>
          </a:xfrm>
          <a:prstGeom prst="line">
            <a:avLst/>
          </a:prstGeom>
          <a:ln w="44450">
            <a:solidFill>
              <a:srgbClr val="00B05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ube 32">
            <a:extLst>
              <a:ext uri="{FF2B5EF4-FFF2-40B4-BE49-F238E27FC236}">
                <a16:creationId xmlns:a16="http://schemas.microsoft.com/office/drawing/2014/main" id="{FA55767B-C892-D522-A778-01B36B9E194B}"/>
              </a:ext>
            </a:extLst>
          </p:cNvPr>
          <p:cNvSpPr/>
          <p:nvPr/>
        </p:nvSpPr>
        <p:spPr>
          <a:xfrm>
            <a:off x="1905000" y="4807374"/>
            <a:ext cx="1249335" cy="830996"/>
          </a:xfrm>
          <a:prstGeom prst="cub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</a:rPr>
              <a:t>int</a:t>
            </a:r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C5573-9B72-2A25-EE93-426D586D96FC}"/>
              </a:ext>
            </a:extLst>
          </p:cNvPr>
          <p:cNvSpPr txBox="1"/>
          <p:nvPr/>
        </p:nvSpPr>
        <p:spPr>
          <a:xfrm>
            <a:off x="942263" y="5725450"/>
            <a:ext cx="30185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สร้างกล่องที่มีขนาดสำหรับเก็บข้อมูลชนิด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eger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-&gt;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endParaRPr lang="en-TH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0ECDFE1-6806-1CB1-8661-CE66CC526BA8}"/>
              </a:ext>
            </a:extLst>
          </p:cNvPr>
          <p:cNvSpPr/>
          <p:nvPr/>
        </p:nvSpPr>
        <p:spPr>
          <a:xfrm>
            <a:off x="4194659" y="5051133"/>
            <a:ext cx="897426" cy="388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8A6B31-7335-1C0A-4113-9E9340FA7D94}"/>
              </a:ext>
            </a:extLst>
          </p:cNvPr>
          <p:cNvSpPr txBox="1"/>
          <p:nvPr/>
        </p:nvSpPr>
        <p:spPr>
          <a:xfrm>
            <a:off x="3804841" y="4665699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กำหนดชื่อกล่อง</a:t>
            </a:r>
            <a:endParaRPr lang="en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8383A74-311A-BA17-C0BB-DDCB0173B0E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43601" y="3345913"/>
            <a:ext cx="0" cy="555032"/>
          </a:xfrm>
          <a:prstGeom prst="line">
            <a:avLst/>
          </a:prstGeom>
          <a:ln w="44450">
            <a:solidFill>
              <a:srgbClr val="00B05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86D0EC2-D05B-4879-06D0-E95F3E08851C}"/>
              </a:ext>
            </a:extLst>
          </p:cNvPr>
          <p:cNvSpPr txBox="1"/>
          <p:nvPr/>
        </p:nvSpPr>
        <p:spPr>
          <a:xfrm>
            <a:off x="5258088" y="3847839"/>
            <a:ext cx="2187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กำหนดค่าให้ตัวแปร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303748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7E46FC5-1113-C4C4-E980-B59D651C22CE}"/>
              </a:ext>
            </a:extLst>
          </p:cNvPr>
          <p:cNvSpPr/>
          <p:nvPr/>
        </p:nvSpPr>
        <p:spPr>
          <a:xfrm>
            <a:off x="2059548" y="1910801"/>
            <a:ext cx="5167648" cy="1811635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variable 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1E39F-30F1-4C6D-6208-413B1EBA09CF}"/>
              </a:ext>
            </a:extLst>
          </p:cNvPr>
          <p:cNvSpPr txBox="1"/>
          <p:nvPr/>
        </p:nvSpPr>
        <p:spPr>
          <a:xfrm>
            <a:off x="1219200" y="865257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การประกาศตัวแปรสำหรับการเขียนโปรแกรม เปรียบเสมือนการสร้างกล่องเพื่อเก็บค่าลงในกล่องนั้นโดยที่กล่องแต่ละกล่องต้องมีชื่อที่แตกต่างกัน</a:t>
            </a:r>
            <a:endParaRPr lang="en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01204-5ABC-109D-D393-B36931803D19}"/>
              </a:ext>
            </a:extLst>
          </p:cNvPr>
          <p:cNvSpPr txBox="1"/>
          <p:nvPr/>
        </p:nvSpPr>
        <p:spPr>
          <a:xfrm>
            <a:off x="462491" y="1790601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endParaRPr lang="en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A8D6200-8F49-632A-B4D1-FD54F796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939" y="2513881"/>
            <a:ext cx="2820967" cy="95410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int x;</a:t>
            </a:r>
          </a:p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x = 57;  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40AE0C47-82D8-A9B8-EF52-0A75EF527C0D}"/>
              </a:ext>
            </a:extLst>
          </p:cNvPr>
          <p:cNvSpPr/>
          <p:nvPr/>
        </p:nvSpPr>
        <p:spPr>
          <a:xfrm>
            <a:off x="5893001" y="4806609"/>
            <a:ext cx="1249335" cy="830996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F3D1E6-C51B-AFB8-C5EA-CC119A0EA329}"/>
              </a:ext>
            </a:extLst>
          </p:cNvPr>
          <p:cNvSpPr txBox="1"/>
          <p:nvPr/>
        </p:nvSpPr>
        <p:spPr>
          <a:xfrm>
            <a:off x="6212868" y="5512263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7E8992-03D1-83BE-ABBF-833EA084D538}"/>
              </a:ext>
            </a:extLst>
          </p:cNvPr>
          <p:cNvCxnSpPr>
            <a:cxnSpLocks/>
          </p:cNvCxnSpPr>
          <p:nvPr/>
        </p:nvCxnSpPr>
        <p:spPr>
          <a:xfrm flipH="1">
            <a:off x="3195939" y="2765013"/>
            <a:ext cx="762000" cy="0"/>
          </a:xfrm>
          <a:prstGeom prst="line">
            <a:avLst/>
          </a:prstGeom>
          <a:ln w="44450">
            <a:solidFill>
              <a:srgbClr val="0070C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72643E3-4049-1CE7-8EBE-B248F7362CF9}"/>
              </a:ext>
            </a:extLst>
          </p:cNvPr>
          <p:cNvSpPr txBox="1"/>
          <p:nvPr/>
        </p:nvSpPr>
        <p:spPr>
          <a:xfrm>
            <a:off x="2472078" y="1975113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ประกาศตัวแปร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FA55767B-C892-D522-A778-01B36B9E194B}"/>
              </a:ext>
            </a:extLst>
          </p:cNvPr>
          <p:cNvSpPr/>
          <p:nvPr/>
        </p:nvSpPr>
        <p:spPr>
          <a:xfrm>
            <a:off x="1905000" y="4807374"/>
            <a:ext cx="1249335" cy="830996"/>
          </a:xfrm>
          <a:prstGeom prst="cub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ourier New" pitchFamily="49" charset="0"/>
              </a:rPr>
              <a:t>int</a:t>
            </a:r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C5573-9B72-2A25-EE93-426D586D96FC}"/>
              </a:ext>
            </a:extLst>
          </p:cNvPr>
          <p:cNvSpPr txBox="1"/>
          <p:nvPr/>
        </p:nvSpPr>
        <p:spPr>
          <a:xfrm>
            <a:off x="942263" y="5725450"/>
            <a:ext cx="3018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เก็บข้อมูลชนิด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r>
              <a:rPr lang="en-US" sz="2800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eger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-&gt; </a:t>
            </a:r>
            <a:r>
              <a:rPr lang="en-US" sz="2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</a:t>
            </a:r>
            <a:endParaRPr lang="en-TH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50ECDFE1-6806-1CB1-8661-CE66CC526BA8}"/>
              </a:ext>
            </a:extLst>
          </p:cNvPr>
          <p:cNvSpPr/>
          <p:nvPr/>
        </p:nvSpPr>
        <p:spPr>
          <a:xfrm>
            <a:off x="4194659" y="5051133"/>
            <a:ext cx="897426" cy="388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8A6B31-7335-1C0A-4113-9E9340FA7D94}"/>
              </a:ext>
            </a:extLst>
          </p:cNvPr>
          <p:cNvSpPr txBox="1"/>
          <p:nvPr/>
        </p:nvSpPr>
        <p:spPr>
          <a:xfrm>
            <a:off x="3804841" y="4665699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กำหนดชื่อกล่อง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F033D1-4B8C-9DC0-6CDE-0ADC72714866}"/>
              </a:ext>
            </a:extLst>
          </p:cNvPr>
          <p:cNvSpPr/>
          <p:nvPr/>
        </p:nvSpPr>
        <p:spPr>
          <a:xfrm>
            <a:off x="2715771" y="2515719"/>
            <a:ext cx="493440" cy="441759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75EBD-7711-5BB0-5E76-5AD6828A49F9}"/>
              </a:ext>
            </a:extLst>
          </p:cNvPr>
          <p:cNvSpPr txBox="1"/>
          <p:nvPr/>
        </p:nvSpPr>
        <p:spPr>
          <a:xfrm>
            <a:off x="2792412" y="247450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25DE9F-B000-0506-C4DE-B229FB3FBFEE}"/>
              </a:ext>
            </a:extLst>
          </p:cNvPr>
          <p:cNvCxnSpPr>
            <a:cxnSpLocks/>
          </p:cNvCxnSpPr>
          <p:nvPr/>
        </p:nvCxnSpPr>
        <p:spPr>
          <a:xfrm flipH="1">
            <a:off x="3195939" y="3222213"/>
            <a:ext cx="762000" cy="0"/>
          </a:xfrm>
          <a:prstGeom prst="line">
            <a:avLst/>
          </a:prstGeom>
          <a:ln w="44450">
            <a:solidFill>
              <a:srgbClr val="0070C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D5DA7-AA74-68C3-0A2D-1393E9802874}"/>
              </a:ext>
            </a:extLst>
          </p:cNvPr>
          <p:cNvSpPr/>
          <p:nvPr/>
        </p:nvSpPr>
        <p:spPr>
          <a:xfrm>
            <a:off x="2692375" y="3025339"/>
            <a:ext cx="493440" cy="441759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0CDB2B-F6AC-F500-9915-D548CC845E69}"/>
              </a:ext>
            </a:extLst>
          </p:cNvPr>
          <p:cNvSpPr txBox="1"/>
          <p:nvPr/>
        </p:nvSpPr>
        <p:spPr>
          <a:xfrm>
            <a:off x="2792412" y="2981436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3C4D8A-83D1-BA43-29BB-10DE24AF3B02}"/>
              </a:ext>
            </a:extLst>
          </p:cNvPr>
          <p:cNvGrpSpPr/>
          <p:nvPr/>
        </p:nvGrpSpPr>
        <p:grpSpPr>
          <a:xfrm>
            <a:off x="6934200" y="4195814"/>
            <a:ext cx="1905000" cy="584775"/>
            <a:chOff x="4876800" y="4025691"/>
            <a:chExt cx="1905000" cy="5847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ABE677-13CA-F3F9-FCB4-32742695076E}"/>
                </a:ext>
              </a:extLst>
            </p:cNvPr>
            <p:cNvSpPr/>
            <p:nvPr/>
          </p:nvSpPr>
          <p:spPr>
            <a:xfrm>
              <a:off x="4876800" y="4036339"/>
              <a:ext cx="1905000" cy="507138"/>
            </a:xfrm>
            <a:prstGeom prst="rect">
              <a:avLst/>
            </a:prstGeom>
            <a:solidFill>
              <a:srgbClr val="B7E8FF">
                <a:alpha val="11000"/>
              </a:srgbClr>
            </a:solidFill>
            <a:ln>
              <a:solidFill>
                <a:srgbClr val="B7E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3F39E0-E002-94FE-16A6-C82EBE5C03D9}"/>
                </a:ext>
              </a:extLst>
            </p:cNvPr>
            <p:cNvSpPr/>
            <p:nvPr/>
          </p:nvSpPr>
          <p:spPr>
            <a:xfrm>
              <a:off x="5021861" y="4131756"/>
              <a:ext cx="351194" cy="361829"/>
            </a:xfrm>
            <a:prstGeom prst="rect">
              <a:avLst/>
            </a:prstGeom>
            <a:solidFill>
              <a:srgbClr val="00B0F0">
                <a:alpha val="64000"/>
              </a:srgbClr>
            </a:solidFill>
            <a:ln>
              <a:solidFill>
                <a:srgbClr val="B7E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06B83-CACB-5251-1DC0-D5400A589826}"/>
                </a:ext>
              </a:extLst>
            </p:cNvPr>
            <p:cNvSpPr txBox="1"/>
            <p:nvPr/>
          </p:nvSpPr>
          <p:spPr>
            <a:xfrm>
              <a:off x="5021861" y="4025691"/>
              <a:ext cx="340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F60265-51A7-A267-164C-097D7A65A85C}"/>
                </a:ext>
              </a:extLst>
            </p:cNvPr>
            <p:cNvSpPr txBox="1"/>
            <p:nvPr/>
          </p:nvSpPr>
          <p:spPr>
            <a:xfrm>
              <a:off x="5523109" y="4112615"/>
              <a:ext cx="12586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>
                  <a:latin typeface="Courier New" pitchFamily="49" charset="0"/>
                </a:rPr>
                <a:t>x = 57;  </a:t>
              </a:r>
            </a:p>
          </p:txBody>
        </p:sp>
      </p:grp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F0A62DA-88A4-BA2A-5937-642AC8A3E09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019800" y="4245232"/>
            <a:ext cx="601743" cy="561377"/>
          </a:xfrm>
          <a:prstGeom prst="bentConnector2">
            <a:avLst/>
          </a:prstGeom>
          <a:ln w="508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9CF0606-9B43-53B4-5370-0A60EA53DC01}"/>
              </a:ext>
            </a:extLst>
          </p:cNvPr>
          <p:cNvSpPr txBox="1"/>
          <p:nvPr/>
        </p:nvSpPr>
        <p:spPr>
          <a:xfrm>
            <a:off x="5340095" y="3959745"/>
            <a:ext cx="1024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</p:spTree>
    <p:extLst>
      <p:ext uri="{BB962C8B-B14F-4D97-AF65-F5344CB8AC3E}">
        <p14:creationId xmlns:p14="http://schemas.microsoft.com/office/powerpoint/2010/main" val="25041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7E46FC5-1113-C4C4-E980-B59D651C22CE}"/>
              </a:ext>
            </a:extLst>
          </p:cNvPr>
          <p:cNvSpPr/>
          <p:nvPr/>
        </p:nvSpPr>
        <p:spPr>
          <a:xfrm>
            <a:off x="378667" y="1770149"/>
            <a:ext cx="5167648" cy="1963651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8866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variable (4)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1E39F-30F1-4C6D-6208-413B1EBA09CF}"/>
              </a:ext>
            </a:extLst>
          </p:cNvPr>
          <p:cNvSpPr txBox="1"/>
          <p:nvPr/>
        </p:nvSpPr>
        <p:spPr>
          <a:xfrm>
            <a:off x="1331640" y="81604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ขั้นตอนวิธีการแก้ปัญหาสำหรับการรับข้อมูลตัวเลข 2 ค่า แล้วทำการสลับค่าตัวเลขระหว่างกัน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A8D6200-8F49-632A-B4D1-FD54F796C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937" y="2212185"/>
            <a:ext cx="2820967" cy="138499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int </a:t>
            </a:r>
            <a:r>
              <a:rPr lang="en-US" sz="2800" b="1" dirty="0" err="1">
                <a:latin typeface="Courier New" pitchFamily="49" charset="0"/>
              </a:rPr>
              <a:t>x,y</a:t>
            </a:r>
            <a:r>
              <a:rPr lang="en-US" sz="2800" b="1" dirty="0">
                <a:latin typeface="Courier New" pitchFamily="49" charset="0"/>
              </a:rPr>
              <a:t>;</a:t>
            </a:r>
          </a:p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x = 57;</a:t>
            </a:r>
          </a:p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y = 54;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643E3-4049-1CE7-8EBE-B248F7362CF9}"/>
              </a:ext>
            </a:extLst>
          </p:cNvPr>
          <p:cNvSpPr txBox="1"/>
          <p:nvPr/>
        </p:nvSpPr>
        <p:spPr>
          <a:xfrm>
            <a:off x="446395" y="1778998"/>
            <a:ext cx="1693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ประกาศตัวแปร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33C4D8A-83D1-BA43-29BB-10DE24AF3B02}"/>
              </a:ext>
            </a:extLst>
          </p:cNvPr>
          <p:cNvGrpSpPr/>
          <p:nvPr/>
        </p:nvGrpSpPr>
        <p:grpSpPr>
          <a:xfrm>
            <a:off x="6892748" y="4183553"/>
            <a:ext cx="1257300" cy="584775"/>
            <a:chOff x="4876800" y="4025691"/>
            <a:chExt cx="1257300" cy="5847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ABE677-13CA-F3F9-FCB4-32742695076E}"/>
                </a:ext>
              </a:extLst>
            </p:cNvPr>
            <p:cNvSpPr/>
            <p:nvPr/>
          </p:nvSpPr>
          <p:spPr>
            <a:xfrm>
              <a:off x="4876800" y="4036339"/>
              <a:ext cx="1257300" cy="507138"/>
            </a:xfrm>
            <a:prstGeom prst="rect">
              <a:avLst/>
            </a:prstGeom>
            <a:solidFill>
              <a:srgbClr val="B7E8FF">
                <a:alpha val="11000"/>
              </a:srgbClr>
            </a:solidFill>
            <a:ln>
              <a:solidFill>
                <a:srgbClr val="B7E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3F39E0-E002-94FE-16A6-C82EBE5C03D9}"/>
                </a:ext>
              </a:extLst>
            </p:cNvPr>
            <p:cNvSpPr/>
            <p:nvPr/>
          </p:nvSpPr>
          <p:spPr>
            <a:xfrm>
              <a:off x="5021861" y="4131756"/>
              <a:ext cx="351194" cy="361829"/>
            </a:xfrm>
            <a:prstGeom prst="rect">
              <a:avLst/>
            </a:prstGeom>
            <a:solidFill>
              <a:srgbClr val="00B0F0">
                <a:alpha val="64000"/>
              </a:srgbClr>
            </a:solidFill>
            <a:ln>
              <a:solidFill>
                <a:srgbClr val="B7E8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H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006B83-CACB-5251-1DC0-D5400A589826}"/>
                </a:ext>
              </a:extLst>
            </p:cNvPr>
            <p:cNvSpPr txBox="1"/>
            <p:nvPr/>
          </p:nvSpPr>
          <p:spPr>
            <a:xfrm>
              <a:off x="5021861" y="4025691"/>
              <a:ext cx="3401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F60265-51A7-A267-164C-097D7A65A85C}"/>
                </a:ext>
              </a:extLst>
            </p:cNvPr>
            <p:cNvSpPr txBox="1"/>
            <p:nvPr/>
          </p:nvSpPr>
          <p:spPr>
            <a:xfrm>
              <a:off x="5523109" y="4112615"/>
              <a:ext cx="61099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latin typeface="Courier New" pitchFamily="49" charset="0"/>
                </a:rPr>
                <a:t>54</a:t>
              </a:r>
              <a:r>
                <a:rPr lang="en-US" sz="2000" b="1" dirty="0">
                  <a:latin typeface="Courier New" pitchFamily="49" charset="0"/>
                </a:rPr>
                <a:t>  </a:t>
              </a:r>
            </a:p>
          </p:txBody>
        </p:sp>
      </p:grp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F0A62DA-88A4-BA2A-5937-642AC8A3E09D}"/>
              </a:ext>
            </a:extLst>
          </p:cNvPr>
          <p:cNvCxnSpPr>
            <a:cxnSpLocks/>
          </p:cNvCxnSpPr>
          <p:nvPr/>
        </p:nvCxnSpPr>
        <p:spPr>
          <a:xfrm flipH="1">
            <a:off x="6491318" y="4550334"/>
            <a:ext cx="601743" cy="561377"/>
          </a:xfrm>
          <a:prstGeom prst="bentConnector2">
            <a:avLst/>
          </a:prstGeom>
          <a:ln w="508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be 2">
            <a:extLst>
              <a:ext uri="{FF2B5EF4-FFF2-40B4-BE49-F238E27FC236}">
                <a16:creationId xmlns:a16="http://schemas.microsoft.com/office/drawing/2014/main" id="{24DF1A0F-8AD6-6A5E-57B8-0EA816BCEB65}"/>
              </a:ext>
            </a:extLst>
          </p:cNvPr>
          <p:cNvSpPr/>
          <p:nvPr/>
        </p:nvSpPr>
        <p:spPr>
          <a:xfrm>
            <a:off x="5904672" y="5213905"/>
            <a:ext cx="1249335" cy="830996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758DE-81EF-B408-B3D9-6EA0D5A3DB59}"/>
              </a:ext>
            </a:extLst>
          </p:cNvPr>
          <p:cNvSpPr txBox="1"/>
          <p:nvPr/>
        </p:nvSpPr>
        <p:spPr>
          <a:xfrm>
            <a:off x="6245447" y="5956901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DA261-487D-AD0C-0A20-A1DACF7142ED}"/>
              </a:ext>
            </a:extLst>
          </p:cNvPr>
          <p:cNvSpPr txBox="1"/>
          <p:nvPr/>
        </p:nvSpPr>
        <p:spPr>
          <a:xfrm>
            <a:off x="6121175" y="5418293"/>
            <a:ext cx="1024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D221371-38DD-1CA5-BC2D-3EAF89AEB518}"/>
              </a:ext>
            </a:extLst>
          </p:cNvPr>
          <p:cNvSpPr/>
          <p:nvPr/>
        </p:nvSpPr>
        <p:spPr>
          <a:xfrm>
            <a:off x="7628745" y="5213905"/>
            <a:ext cx="1249335" cy="830996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A48C9-AB63-D18B-7927-E54B514FE4D7}"/>
              </a:ext>
            </a:extLst>
          </p:cNvPr>
          <p:cNvSpPr txBox="1"/>
          <p:nvPr/>
        </p:nvSpPr>
        <p:spPr>
          <a:xfrm>
            <a:off x="7995906" y="5956901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y</a:t>
            </a:r>
            <a:endParaRPr lang="en-TH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8FF19-E3FC-B72D-C22D-D826F0841B9E}"/>
              </a:ext>
            </a:extLst>
          </p:cNvPr>
          <p:cNvSpPr txBox="1"/>
          <p:nvPr/>
        </p:nvSpPr>
        <p:spPr>
          <a:xfrm>
            <a:off x="7845248" y="5418293"/>
            <a:ext cx="1024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ECF602-E3DF-76B5-CA78-C685A43F5AEE}"/>
              </a:ext>
            </a:extLst>
          </p:cNvPr>
          <p:cNvSpPr/>
          <p:nvPr/>
        </p:nvSpPr>
        <p:spPr>
          <a:xfrm>
            <a:off x="398325" y="4039216"/>
            <a:ext cx="5167648" cy="1639883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F9E99F7-67FF-957D-76A9-AFDDE382823D}"/>
              </a:ext>
            </a:extLst>
          </p:cNvPr>
          <p:cNvSpPr/>
          <p:nvPr/>
        </p:nvSpPr>
        <p:spPr>
          <a:xfrm>
            <a:off x="5752461" y="2250053"/>
            <a:ext cx="1249335" cy="830996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8E5ABB-61D8-FFBA-37FF-110E2855C16A}"/>
              </a:ext>
            </a:extLst>
          </p:cNvPr>
          <p:cNvSpPr txBox="1"/>
          <p:nvPr/>
        </p:nvSpPr>
        <p:spPr>
          <a:xfrm>
            <a:off x="6119622" y="2993049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556B2-A6FA-DEE6-2180-19E293AE04FB}"/>
              </a:ext>
            </a:extLst>
          </p:cNvPr>
          <p:cNvSpPr txBox="1"/>
          <p:nvPr/>
        </p:nvSpPr>
        <p:spPr>
          <a:xfrm>
            <a:off x="5968964" y="2454441"/>
            <a:ext cx="1024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B7D259A6-2852-5F25-CAB6-3447FE1B65B8}"/>
              </a:ext>
            </a:extLst>
          </p:cNvPr>
          <p:cNvSpPr/>
          <p:nvPr/>
        </p:nvSpPr>
        <p:spPr>
          <a:xfrm>
            <a:off x="7478087" y="2250053"/>
            <a:ext cx="1249335" cy="830996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7F707-A38C-E276-9C61-DF911ABA5FD8}"/>
              </a:ext>
            </a:extLst>
          </p:cNvPr>
          <p:cNvSpPr txBox="1"/>
          <p:nvPr/>
        </p:nvSpPr>
        <p:spPr>
          <a:xfrm>
            <a:off x="7845248" y="2993049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y</a:t>
            </a:r>
            <a:endParaRPr lang="en-TH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4397CD-88C7-D631-17E0-5B02B5CDCE6C}"/>
              </a:ext>
            </a:extLst>
          </p:cNvPr>
          <p:cNvSpPr txBox="1"/>
          <p:nvPr/>
        </p:nvSpPr>
        <p:spPr>
          <a:xfrm>
            <a:off x="7694590" y="2454441"/>
            <a:ext cx="1024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BA2A26FE-9576-8F54-F71D-E09C2000D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5656" y="4651447"/>
            <a:ext cx="2820967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Courier New" pitchFamily="49" charset="0"/>
              </a:rPr>
              <a:t>x = y;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17BDC6-9CAC-284C-9956-48F7EDE4ECF6}"/>
              </a:ext>
            </a:extLst>
          </p:cNvPr>
          <p:cNvSpPr txBox="1"/>
          <p:nvPr/>
        </p:nvSpPr>
        <p:spPr>
          <a:xfrm>
            <a:off x="436034" y="4053306"/>
            <a:ext cx="4631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กำหนดค่าตัวแปร</a:t>
            </a:r>
            <a:endParaRPr lang="en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A2F4D9-9788-74D7-D277-10F513F7E076}"/>
              </a:ext>
            </a:extLst>
          </p:cNvPr>
          <p:cNvCxnSpPr>
            <a:cxnSpLocks/>
          </p:cNvCxnSpPr>
          <p:nvPr/>
        </p:nvCxnSpPr>
        <p:spPr>
          <a:xfrm flipH="1">
            <a:off x="1043656" y="4913057"/>
            <a:ext cx="762000" cy="0"/>
          </a:xfrm>
          <a:prstGeom prst="line">
            <a:avLst/>
          </a:prstGeom>
          <a:ln w="44450">
            <a:solidFill>
              <a:srgbClr val="0070C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CB2343E-332F-54F8-E1F5-CAD3B8B77AA2}"/>
              </a:ext>
            </a:extLst>
          </p:cNvPr>
          <p:cNvSpPr/>
          <p:nvPr/>
        </p:nvSpPr>
        <p:spPr>
          <a:xfrm>
            <a:off x="533400" y="4692103"/>
            <a:ext cx="493440" cy="441759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88AD35-2793-7FE9-8001-04A04A7B9365}"/>
              </a:ext>
            </a:extLst>
          </p:cNvPr>
          <p:cNvSpPr txBox="1"/>
          <p:nvPr/>
        </p:nvSpPr>
        <p:spPr>
          <a:xfrm>
            <a:off x="594042" y="4629130"/>
            <a:ext cx="34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F9474E-B778-8655-222D-ACA85A4A8003}"/>
              </a:ext>
            </a:extLst>
          </p:cNvPr>
          <p:cNvCxnSpPr>
            <a:cxnSpLocks/>
          </p:cNvCxnSpPr>
          <p:nvPr/>
        </p:nvCxnSpPr>
        <p:spPr>
          <a:xfrm flipH="1">
            <a:off x="966264" y="2771725"/>
            <a:ext cx="762000" cy="0"/>
          </a:xfrm>
          <a:prstGeom prst="line">
            <a:avLst/>
          </a:prstGeom>
          <a:ln w="44450">
            <a:solidFill>
              <a:srgbClr val="0070C0"/>
            </a:solidFill>
            <a:headEnd type="oval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11BB92FF-5C5E-251C-B3A8-DEEC35EEFE80}"/>
              </a:ext>
            </a:extLst>
          </p:cNvPr>
          <p:cNvSpPr/>
          <p:nvPr/>
        </p:nvSpPr>
        <p:spPr>
          <a:xfrm>
            <a:off x="486096" y="2522431"/>
            <a:ext cx="493440" cy="441759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143D17-A037-BF24-BB04-84F5DD1B387E}"/>
              </a:ext>
            </a:extLst>
          </p:cNvPr>
          <p:cNvSpPr txBox="1"/>
          <p:nvPr/>
        </p:nvSpPr>
        <p:spPr>
          <a:xfrm>
            <a:off x="562737" y="2481214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F3399A-3FDE-854E-37EC-E27A330E13C3}"/>
              </a:ext>
            </a:extLst>
          </p:cNvPr>
          <p:cNvSpPr txBox="1"/>
          <p:nvPr/>
        </p:nvSpPr>
        <p:spPr>
          <a:xfrm>
            <a:off x="446395" y="6113764"/>
            <a:ext cx="5321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0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</a:t>
            </a:r>
            <a:r>
              <a:rPr lang="th-TH" sz="2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ที่เก็บข้อมูลทางคอมพิวเตอร์ (ตัวแปร) เก็บค่าได้เพียงค่าเดียวเท่านั้น</a:t>
            </a:r>
            <a:endParaRPr lang="en-US" sz="2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BEC6EF5-055D-3150-89E3-AB9D5B7553E0}"/>
              </a:ext>
            </a:extLst>
          </p:cNvPr>
          <p:cNvCxnSpPr>
            <a:cxnSpLocks/>
          </p:cNvCxnSpPr>
          <p:nvPr/>
        </p:nvCxnSpPr>
        <p:spPr>
          <a:xfrm rot="16200000" flipV="1">
            <a:off x="7927756" y="4530151"/>
            <a:ext cx="601743" cy="561377"/>
          </a:xfrm>
          <a:prstGeom prst="bentConnector2">
            <a:avLst/>
          </a:prstGeom>
          <a:ln w="508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8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6" name="Rectangle 39965">
            <a:extLst>
              <a:ext uri="{FF2B5EF4-FFF2-40B4-BE49-F238E27FC236}">
                <a16:creationId xmlns:a16="http://schemas.microsoft.com/office/drawing/2014/main" id="{0674D981-69E4-042F-66BA-D42E6F370652}"/>
              </a:ext>
            </a:extLst>
          </p:cNvPr>
          <p:cNvSpPr/>
          <p:nvPr/>
        </p:nvSpPr>
        <p:spPr>
          <a:xfrm>
            <a:off x="1985468" y="4982082"/>
            <a:ext cx="1837339" cy="542208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CAF7ECFF-B505-44F9-891B-2177B985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8866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2E0C96-7FEA-4859-8ED2-D01E5D397FCB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th-TH" altLang="en-US" sz="1000" dirty="0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03B5D6E5-941B-4CA3-804A-BC5A0B0F7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640" y="76200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ตัวแปร </a:t>
            </a:r>
            <a:r>
              <a:rPr lang="en-US" altLang="en-US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variable (4)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1E39F-30F1-4C6D-6208-413B1EBA09CF}"/>
              </a:ext>
            </a:extLst>
          </p:cNvPr>
          <p:cNvSpPr txBox="1"/>
          <p:nvPr/>
        </p:nvSpPr>
        <p:spPr>
          <a:xfrm>
            <a:off x="659579" y="1125398"/>
            <a:ext cx="5009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None/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ขั้นตอนวิธีการแก้ปัญหาสำหรับการรับข้อมูลตัวเลข 2 ค่า แล้วทำการสลับค่าตัวเลขระหว่างกัน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2F0A62DA-88A4-BA2A-5937-642AC8A3E09D}"/>
              </a:ext>
            </a:extLst>
          </p:cNvPr>
          <p:cNvCxnSpPr>
            <a:cxnSpLocks/>
          </p:cNvCxnSpPr>
          <p:nvPr/>
        </p:nvCxnSpPr>
        <p:spPr>
          <a:xfrm>
            <a:off x="7783373" y="344126"/>
            <a:ext cx="601743" cy="561377"/>
          </a:xfrm>
          <a:prstGeom prst="bentConnector2">
            <a:avLst/>
          </a:prstGeom>
          <a:ln w="508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be 2">
            <a:extLst>
              <a:ext uri="{FF2B5EF4-FFF2-40B4-BE49-F238E27FC236}">
                <a16:creationId xmlns:a16="http://schemas.microsoft.com/office/drawing/2014/main" id="{24DF1A0F-8AD6-6A5E-57B8-0EA816BCEB65}"/>
              </a:ext>
            </a:extLst>
          </p:cNvPr>
          <p:cNvSpPr/>
          <p:nvPr/>
        </p:nvSpPr>
        <p:spPr>
          <a:xfrm>
            <a:off x="5609741" y="978090"/>
            <a:ext cx="988076" cy="765075"/>
          </a:xfrm>
          <a:prstGeom prst="cub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A48C9-AB63-D18B-7927-E54B514FE4D7}"/>
              </a:ext>
            </a:extLst>
          </p:cNvPr>
          <p:cNvSpPr txBox="1"/>
          <p:nvPr/>
        </p:nvSpPr>
        <p:spPr>
          <a:xfrm>
            <a:off x="5844866" y="1113566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y</a:t>
            </a:r>
            <a:endParaRPr lang="en-TH" sz="32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F3399A-3FDE-854E-37EC-E27A330E13C3}"/>
              </a:ext>
            </a:extLst>
          </p:cNvPr>
          <p:cNvSpPr txBox="1"/>
          <p:nvPr/>
        </p:nvSpPr>
        <p:spPr>
          <a:xfrm>
            <a:off x="446395" y="6113764"/>
            <a:ext cx="5321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sz="2000" u="sng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</a:t>
            </a:r>
            <a:r>
              <a:rPr lang="th-TH" sz="2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ที่เก็บข้อมูลทางคอมพิวเตอร์ (ตัวแปร) เก็บค่าได้เพียงค่าเดียวเท่านั้น</a:t>
            </a:r>
            <a:endParaRPr lang="en-US" sz="20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3BEC6EF5-055D-3150-89E3-AB9D5B7553E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67492" y="377128"/>
            <a:ext cx="601743" cy="561377"/>
          </a:xfrm>
          <a:prstGeom prst="bentConnector2">
            <a:avLst/>
          </a:prstGeom>
          <a:ln w="50800"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be 1">
            <a:extLst>
              <a:ext uri="{FF2B5EF4-FFF2-40B4-BE49-F238E27FC236}">
                <a16:creationId xmlns:a16="http://schemas.microsoft.com/office/drawing/2014/main" id="{6B877039-6721-F9AD-7CDA-A2FCBB78B9E3}"/>
              </a:ext>
            </a:extLst>
          </p:cNvPr>
          <p:cNvSpPr/>
          <p:nvPr/>
        </p:nvSpPr>
        <p:spPr>
          <a:xfrm>
            <a:off x="6742877" y="114829"/>
            <a:ext cx="988076" cy="765075"/>
          </a:xfrm>
          <a:prstGeom prst="cub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939609-3E3E-EC1D-30DC-0D661698E7E8}"/>
              </a:ext>
            </a:extLst>
          </p:cNvPr>
          <p:cNvSpPr txBox="1"/>
          <p:nvPr/>
        </p:nvSpPr>
        <p:spPr>
          <a:xfrm>
            <a:off x="6941526" y="269504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460C560C-F9AD-AB67-FE09-1641DFD3E951}"/>
              </a:ext>
            </a:extLst>
          </p:cNvPr>
          <p:cNvSpPr/>
          <p:nvPr/>
        </p:nvSpPr>
        <p:spPr>
          <a:xfrm>
            <a:off x="7701092" y="926435"/>
            <a:ext cx="988076" cy="765075"/>
          </a:xfrm>
          <a:prstGeom prst="cub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sz="28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48A8D3-42E1-D1E3-25E8-14C789C0B253}"/>
              </a:ext>
            </a:extLst>
          </p:cNvPr>
          <p:cNvSpPr txBox="1"/>
          <p:nvPr/>
        </p:nvSpPr>
        <p:spPr>
          <a:xfrm>
            <a:off x="7603722" y="1040529"/>
            <a:ext cx="1261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temp</a:t>
            </a:r>
            <a:endParaRPr lang="en-TH" sz="32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19DF089-EAD3-B589-D54B-BADB8B4E70B5}"/>
              </a:ext>
            </a:extLst>
          </p:cNvPr>
          <p:cNvCxnSpPr>
            <a:cxnSpLocks/>
          </p:cNvCxnSpPr>
          <p:nvPr/>
        </p:nvCxnSpPr>
        <p:spPr>
          <a:xfrm>
            <a:off x="8156528" y="1707853"/>
            <a:ext cx="0" cy="3456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590AEEF-C18D-144A-8FBB-A687ECF79120}"/>
              </a:ext>
            </a:extLst>
          </p:cNvPr>
          <p:cNvCxnSpPr/>
          <p:nvPr/>
        </p:nvCxnSpPr>
        <p:spPr>
          <a:xfrm>
            <a:off x="6057302" y="2053490"/>
            <a:ext cx="2120193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0A91E78-2F11-D469-355C-DFD1E4E9FCB6}"/>
              </a:ext>
            </a:extLst>
          </p:cNvPr>
          <p:cNvCxnSpPr>
            <a:cxnSpLocks/>
          </p:cNvCxnSpPr>
          <p:nvPr/>
        </p:nvCxnSpPr>
        <p:spPr>
          <a:xfrm flipV="1">
            <a:off x="6057302" y="1733541"/>
            <a:ext cx="0" cy="319949"/>
          </a:xfrm>
          <a:prstGeom prst="straightConnector1">
            <a:avLst/>
          </a:prstGeom>
          <a:ln w="57150">
            <a:prstDash val="sysDot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EAF388AA-3833-7614-1DA8-C896174295D1}"/>
              </a:ext>
            </a:extLst>
          </p:cNvPr>
          <p:cNvSpPr/>
          <p:nvPr/>
        </p:nvSpPr>
        <p:spPr>
          <a:xfrm>
            <a:off x="7855987" y="441556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AE0366-4290-B43B-FC90-3E14764BD51D}"/>
              </a:ext>
            </a:extLst>
          </p:cNvPr>
          <p:cNvSpPr txBox="1"/>
          <p:nvPr/>
        </p:nvSpPr>
        <p:spPr>
          <a:xfrm>
            <a:off x="7894307" y="389548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9936" name="Rectangle 39935">
            <a:extLst>
              <a:ext uri="{FF2B5EF4-FFF2-40B4-BE49-F238E27FC236}">
                <a16:creationId xmlns:a16="http://schemas.microsoft.com/office/drawing/2014/main" id="{EAEAE5BA-899B-3EE9-D23B-3710B165C93A}"/>
              </a:ext>
            </a:extLst>
          </p:cNvPr>
          <p:cNvSpPr/>
          <p:nvPr/>
        </p:nvSpPr>
        <p:spPr>
          <a:xfrm>
            <a:off x="6159963" y="453575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37" name="TextBox 39936">
            <a:extLst>
              <a:ext uri="{FF2B5EF4-FFF2-40B4-BE49-F238E27FC236}">
                <a16:creationId xmlns:a16="http://schemas.microsoft.com/office/drawing/2014/main" id="{043286ED-9EC2-3350-457C-E14FEA1238FB}"/>
              </a:ext>
            </a:extLst>
          </p:cNvPr>
          <p:cNvSpPr txBox="1"/>
          <p:nvPr/>
        </p:nvSpPr>
        <p:spPr>
          <a:xfrm>
            <a:off x="6175600" y="386558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39940" name="Rectangle 39939">
            <a:extLst>
              <a:ext uri="{FF2B5EF4-FFF2-40B4-BE49-F238E27FC236}">
                <a16:creationId xmlns:a16="http://schemas.microsoft.com/office/drawing/2014/main" id="{1BF5A167-D53A-2F00-9BFA-A7BE19DA2F93}"/>
              </a:ext>
            </a:extLst>
          </p:cNvPr>
          <p:cNvSpPr/>
          <p:nvPr/>
        </p:nvSpPr>
        <p:spPr>
          <a:xfrm>
            <a:off x="6861411" y="1518748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41" name="TextBox 39940">
            <a:extLst>
              <a:ext uri="{FF2B5EF4-FFF2-40B4-BE49-F238E27FC236}">
                <a16:creationId xmlns:a16="http://schemas.microsoft.com/office/drawing/2014/main" id="{A9E271EC-C1EE-3784-F999-2AB41DB7089B}"/>
              </a:ext>
            </a:extLst>
          </p:cNvPr>
          <p:cNvSpPr txBox="1"/>
          <p:nvPr/>
        </p:nvSpPr>
        <p:spPr>
          <a:xfrm>
            <a:off x="6921753" y="1468715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39944" name="Rectangle 39943">
            <a:extLst>
              <a:ext uri="{FF2B5EF4-FFF2-40B4-BE49-F238E27FC236}">
                <a16:creationId xmlns:a16="http://schemas.microsoft.com/office/drawing/2014/main" id="{505E260B-44F9-FE64-1C3B-D611184873E7}"/>
              </a:ext>
            </a:extLst>
          </p:cNvPr>
          <p:cNvSpPr/>
          <p:nvPr/>
        </p:nvSpPr>
        <p:spPr>
          <a:xfrm>
            <a:off x="1600200" y="2692471"/>
            <a:ext cx="1066800" cy="457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45" name="Rectangle 39944">
            <a:extLst>
              <a:ext uri="{FF2B5EF4-FFF2-40B4-BE49-F238E27FC236}">
                <a16:creationId xmlns:a16="http://schemas.microsoft.com/office/drawing/2014/main" id="{CE6118D9-C27B-D94A-58F7-07B4DB92A588}"/>
              </a:ext>
            </a:extLst>
          </p:cNvPr>
          <p:cNvSpPr/>
          <p:nvPr/>
        </p:nvSpPr>
        <p:spPr>
          <a:xfrm>
            <a:off x="1600200" y="3424707"/>
            <a:ext cx="1066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46" name="Rectangle 39945">
            <a:extLst>
              <a:ext uri="{FF2B5EF4-FFF2-40B4-BE49-F238E27FC236}">
                <a16:creationId xmlns:a16="http://schemas.microsoft.com/office/drawing/2014/main" id="{1F92D09E-504D-EE1F-E7AB-8FFC72A7AE15}"/>
              </a:ext>
            </a:extLst>
          </p:cNvPr>
          <p:cNvSpPr/>
          <p:nvPr/>
        </p:nvSpPr>
        <p:spPr>
          <a:xfrm>
            <a:off x="1600200" y="4148705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47" name="Rectangle 39946">
            <a:extLst>
              <a:ext uri="{FF2B5EF4-FFF2-40B4-BE49-F238E27FC236}">
                <a16:creationId xmlns:a16="http://schemas.microsoft.com/office/drawing/2014/main" id="{0F8FC370-2A56-B426-4FC7-8E2D77FD5DFB}"/>
              </a:ext>
            </a:extLst>
          </p:cNvPr>
          <p:cNvSpPr/>
          <p:nvPr/>
        </p:nvSpPr>
        <p:spPr>
          <a:xfrm>
            <a:off x="3505200" y="2692471"/>
            <a:ext cx="1066800" cy="457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48" name="Rectangle 39947">
            <a:extLst>
              <a:ext uri="{FF2B5EF4-FFF2-40B4-BE49-F238E27FC236}">
                <a16:creationId xmlns:a16="http://schemas.microsoft.com/office/drawing/2014/main" id="{45DD409E-09B9-36D6-1C6F-3EA5206E8988}"/>
              </a:ext>
            </a:extLst>
          </p:cNvPr>
          <p:cNvSpPr/>
          <p:nvPr/>
        </p:nvSpPr>
        <p:spPr>
          <a:xfrm>
            <a:off x="3505200" y="3424707"/>
            <a:ext cx="1066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49" name="Rectangle 39948">
            <a:extLst>
              <a:ext uri="{FF2B5EF4-FFF2-40B4-BE49-F238E27FC236}">
                <a16:creationId xmlns:a16="http://schemas.microsoft.com/office/drawing/2014/main" id="{C1B142E4-66A9-FE9B-2F81-D9DB54762908}"/>
              </a:ext>
            </a:extLst>
          </p:cNvPr>
          <p:cNvSpPr/>
          <p:nvPr/>
        </p:nvSpPr>
        <p:spPr>
          <a:xfrm>
            <a:off x="3505200" y="4148705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0" name="Rectangle 39949">
            <a:extLst>
              <a:ext uri="{FF2B5EF4-FFF2-40B4-BE49-F238E27FC236}">
                <a16:creationId xmlns:a16="http://schemas.microsoft.com/office/drawing/2014/main" id="{E79A0799-862F-B09A-F41E-73E45F9E361E}"/>
              </a:ext>
            </a:extLst>
          </p:cNvPr>
          <p:cNvSpPr/>
          <p:nvPr/>
        </p:nvSpPr>
        <p:spPr>
          <a:xfrm>
            <a:off x="5466481" y="2683955"/>
            <a:ext cx="1066800" cy="457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1" name="Rectangle 39950">
            <a:extLst>
              <a:ext uri="{FF2B5EF4-FFF2-40B4-BE49-F238E27FC236}">
                <a16:creationId xmlns:a16="http://schemas.microsoft.com/office/drawing/2014/main" id="{556555EB-FF14-CC6B-849E-F75FAEA70C45}"/>
              </a:ext>
            </a:extLst>
          </p:cNvPr>
          <p:cNvSpPr/>
          <p:nvPr/>
        </p:nvSpPr>
        <p:spPr>
          <a:xfrm>
            <a:off x="5466481" y="3416191"/>
            <a:ext cx="1066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2" name="Rectangle 39951">
            <a:extLst>
              <a:ext uri="{FF2B5EF4-FFF2-40B4-BE49-F238E27FC236}">
                <a16:creationId xmlns:a16="http://schemas.microsoft.com/office/drawing/2014/main" id="{A30EF363-BF53-8B32-F9B1-A3F8DD8426F0}"/>
              </a:ext>
            </a:extLst>
          </p:cNvPr>
          <p:cNvSpPr/>
          <p:nvPr/>
        </p:nvSpPr>
        <p:spPr>
          <a:xfrm>
            <a:off x="5466481" y="4140189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3" name="Rectangle 39952">
            <a:extLst>
              <a:ext uri="{FF2B5EF4-FFF2-40B4-BE49-F238E27FC236}">
                <a16:creationId xmlns:a16="http://schemas.microsoft.com/office/drawing/2014/main" id="{00BE310B-69D0-FF61-DB33-5ADAAD3CA570}"/>
              </a:ext>
            </a:extLst>
          </p:cNvPr>
          <p:cNvSpPr/>
          <p:nvPr/>
        </p:nvSpPr>
        <p:spPr>
          <a:xfrm>
            <a:off x="7371481" y="2683955"/>
            <a:ext cx="1066800" cy="4572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4" name="Rectangle 39953">
            <a:extLst>
              <a:ext uri="{FF2B5EF4-FFF2-40B4-BE49-F238E27FC236}">
                <a16:creationId xmlns:a16="http://schemas.microsoft.com/office/drawing/2014/main" id="{D6F26340-9870-306C-7B00-9E53BC6FC01F}"/>
              </a:ext>
            </a:extLst>
          </p:cNvPr>
          <p:cNvSpPr/>
          <p:nvPr/>
        </p:nvSpPr>
        <p:spPr>
          <a:xfrm>
            <a:off x="7371481" y="3416191"/>
            <a:ext cx="1066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5" name="Rectangle 39954">
            <a:extLst>
              <a:ext uri="{FF2B5EF4-FFF2-40B4-BE49-F238E27FC236}">
                <a16:creationId xmlns:a16="http://schemas.microsoft.com/office/drawing/2014/main" id="{2BFC34CA-C6B8-4A0F-6C5B-248830790021}"/>
              </a:ext>
            </a:extLst>
          </p:cNvPr>
          <p:cNvSpPr/>
          <p:nvPr/>
        </p:nvSpPr>
        <p:spPr>
          <a:xfrm>
            <a:off x="7371481" y="4140189"/>
            <a:ext cx="10668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56" name="TextBox 39955">
            <a:extLst>
              <a:ext uri="{FF2B5EF4-FFF2-40B4-BE49-F238E27FC236}">
                <a16:creationId xmlns:a16="http://schemas.microsoft.com/office/drawing/2014/main" id="{D86138D3-6284-1496-9804-639ECAA8458A}"/>
              </a:ext>
            </a:extLst>
          </p:cNvPr>
          <p:cNvSpPr txBox="1"/>
          <p:nvPr/>
        </p:nvSpPr>
        <p:spPr>
          <a:xfrm>
            <a:off x="390960" y="2572962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x</a:t>
            </a:r>
            <a:endParaRPr lang="en-TH" sz="3200" dirty="0"/>
          </a:p>
        </p:txBody>
      </p:sp>
      <p:sp>
        <p:nvSpPr>
          <p:cNvPr id="39957" name="TextBox 39956">
            <a:extLst>
              <a:ext uri="{FF2B5EF4-FFF2-40B4-BE49-F238E27FC236}">
                <a16:creationId xmlns:a16="http://schemas.microsoft.com/office/drawing/2014/main" id="{0E903BA9-A871-2D80-DD57-9A451DAE548A}"/>
              </a:ext>
            </a:extLst>
          </p:cNvPr>
          <p:cNvSpPr txBox="1"/>
          <p:nvPr/>
        </p:nvSpPr>
        <p:spPr>
          <a:xfrm>
            <a:off x="364187" y="3407876"/>
            <a:ext cx="30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y</a:t>
            </a:r>
            <a:endParaRPr lang="en-TH" sz="3200" dirty="0"/>
          </a:p>
        </p:txBody>
      </p:sp>
      <p:sp>
        <p:nvSpPr>
          <p:cNvPr id="39958" name="TextBox 39957">
            <a:extLst>
              <a:ext uri="{FF2B5EF4-FFF2-40B4-BE49-F238E27FC236}">
                <a16:creationId xmlns:a16="http://schemas.microsoft.com/office/drawing/2014/main" id="{A2BE6EFD-C7E3-2242-C477-53DC78B59BF8}"/>
              </a:ext>
            </a:extLst>
          </p:cNvPr>
          <p:cNvSpPr txBox="1"/>
          <p:nvPr/>
        </p:nvSpPr>
        <p:spPr>
          <a:xfrm>
            <a:off x="267927" y="4157772"/>
            <a:ext cx="1261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ourier New" pitchFamily="49" charset="0"/>
              </a:rPr>
              <a:t>temp</a:t>
            </a:r>
            <a:endParaRPr lang="en-TH" sz="3200" dirty="0"/>
          </a:p>
        </p:txBody>
      </p:sp>
      <p:sp>
        <p:nvSpPr>
          <p:cNvPr id="39959" name="Rectangle 39958">
            <a:extLst>
              <a:ext uri="{FF2B5EF4-FFF2-40B4-BE49-F238E27FC236}">
                <a16:creationId xmlns:a16="http://schemas.microsoft.com/office/drawing/2014/main" id="{FD67F158-AA91-863D-2547-9D01CD3347C2}"/>
              </a:ext>
            </a:extLst>
          </p:cNvPr>
          <p:cNvSpPr/>
          <p:nvPr/>
        </p:nvSpPr>
        <p:spPr>
          <a:xfrm>
            <a:off x="1389720" y="2216403"/>
            <a:ext cx="1487760" cy="1811980"/>
          </a:xfrm>
          <a:prstGeom prst="rect">
            <a:avLst/>
          </a:prstGeom>
          <a:noFill/>
          <a:ln>
            <a:solidFill>
              <a:srgbClr val="94209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60" name="TextBox 39959">
            <a:extLst>
              <a:ext uri="{FF2B5EF4-FFF2-40B4-BE49-F238E27FC236}">
                <a16:creationId xmlns:a16="http://schemas.microsoft.com/office/drawing/2014/main" id="{014C2412-C520-434C-A314-089923E51CE3}"/>
              </a:ext>
            </a:extLst>
          </p:cNvPr>
          <p:cNvSpPr txBox="1"/>
          <p:nvPr/>
        </p:nvSpPr>
        <p:spPr>
          <a:xfrm>
            <a:off x="1745349" y="2294239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เริ่มต้น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961" name="TextBox 39960">
            <a:extLst>
              <a:ext uri="{FF2B5EF4-FFF2-40B4-BE49-F238E27FC236}">
                <a16:creationId xmlns:a16="http://schemas.microsoft.com/office/drawing/2014/main" id="{74FDE0AF-126B-F6DA-917F-C4F07EF2BD6D}"/>
              </a:ext>
            </a:extLst>
          </p:cNvPr>
          <p:cNvSpPr txBox="1"/>
          <p:nvPr/>
        </p:nvSpPr>
        <p:spPr>
          <a:xfrm>
            <a:off x="1591056" y="2628683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39962" name="TextBox 39961">
            <a:extLst>
              <a:ext uri="{FF2B5EF4-FFF2-40B4-BE49-F238E27FC236}">
                <a16:creationId xmlns:a16="http://schemas.microsoft.com/office/drawing/2014/main" id="{85460595-E420-220C-7064-3549FDC521D2}"/>
              </a:ext>
            </a:extLst>
          </p:cNvPr>
          <p:cNvSpPr txBox="1"/>
          <p:nvPr/>
        </p:nvSpPr>
        <p:spPr>
          <a:xfrm>
            <a:off x="1578754" y="3352155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39963" name="Rectangle 39962">
            <a:extLst>
              <a:ext uri="{FF2B5EF4-FFF2-40B4-BE49-F238E27FC236}">
                <a16:creationId xmlns:a16="http://schemas.microsoft.com/office/drawing/2014/main" id="{3075FFCA-2A9C-7933-6BC6-FB4F13C4ECEC}"/>
              </a:ext>
            </a:extLst>
          </p:cNvPr>
          <p:cNvSpPr/>
          <p:nvPr/>
        </p:nvSpPr>
        <p:spPr>
          <a:xfrm>
            <a:off x="2021601" y="5046546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64" name="TextBox 39963">
            <a:extLst>
              <a:ext uri="{FF2B5EF4-FFF2-40B4-BE49-F238E27FC236}">
                <a16:creationId xmlns:a16="http://schemas.microsoft.com/office/drawing/2014/main" id="{57FBF92E-70F3-A7E2-BEFB-A674D3DA2F61}"/>
              </a:ext>
            </a:extLst>
          </p:cNvPr>
          <p:cNvSpPr txBox="1"/>
          <p:nvPr/>
        </p:nvSpPr>
        <p:spPr>
          <a:xfrm>
            <a:off x="2059921" y="4994538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  <p:sp>
        <p:nvSpPr>
          <p:cNvPr id="39965" name="TextBox 39964">
            <a:extLst>
              <a:ext uri="{FF2B5EF4-FFF2-40B4-BE49-F238E27FC236}">
                <a16:creationId xmlns:a16="http://schemas.microsoft.com/office/drawing/2014/main" id="{170090B1-6F71-15D9-C781-FE90D976746A}"/>
              </a:ext>
            </a:extLst>
          </p:cNvPr>
          <p:cNvSpPr txBox="1"/>
          <p:nvPr/>
        </p:nvSpPr>
        <p:spPr>
          <a:xfrm>
            <a:off x="2342597" y="5052159"/>
            <a:ext cx="1567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temp</a:t>
            </a:r>
            <a:r>
              <a:rPr lang="en-US" sz="2000" b="1" dirty="0">
                <a:latin typeface="Courier New" pitchFamily="49" charset="0"/>
              </a:rPr>
              <a:t> = x;</a:t>
            </a:r>
          </a:p>
        </p:txBody>
      </p:sp>
      <p:sp>
        <p:nvSpPr>
          <p:cNvPr id="39967" name="Rectangle 39966">
            <a:extLst>
              <a:ext uri="{FF2B5EF4-FFF2-40B4-BE49-F238E27FC236}">
                <a16:creationId xmlns:a16="http://schemas.microsoft.com/office/drawing/2014/main" id="{7D89B57C-E250-03A9-EB47-724E3FF2AF37}"/>
              </a:ext>
            </a:extLst>
          </p:cNvPr>
          <p:cNvSpPr/>
          <p:nvPr/>
        </p:nvSpPr>
        <p:spPr>
          <a:xfrm>
            <a:off x="4195114" y="4986884"/>
            <a:ext cx="1837339" cy="542208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68" name="Rectangle 39967">
            <a:extLst>
              <a:ext uri="{FF2B5EF4-FFF2-40B4-BE49-F238E27FC236}">
                <a16:creationId xmlns:a16="http://schemas.microsoft.com/office/drawing/2014/main" id="{3BDF132F-13C1-A7D1-58F5-046789515E1A}"/>
              </a:ext>
            </a:extLst>
          </p:cNvPr>
          <p:cNvSpPr/>
          <p:nvPr/>
        </p:nvSpPr>
        <p:spPr>
          <a:xfrm>
            <a:off x="4231247" y="5051348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69" name="TextBox 39968">
            <a:extLst>
              <a:ext uri="{FF2B5EF4-FFF2-40B4-BE49-F238E27FC236}">
                <a16:creationId xmlns:a16="http://schemas.microsoft.com/office/drawing/2014/main" id="{83247DB4-B5DB-E945-E9D2-066EC2A8F648}"/>
              </a:ext>
            </a:extLst>
          </p:cNvPr>
          <p:cNvSpPr txBox="1"/>
          <p:nvPr/>
        </p:nvSpPr>
        <p:spPr>
          <a:xfrm>
            <a:off x="4269567" y="4999340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39970" name="TextBox 39969">
            <a:extLst>
              <a:ext uri="{FF2B5EF4-FFF2-40B4-BE49-F238E27FC236}">
                <a16:creationId xmlns:a16="http://schemas.microsoft.com/office/drawing/2014/main" id="{B1AB0CA1-4CF9-F7ED-9C84-CAFEABDC7D1E}"/>
              </a:ext>
            </a:extLst>
          </p:cNvPr>
          <p:cNvSpPr txBox="1"/>
          <p:nvPr/>
        </p:nvSpPr>
        <p:spPr>
          <a:xfrm>
            <a:off x="4708551" y="5058829"/>
            <a:ext cx="1567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Courier New" pitchFamily="49" charset="0"/>
              </a:rPr>
              <a:t>x = y;</a:t>
            </a:r>
          </a:p>
        </p:txBody>
      </p:sp>
      <p:sp>
        <p:nvSpPr>
          <p:cNvPr id="39971" name="Rectangle 39970">
            <a:extLst>
              <a:ext uri="{FF2B5EF4-FFF2-40B4-BE49-F238E27FC236}">
                <a16:creationId xmlns:a16="http://schemas.microsoft.com/office/drawing/2014/main" id="{5DB2649F-EA71-C34D-EF51-EBA1CDE46146}"/>
              </a:ext>
            </a:extLst>
          </p:cNvPr>
          <p:cNvSpPr/>
          <p:nvPr/>
        </p:nvSpPr>
        <p:spPr>
          <a:xfrm>
            <a:off x="6397126" y="4977225"/>
            <a:ext cx="1837339" cy="542208"/>
          </a:xfrm>
          <a:prstGeom prst="rect">
            <a:avLst/>
          </a:prstGeom>
          <a:solidFill>
            <a:srgbClr val="B7E8FF">
              <a:alpha val="11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72" name="Rectangle 39971">
            <a:extLst>
              <a:ext uri="{FF2B5EF4-FFF2-40B4-BE49-F238E27FC236}">
                <a16:creationId xmlns:a16="http://schemas.microsoft.com/office/drawing/2014/main" id="{8F434A0C-A0A3-1F1A-665C-B983C5BC14F0}"/>
              </a:ext>
            </a:extLst>
          </p:cNvPr>
          <p:cNvSpPr/>
          <p:nvPr/>
        </p:nvSpPr>
        <p:spPr>
          <a:xfrm>
            <a:off x="6433259" y="5041689"/>
            <a:ext cx="416799" cy="378211"/>
          </a:xfrm>
          <a:prstGeom prst="rect">
            <a:avLst/>
          </a:prstGeom>
          <a:solidFill>
            <a:srgbClr val="00B0F0">
              <a:alpha val="64000"/>
            </a:srgbClr>
          </a:solidFill>
          <a:ln>
            <a:solidFill>
              <a:srgbClr val="B7E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sp>
        <p:nvSpPr>
          <p:cNvPr id="39973" name="TextBox 39972">
            <a:extLst>
              <a:ext uri="{FF2B5EF4-FFF2-40B4-BE49-F238E27FC236}">
                <a16:creationId xmlns:a16="http://schemas.microsoft.com/office/drawing/2014/main" id="{15B82D59-38F9-AEA2-A9C1-0B8AAEEB8196}"/>
              </a:ext>
            </a:extLst>
          </p:cNvPr>
          <p:cNvSpPr txBox="1"/>
          <p:nvPr/>
        </p:nvSpPr>
        <p:spPr>
          <a:xfrm>
            <a:off x="6471579" y="4989681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</p:txBody>
      </p:sp>
      <p:sp>
        <p:nvSpPr>
          <p:cNvPr id="39975" name="TextBox 39974">
            <a:extLst>
              <a:ext uri="{FF2B5EF4-FFF2-40B4-BE49-F238E27FC236}">
                <a16:creationId xmlns:a16="http://schemas.microsoft.com/office/drawing/2014/main" id="{251B93EE-6802-1FAA-4BE4-B98E69C3CCD0}"/>
              </a:ext>
            </a:extLst>
          </p:cNvPr>
          <p:cNvSpPr txBox="1"/>
          <p:nvPr/>
        </p:nvSpPr>
        <p:spPr>
          <a:xfrm>
            <a:off x="6777531" y="5057933"/>
            <a:ext cx="15677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Courier New" pitchFamily="49" charset="0"/>
              </a:rPr>
              <a:t>y = temp;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9978" name="Rectangle 39977">
            <a:extLst>
              <a:ext uri="{FF2B5EF4-FFF2-40B4-BE49-F238E27FC236}">
                <a16:creationId xmlns:a16="http://schemas.microsoft.com/office/drawing/2014/main" id="{92CA1382-1F93-0A46-E517-10AA98312FEC}"/>
              </a:ext>
            </a:extLst>
          </p:cNvPr>
          <p:cNvSpPr/>
          <p:nvPr/>
        </p:nvSpPr>
        <p:spPr>
          <a:xfrm>
            <a:off x="7161001" y="2181181"/>
            <a:ext cx="1487760" cy="1811980"/>
          </a:xfrm>
          <a:prstGeom prst="rect">
            <a:avLst/>
          </a:prstGeom>
          <a:noFill/>
          <a:ln>
            <a:solidFill>
              <a:srgbClr val="94209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979" name="TextBox 39978">
            <a:extLst>
              <a:ext uri="{FF2B5EF4-FFF2-40B4-BE49-F238E27FC236}">
                <a16:creationId xmlns:a16="http://schemas.microsoft.com/office/drawing/2014/main" id="{FB837FCC-4865-25B7-2F99-38B17471A104}"/>
              </a:ext>
            </a:extLst>
          </p:cNvPr>
          <p:cNvSpPr txBox="1"/>
          <p:nvPr/>
        </p:nvSpPr>
        <p:spPr>
          <a:xfrm>
            <a:off x="7516630" y="2259017"/>
            <a:ext cx="74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สิ้นสุด</a:t>
            </a:r>
            <a:endParaRPr lang="en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980" name="TextBox 39979">
            <a:extLst>
              <a:ext uri="{FF2B5EF4-FFF2-40B4-BE49-F238E27FC236}">
                <a16:creationId xmlns:a16="http://schemas.microsoft.com/office/drawing/2014/main" id="{ED1F415A-D9A1-E921-EB31-D3A820ABA741}"/>
              </a:ext>
            </a:extLst>
          </p:cNvPr>
          <p:cNvSpPr txBox="1"/>
          <p:nvPr/>
        </p:nvSpPr>
        <p:spPr>
          <a:xfrm>
            <a:off x="3483754" y="2629384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39981" name="TextBox 39980">
            <a:extLst>
              <a:ext uri="{FF2B5EF4-FFF2-40B4-BE49-F238E27FC236}">
                <a16:creationId xmlns:a16="http://schemas.microsoft.com/office/drawing/2014/main" id="{B2D77CC3-7B2F-FCCB-C90D-72708846EA10}"/>
              </a:ext>
            </a:extLst>
          </p:cNvPr>
          <p:cNvSpPr txBox="1"/>
          <p:nvPr/>
        </p:nvSpPr>
        <p:spPr>
          <a:xfrm>
            <a:off x="3471452" y="3352856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39984" name="TextBox 39983">
            <a:extLst>
              <a:ext uri="{FF2B5EF4-FFF2-40B4-BE49-F238E27FC236}">
                <a16:creationId xmlns:a16="http://schemas.microsoft.com/office/drawing/2014/main" id="{75E52D31-F3BD-0D23-5C5D-2D4BAC3774DC}"/>
              </a:ext>
            </a:extLst>
          </p:cNvPr>
          <p:cNvSpPr txBox="1"/>
          <p:nvPr/>
        </p:nvSpPr>
        <p:spPr>
          <a:xfrm>
            <a:off x="3471452" y="4091497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39985" name="TextBox 39984">
            <a:extLst>
              <a:ext uri="{FF2B5EF4-FFF2-40B4-BE49-F238E27FC236}">
                <a16:creationId xmlns:a16="http://schemas.microsoft.com/office/drawing/2014/main" id="{D436B9B3-6C40-DE7F-D823-002130134CAF}"/>
              </a:ext>
            </a:extLst>
          </p:cNvPr>
          <p:cNvSpPr txBox="1"/>
          <p:nvPr/>
        </p:nvSpPr>
        <p:spPr>
          <a:xfrm>
            <a:off x="5453143" y="2604439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39986" name="TextBox 39985">
            <a:extLst>
              <a:ext uri="{FF2B5EF4-FFF2-40B4-BE49-F238E27FC236}">
                <a16:creationId xmlns:a16="http://schemas.microsoft.com/office/drawing/2014/main" id="{602A9D15-5D9C-52E0-FFE2-84CD681E74E1}"/>
              </a:ext>
            </a:extLst>
          </p:cNvPr>
          <p:cNvSpPr txBox="1"/>
          <p:nvPr/>
        </p:nvSpPr>
        <p:spPr>
          <a:xfrm>
            <a:off x="5467959" y="3349759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39987" name="TextBox 39986">
            <a:extLst>
              <a:ext uri="{FF2B5EF4-FFF2-40B4-BE49-F238E27FC236}">
                <a16:creationId xmlns:a16="http://schemas.microsoft.com/office/drawing/2014/main" id="{A7CD9E15-5FEB-B520-0AD6-AB89668052C0}"/>
              </a:ext>
            </a:extLst>
          </p:cNvPr>
          <p:cNvSpPr txBox="1"/>
          <p:nvPr/>
        </p:nvSpPr>
        <p:spPr>
          <a:xfrm>
            <a:off x="5453143" y="4084917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39988" name="TextBox 39987">
            <a:extLst>
              <a:ext uri="{FF2B5EF4-FFF2-40B4-BE49-F238E27FC236}">
                <a16:creationId xmlns:a16="http://schemas.microsoft.com/office/drawing/2014/main" id="{369B44EF-B497-57CF-E665-E4E170F0B3C0}"/>
              </a:ext>
            </a:extLst>
          </p:cNvPr>
          <p:cNvSpPr txBox="1"/>
          <p:nvPr/>
        </p:nvSpPr>
        <p:spPr>
          <a:xfrm>
            <a:off x="7371481" y="3361547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sp>
        <p:nvSpPr>
          <p:cNvPr id="39989" name="TextBox 39988">
            <a:extLst>
              <a:ext uri="{FF2B5EF4-FFF2-40B4-BE49-F238E27FC236}">
                <a16:creationId xmlns:a16="http://schemas.microsoft.com/office/drawing/2014/main" id="{5CEB7FEA-2C7C-B70F-2CE4-AB1F3689C846}"/>
              </a:ext>
            </a:extLst>
          </p:cNvPr>
          <p:cNvSpPr txBox="1"/>
          <p:nvPr/>
        </p:nvSpPr>
        <p:spPr>
          <a:xfrm>
            <a:off x="7371481" y="2611673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54</a:t>
            </a:r>
            <a:endParaRPr lang="en-TH" sz="3200" dirty="0"/>
          </a:p>
        </p:txBody>
      </p:sp>
      <p:sp>
        <p:nvSpPr>
          <p:cNvPr id="39990" name="TextBox 39989">
            <a:extLst>
              <a:ext uri="{FF2B5EF4-FFF2-40B4-BE49-F238E27FC236}">
                <a16:creationId xmlns:a16="http://schemas.microsoft.com/office/drawing/2014/main" id="{B3031572-B830-916E-2360-DA253D622266}"/>
              </a:ext>
            </a:extLst>
          </p:cNvPr>
          <p:cNvSpPr txBox="1"/>
          <p:nvPr/>
        </p:nvSpPr>
        <p:spPr>
          <a:xfrm>
            <a:off x="7388340" y="4080609"/>
            <a:ext cx="10882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urier New" pitchFamily="49" charset="0"/>
              </a:rPr>
              <a:t>57</a:t>
            </a:r>
            <a:endParaRPr lang="en-TH" sz="3200" dirty="0"/>
          </a:p>
        </p:txBody>
      </p:sp>
      <p:cxnSp>
        <p:nvCxnSpPr>
          <p:cNvPr id="39994" name="Elbow Connector 39993">
            <a:extLst>
              <a:ext uri="{FF2B5EF4-FFF2-40B4-BE49-F238E27FC236}">
                <a16:creationId xmlns:a16="http://schemas.microsoft.com/office/drawing/2014/main" id="{4B0A02B0-7F1D-C32D-807E-BF34E2FFFB7D}"/>
              </a:ext>
            </a:extLst>
          </p:cNvPr>
          <p:cNvCxnSpPr>
            <a:stCxn id="39961" idx="3"/>
            <a:endCxn id="39984" idx="1"/>
          </p:cNvCxnSpPr>
          <p:nvPr/>
        </p:nvCxnSpPr>
        <p:spPr>
          <a:xfrm>
            <a:off x="2679302" y="2921071"/>
            <a:ext cx="792150" cy="1462814"/>
          </a:xfrm>
          <a:prstGeom prst="bentConnector3">
            <a:avLst/>
          </a:prstGeom>
          <a:ln w="3810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95" name="Elbow Connector 39994">
            <a:extLst>
              <a:ext uri="{FF2B5EF4-FFF2-40B4-BE49-F238E27FC236}">
                <a16:creationId xmlns:a16="http://schemas.microsoft.com/office/drawing/2014/main" id="{4515FAF4-F05A-BDA2-A999-F241E8B22951}"/>
              </a:ext>
            </a:extLst>
          </p:cNvPr>
          <p:cNvCxnSpPr>
            <a:cxnSpLocks/>
            <a:endCxn id="39985" idx="1"/>
          </p:cNvCxnSpPr>
          <p:nvPr/>
        </p:nvCxnSpPr>
        <p:spPr>
          <a:xfrm flipV="1">
            <a:off x="4585957" y="2896827"/>
            <a:ext cx="867186" cy="756670"/>
          </a:xfrm>
          <a:prstGeom prst="bentConnector3">
            <a:avLst/>
          </a:prstGeom>
          <a:ln w="3810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97" name="Elbow Connector 39996">
            <a:extLst>
              <a:ext uri="{FF2B5EF4-FFF2-40B4-BE49-F238E27FC236}">
                <a16:creationId xmlns:a16="http://schemas.microsoft.com/office/drawing/2014/main" id="{9FD7C2F9-E765-6D6B-05CD-64E8C39F6061}"/>
              </a:ext>
            </a:extLst>
          </p:cNvPr>
          <p:cNvCxnSpPr>
            <a:cxnSpLocks/>
          </p:cNvCxnSpPr>
          <p:nvPr/>
        </p:nvCxnSpPr>
        <p:spPr>
          <a:xfrm flipV="1">
            <a:off x="6517554" y="3680578"/>
            <a:ext cx="867186" cy="756670"/>
          </a:xfrm>
          <a:prstGeom prst="bentConnector3">
            <a:avLst/>
          </a:prstGeom>
          <a:ln w="3810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48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681E3E80-6567-401B-9806-7602A131AD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85C1E4-095C-413C-A42B-53E245DC55CD}" type="slidenum">
              <a:rPr lang="en-US" altLang="th-TH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th-TH" altLang="th-TH" sz="10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2C0723-B0A8-42A0-8F00-FF1A3C782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จบบทที่ </a:t>
            </a:r>
            <a:r>
              <a:rPr lang="en-US" sz="8000" b="1" kern="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8000" b="1" kern="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81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th-TH" altLang="en-US" sz="1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A person holding a book&#10;&#10;Description automatically generated">
            <a:extLst>
              <a:ext uri="{FF2B5EF4-FFF2-40B4-BE49-F238E27FC236}">
                <a16:creationId xmlns:a16="http://schemas.microsoft.com/office/drawing/2014/main" id="{2F65EC07-51BF-F1D0-250B-8F93B3BF7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1444"/>
            <a:ext cx="7025634" cy="3770317"/>
          </a:xfrm>
          <a:prstGeom prst="rect">
            <a:avLst/>
          </a:prstGeom>
        </p:spPr>
      </p:pic>
      <p:pic>
        <p:nvPicPr>
          <p:cNvPr id="5" name="Picture 4" descr="A close-up of a paper&#10;&#10;Description automatically generated with medium confidence">
            <a:extLst>
              <a:ext uri="{FF2B5EF4-FFF2-40B4-BE49-F238E27FC236}">
                <a16:creationId xmlns:a16="http://schemas.microsoft.com/office/drawing/2014/main" id="{5C70461F-82A1-4E17-A580-5FF7CCE53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t="5680" r="17300"/>
          <a:stretch/>
        </p:blipFill>
        <p:spPr>
          <a:xfrm>
            <a:off x="4427217" y="3724652"/>
            <a:ext cx="3389254" cy="25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87931D42-8619-4FBE-902B-2AEB056C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DCD37-088A-4E4A-9BBA-297A17D2220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th-TH" altLang="en-US" sz="1000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8F91553-7B39-4D82-BED6-82573353B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ประวัติภาษาซี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 descr="A picture containing text, screenshot, cartoon, design&#10;&#10;Description automatically generated">
            <a:extLst>
              <a:ext uri="{FF2B5EF4-FFF2-40B4-BE49-F238E27FC236}">
                <a16:creationId xmlns:a16="http://schemas.microsoft.com/office/drawing/2014/main" id="{0E3F6666-C872-183D-E705-FA5DB737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92" y="1921988"/>
            <a:ext cx="6652011" cy="4703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65EC4A-F5B6-17E3-26E1-666B5DE8AF9C}"/>
              </a:ext>
            </a:extLst>
          </p:cNvPr>
          <p:cNvSpPr txBox="1"/>
          <p:nvPr/>
        </p:nvSpPr>
        <p:spPr>
          <a:xfrm>
            <a:off x="2590800" y="651075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H" sz="1100" dirty="0">
                <a:solidFill>
                  <a:srgbClr val="969696"/>
                </a:solidFill>
              </a:rPr>
              <a:t>https://en.wikipedia.org/wiki/C_%28programming_language%29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5183E-2DF9-1288-739F-9EDD66EAD0E9}"/>
              </a:ext>
            </a:extLst>
          </p:cNvPr>
          <p:cNvSpPr txBox="1"/>
          <p:nvPr/>
        </p:nvSpPr>
        <p:spPr>
          <a:xfrm>
            <a:off x="1331640" y="1028081"/>
            <a:ext cx="6566364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ภาษาซีเป็นภาษาระดับสูง ที่มีคุณสมบัติพิเศษที่สามารถใช้งานในระดับต่ำ (</a:t>
            </a:r>
            <a:r>
              <a:rPr lang="en-US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low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ได้ เปรียบเหมือนสะพานเชื่อมภาษาเครื่องเข้ากับภาษาระดับสูง </a:t>
            </a:r>
            <a:endParaRPr lang="en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803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>
            <a:extLst>
              <a:ext uri="{FF2B5EF4-FFF2-40B4-BE49-F238E27FC236}">
                <a16:creationId xmlns:a16="http://schemas.microsoft.com/office/drawing/2014/main" id="{D725D86E-4D0B-4871-883A-A5A42896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B938D7-7ADD-4619-B596-1D8578C7A9D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th-TH" altLang="en-US" sz="1000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A807CFC5-17DE-415A-92C5-6CB72FA286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3567" y="1227329"/>
            <a:ext cx="8001000" cy="502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คอมพิวเตอร์ทำงานได้ต้องมีการประมวลผลภาษาเครื่องเท่านั้น เพื่อให้การเขียนโปรแกรม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ได้ง่ายขึ้นจึงพัฒนาเป็นภาษาคอมพิวเตอร์ จึงต้องมีโปรแกรมแปลภาษาคอมพิวเตอร์เป็น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th-TH" altLang="en-US" sz="2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ภาษาเครื่อง</a:t>
            </a:r>
            <a:endParaRPr lang="en-US" altLang="en-US" sz="24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F5636-18C2-E84E-988E-0123BC8C2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00" y="2493128"/>
            <a:ext cx="7344800" cy="3950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50A28-ADAF-704D-8EC1-B0F8A19414B1}"/>
              </a:ext>
            </a:extLst>
          </p:cNvPr>
          <p:cNvSpPr/>
          <p:nvPr/>
        </p:nvSpPr>
        <p:spPr>
          <a:xfrm>
            <a:off x="2209800" y="6477000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/>
              <a:t>ที่มา</a:t>
            </a:r>
            <a:r>
              <a:rPr lang="en-US" sz="1100" dirty="0"/>
              <a:t>: </a:t>
            </a:r>
            <a:r>
              <a:rPr lang="en-TH" sz="1100" dirty="0">
                <a:hlinkClick r:id="rId3"/>
              </a:rPr>
              <a:t>https://www.tamemo.com/post/141/learn-intro-compiler-interpreter/</a:t>
            </a:r>
            <a:endParaRPr lang="en-TH" sz="110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057073-D4B3-4D23-AA4E-3C32555D7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2693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38B7AF-63C5-4D6C-B70D-76DFADE8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4086D-DAD6-4F91-B70A-FAA4F8BA596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FF1F63A-8E3A-47B4-ACC8-8BF89D70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75639"/>
            <a:ext cx="8001000" cy="547827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โปรแกรมแปลภาษาเป็นภาษาเครื่อง มี 2 ประเภท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อินเทอร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์พ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รี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(Interpreter)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คอมไพเลอร์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(Compiler)</a:t>
            </a: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51D7F81A-F642-4FE3-9233-082AEDE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307B5820-9FCA-474D-AA1D-A13D5AA5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F61FFE-99A4-4A22-AF00-F00812B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E147BC-D43F-80A5-C430-DDF941203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5002" y="1941819"/>
            <a:ext cx="4179198" cy="2002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D37195-E22F-E988-CDE8-74AA72B6099F}"/>
              </a:ext>
            </a:extLst>
          </p:cNvPr>
          <p:cNvSpPr txBox="1"/>
          <p:nvPr/>
        </p:nvSpPr>
        <p:spPr>
          <a:xfrm>
            <a:off x="2822048" y="3386540"/>
            <a:ext cx="8028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Speaker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C637D-AC15-9946-F349-66CD0CC54FE4}"/>
              </a:ext>
            </a:extLst>
          </p:cNvPr>
          <p:cNvSpPr txBox="1"/>
          <p:nvPr/>
        </p:nvSpPr>
        <p:spPr>
          <a:xfrm>
            <a:off x="4083159" y="3390633"/>
            <a:ext cx="10516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Interpretor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72CA16-F89D-D238-BC36-1A495BD097EB}"/>
              </a:ext>
            </a:extLst>
          </p:cNvPr>
          <p:cNvSpPr txBox="1"/>
          <p:nvPr/>
        </p:nvSpPr>
        <p:spPr>
          <a:xfrm>
            <a:off x="5252139" y="3386540"/>
            <a:ext cx="11324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Listerner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AC2238-CC2E-6EA0-A440-E6DD155F0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0722" y="4325549"/>
            <a:ext cx="4782556" cy="23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038B7AF-63C5-4D6C-B70D-76DFADE8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14086D-DAD6-4F91-B70A-FAA4F8BA596F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th-TH" altLang="en-US" sz="100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FF1F63A-8E3A-47B4-ACC8-8BF89D70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20974"/>
            <a:ext cx="8001000" cy="5478271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th-TH" altLang="zh-CN" sz="3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โปรแกรมแปลภาษาเป็นภาษาเครื่อง มี 2 ประเภท</a:t>
            </a:r>
          </a:p>
          <a:p>
            <a:pPr lvl="2" eaLnBrk="1" hangingPunct="1">
              <a:lnSpc>
                <a:spcPct val="90000"/>
              </a:lnSpc>
            </a:pP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์พ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รี</a:t>
            </a:r>
            <a:r>
              <a:rPr lang="th-TH" altLang="zh-CN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เต</a:t>
            </a:r>
            <a:r>
              <a:rPr lang="th-TH" altLang="zh-CN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อร์</a:t>
            </a:r>
            <a:r>
              <a:rPr lang="en-US" altLang="zh-CN" sz="2800" dirty="0">
                <a:latin typeface="TH Sarabun New" panose="020B0500040200020003" pitchFamily="34" charset="-34"/>
                <a:ea typeface="SimSun" panose="02010600030101010101" pitchFamily="2" charset="-122"/>
                <a:cs typeface="TH Sarabun New" panose="020B0500040200020003" pitchFamily="34" charset="-34"/>
              </a:rPr>
              <a:t> (Interpreter</a:t>
            </a:r>
            <a:r>
              <a:rPr lang="en-US" altLang="zh-CN" sz="2800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 eaLnBrk="1" hangingPunct="1">
              <a:lnSpc>
                <a:spcPct val="90000"/>
              </a:lnSpc>
            </a:pPr>
            <a:endParaRPr lang="th-TH" altLang="zh-CN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th-TH" altLang="zh-CN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h-TH" altLang="zh-CN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51D7F81A-F642-4FE3-9233-082AEDE1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307B5820-9FCA-474D-AA1D-A13D5AA5E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5" y="370587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D7F61FFE-99A4-4A22-AF00-F00812B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76200"/>
            <a:ext cx="7772400" cy="115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กระบวนการแปลภาษาคอมพิวเตอร์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EF29E5-E1DE-6F09-3792-9B73C67F5B71}"/>
              </a:ext>
            </a:extLst>
          </p:cNvPr>
          <p:cNvSpPr txBox="1"/>
          <p:nvPr/>
        </p:nvSpPr>
        <p:spPr>
          <a:xfrm>
            <a:off x="959176" y="3421014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Code 1</a:t>
            </a:r>
            <a:r>
              <a:rPr lang="en-US" b="1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2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nd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line 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3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rd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 </a:t>
            </a:r>
            <a:endParaRPr lang="en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4</a:t>
            </a:r>
            <a:r>
              <a:rPr lang="en-US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672DF58-A64B-D1FD-8163-6B431D1D3299}"/>
              </a:ext>
            </a:extLst>
          </p:cNvPr>
          <p:cNvSpPr/>
          <p:nvPr/>
        </p:nvSpPr>
        <p:spPr>
          <a:xfrm>
            <a:off x="2649057" y="3739717"/>
            <a:ext cx="1329743" cy="461657"/>
          </a:xfrm>
          <a:prstGeom prst="rightArrow">
            <a:avLst>
              <a:gd name="adj1" fmla="val 50000"/>
              <a:gd name="adj2" fmla="val 8120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B0801-4573-B166-85B8-6870F9163F03}"/>
              </a:ext>
            </a:extLst>
          </p:cNvPr>
          <p:cNvSpPr txBox="1"/>
          <p:nvPr/>
        </p:nvSpPr>
        <p:spPr>
          <a:xfrm>
            <a:off x="2693875" y="3339606"/>
            <a:ext cx="1356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Code 1</a:t>
            </a:r>
            <a:r>
              <a:rPr lang="en-US" b="1" baseline="3000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line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0704EBD-2FC4-DD9B-7FA3-F7F287B2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927" y="3039583"/>
            <a:ext cx="2067170" cy="1740086"/>
          </a:xfrm>
          <a:prstGeom prst="rect">
            <a:avLst/>
          </a:prstGeom>
        </p:spPr>
      </p:pic>
      <p:pic>
        <p:nvPicPr>
          <p:cNvPr id="12" name="Picture 11" descr="A picture containing graphics, symbol, circle, font&#10;&#10;Description automatically generated">
            <a:extLst>
              <a:ext uri="{FF2B5EF4-FFF2-40B4-BE49-F238E27FC236}">
                <a16:creationId xmlns:a16="http://schemas.microsoft.com/office/drawing/2014/main" id="{4BBADF2E-6AA1-DB83-3B92-63C612EF9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19" y="3034755"/>
            <a:ext cx="1330681" cy="13306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61EB2E-D0ED-396C-35E4-D6C7B5AA4B65}"/>
              </a:ext>
            </a:extLst>
          </p:cNvPr>
          <p:cNvSpPr txBox="1"/>
          <p:nvPr/>
        </p:nvSpPr>
        <p:spPr>
          <a:xfrm>
            <a:off x="4087631" y="4344343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interpreter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13328BE-B210-C668-40B4-51D345306DB8}"/>
              </a:ext>
            </a:extLst>
          </p:cNvPr>
          <p:cNvSpPr/>
          <p:nvPr/>
        </p:nvSpPr>
        <p:spPr>
          <a:xfrm>
            <a:off x="5642321" y="3764372"/>
            <a:ext cx="1329743" cy="461657"/>
          </a:xfrm>
          <a:prstGeom prst="rightArrow">
            <a:avLst>
              <a:gd name="adj1" fmla="val 50000"/>
              <a:gd name="adj2" fmla="val 8120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99DD1CE-0540-50C0-FCF5-F9E2D3E1D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2107" y="3040830"/>
            <a:ext cx="1659516" cy="16595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BC2F14-23DF-B9C3-0115-DA76F48CF977}"/>
              </a:ext>
            </a:extLst>
          </p:cNvPr>
          <p:cNvSpPr txBox="1"/>
          <p:nvPr/>
        </p:nvSpPr>
        <p:spPr>
          <a:xfrm>
            <a:off x="5629600" y="3296305"/>
            <a:ext cx="165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H" sz="2800" b="1" spc="-150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1 0 1 0 1 </a:t>
            </a:r>
            <a:r>
              <a:rPr lang="en-TH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โครงสร้างภาษาซีเบื้องต้น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โปรแกรมภาษา&amp;quot;&quot;/&gt;&lt;property id=&quot;20307&quot; value=&quot;287&quot;/&gt;&lt;/object&gt;&lt;object type=&quot;3&quot; unique_id=&quot;10006&quot;&gt;&lt;property id=&quot;20148&quot; value=&quot;5&quot;/&gt;&lt;property id=&quot;20300&quot; value=&quot;Slide 3 - &amp;quot;โปรแกรมภาษา&amp;quot;&quot;/&gt;&lt;property id=&quot;20307&quot; value=&quot;291&quot;/&gt;&lt;/object&gt;&lt;object type=&quot;3&quot; unique_id=&quot;10007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5&quot;/&gt;&lt;property id=&quot;20307&quot; value=&quot;290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 - &amp;quot;โครงสร้างโปรแกรมภาษาซี&amp;quot;&quot;/&gt;&lt;property id=&quot;20307&quot; value=&quot;257&quot;/&gt;&lt;/object&gt;&lt;object type=&quot;3&quot; unique_id=&quot;10011&quot;&gt;&lt;property id=&quot;20148&quot; value=&quot;5&quot;/&gt;&lt;property id=&quot;20300&quot; value=&quot;Slide 8 - &amp;quot;หลักการตั้งชื่อ (Identifier)&amp;quot;&quot;/&gt;&lt;property id=&quot;20307&quot; value=&quot;272&quot;/&gt;&lt;/object&gt;&lt;object type=&quot;3&quot; unique_id=&quot;10012&quot;&gt;&lt;property id=&quot;20148&quot; value=&quot;5&quot;/&gt;&lt;property id=&quot;20300&quot; value=&quot;Slide 9 - &amp;quot;คำสงวน Reserved Words ของภาษา C&amp;quot;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1&quot;/&gt;&lt;/object&gt;&lt;object type=&quot;3&quot; unique_id=&quot;10014&quot;&gt;&lt;property id=&quot;20148&quot; value=&quot;5&quot;/&gt;&lt;property id=&quot;20300&quot; value=&quot;Slide 11 - &amp;quot;การใช้ #include&amp;quot;&quot;/&gt;&lt;property id=&quot;20307&quot; value=&quot;259&quot;/&gt;&lt;/object&gt;&lt;object type=&quot;3&quot; unique_id=&quot;10015&quot;&gt;&lt;property id=&quot;20148&quot; value=&quot;5&quot;/&gt;&lt;property id=&quot;20300&quot; value=&quot;Slide 12 - &amp;quot;การใช้ #define&amp;quot;&quot;/&gt;&lt;property id=&quot;20307&quot; value=&quot;260&quot;/&gt;&lt;/object&gt;&lt;object type=&quot;3&quot; unique_id=&quot;10016&quot;&gt;&lt;property id=&quot;20148&quot; value=&quot;5&quot;/&gt;&lt;property id=&quot;20300&quot; value=&quot;Slide 13 - &amp;quot;ส่วนประกาศ (Global Declarations)&amp;quot;&quot;/&gt;&lt;property id=&quot;20307&quot; value=&quot;261&quot;/&gt;&lt;/object&gt;&lt;object type=&quot;3&quot; unique_id=&quot;10017&quot;&gt;&lt;property id=&quot;20148&quot; value=&quot;5&quot;/&gt;&lt;property id=&quot;20300&quot; value=&quot;Slide 14 - &amp;quot;ส่วนประกาศ (Global Declarations)&amp;quot;&quot;/&gt;&lt;property id=&quot;20307&quot; value=&quot;293&quot;/&gt;&lt;/object&gt;&lt;object type=&quot;3&quot; unique_id=&quot;10018&quot;&gt;&lt;property id=&quot;20148&quot; value=&quot;5&quot;/&gt;&lt;property id=&quot;20300&quot; value=&quot;Slide 15 - &amp;quot;ฟังก์ชันหลักของโปรแกรม (Main Function)&amp;quot;&quot;/&gt;&lt;property id=&quot;20307&quot; value=&quot;262&quot;/&gt;&lt;/object&gt;&lt;object type=&quot;3&quot; unique_id=&quot;10019&quot;&gt;&lt;property id=&quot;20148&quot; value=&quot;5&quot;/&gt;&lt;property id=&quot;20300&quot; value=&quot;Slide 16 - &amp;quot;ฟังก์ชันหลักของโปรแกรม (Main Function)&amp;quot;&quot;/&gt;&lt;property id=&quot;20307&quot; value=&quot;294&quot;/&gt;&lt;/object&gt;&lt;object type=&quot;3&quot; unique_id=&quot;10020&quot;&gt;&lt;property id=&quot;20148&quot; value=&quot;5&quot;/&gt;&lt;property id=&quot;20300&quot; value=&quot;Slide 17 - &amp;quot;การสร้างฟังก์ชันใช้งานเอง (User Define Function)&amp;quot;&quot;/&gt;&lt;property id=&quot;20307&quot; value=&quot;263&quot;/&gt;&lt;/object&gt;&lt;object type=&quot;3&quot; unique_id=&quot;10021&quot;&gt;&lt;property id=&quot;20148&quot; value=&quot;5&quot;/&gt;&lt;property id=&quot;20300&quot; value=&quot;Slide 18 - &amp;quot;การสร้างฟังก์ชันใช้งานเอง (User Define Function)&amp;quot;&quot;/&gt;&lt;property id=&quot;20307&quot; value=&quot;295&quot;/&gt;&lt;/object&gt;&lt;object type=&quot;3&quot; unique_id=&quot;10022&quot;&gt;&lt;property id=&quot;20148&quot; value=&quot;5&quot;/&gt;&lt;property id=&quot;20300&quot; value=&quot;Slide 19 - &amp;quot;การใช้คำอธิบาย (Program Comments)&amp;quot;&quot;/&gt;&lt;property id=&quot;20307&quot; value=&quot;264&quot;/&gt;&lt;/object&gt;&lt;object type=&quot;3&quot; unique_id=&quot;10023&quot;&gt;&lt;property id=&quot;20148&quot; value=&quot;5&quot;/&gt;&lt;property id=&quot;20300&quot; value=&quot;Slide 20 - &amp;quot;การใช้คำอธิบาย (Program Comments)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การใช้ printf()&amp;quot;&quot;/&gt;&lt;property id=&quot;20307&quot; value=&quot;267&quot;/&gt;&lt;/object&gt;&lt;object type=&quot;3&quot; unique_id=&quot;10025&quot;&gt;&lt;property id=&quot;20148&quot; value=&quot;5&quot;/&gt;&lt;property id=&quot;20300&quot; value=&quot;Slide 22 - &amp;quot;ตัวอย่างโปรแกรมที่ 1&amp;quot;&quot;/&gt;&lt;property id=&quot;20307&quot; value=&quot;275&quot;/&gt;&lt;/object&gt;&lt;object type=&quot;3&quot; unique_id=&quot;10026&quot;&gt;&lt;property id=&quot;20148&quot; value=&quot;5&quot;/&gt;&lt;property id=&quot;20300&quot; value=&quot;Slide 23 - &amp;quot;ตัวอย่างโปรแกรมที่ 2&amp;quot;&quot;/&gt;&lt;property id=&quot;20307&quot; value=&quot;276&quot;/&gt;&lt;/object&gt;&lt;object type=&quot;3&quot; unique_id=&quot;10027&quot;&gt;&lt;property id=&quot;20148&quot; value=&quot;5&quot;/&gt;&lt;property id=&quot;20300&quot; value=&quot;Slide 24&quot;/&gt;&lt;property id=&quot;20307&quot; value=&quot;277&quot;/&gt;&lt;/object&gt;&lt;object type=&quot;3&quot; unique_id=&quot;10028&quot;&gt;&lt;property id=&quot;20148&quot; value=&quot;5&quot;/&gt;&lt;property id=&quot;20300&quot; value=&quot;Slide 25 - &amp;quot;การใช้ Control ด้วย Backslash&amp;quot;&quot;/&gt;&lt;property id=&quot;20307&quot; value=&quot;278&quot;/&gt;&lt;/object&gt;&lt;object type=&quot;3&quot; unique_id=&quot;10029&quot;&gt;&lt;property id=&quot;20148&quot; value=&quot;5&quot;/&gt;&lt;property id=&quot;20300&quot; value=&quot;Slide 26 - &amp;quot;ตัวอย่างโปรแกรมที่ 4&amp;quot;&quot;/&gt;&lt;property id=&quot;20307&quot; value=&quot;279&quot;/&gt;&lt;/object&gt;&lt;object type=&quot;3&quot; unique_id=&quot;10030&quot;&gt;&lt;property id=&quot;20148&quot; value=&quot;5&quot;/&gt;&lt;property id=&quot;20300&quot; value=&quot;Slide 27 - &amp;quot;รหัสควบคุมลักษณะ (Format String)&amp;quot;&quot;/&gt;&lt;property id=&quot;20307&quot; value=&quot;280&quot;/&gt;&lt;/object&gt;&lt;object type=&quot;3&quot; unique_id=&quot;10031&quot;&gt;&lt;property id=&quot;20148&quot; value=&quot;5&quot;/&gt;&lt;property id=&quot;20300&quot; value=&quot;Slide 28 - &amp;quot;ตัวอย่างโปรแกรมที่ 5&amp;quot;&quot;/&gt;&lt;property id=&quot;20307&quot; value=&quot;281&quot;/&gt;&lt;/object&gt;&lt;object type=&quot;3&quot; unique_id=&quot;10032&quot;&gt;&lt;property id=&quot;20148&quot; value=&quot;5&quot;/&gt;&lt;property id=&quot;20300&quot; value=&quot;Slide 29 - &amp;quot;การจัดการหน้าจอด้วยรหัสควบคุมลักษณะ&amp;quot;&quot;/&gt;&lt;property id=&quot;20307&quot; value=&quot;282&quot;/&gt;&lt;/object&gt;&lt;object type=&quot;3&quot; unique_id=&quot;10033&quot;&gt;&lt;property id=&quot;20148&quot; value=&quot;5&quot;/&gt;&lt;property id=&quot;20300&quot; value=&quot;Slide 30 - &amp;quot;คำถามเกี่ยวกับ printf()&amp;quot;&quot;/&gt;&lt;property id=&quot;20307&quot; value=&quot;297&quot;/&gt;&lt;/object&gt;&lt;object type=&quot;3&quot; unique_id=&quot;10034&quot;&gt;&lt;property id=&quot;20148&quot; value=&quot;5&quot;/&gt;&lt;property id=&quot;20300&quot; value=&quot;Slide 31 - &amp;quot;คำถามเกี่ยวกับ printf()&amp;quot;&quot;/&gt;&lt;property id=&quot;20307&quot; value=&quot;298&quot;/&gt;&lt;/object&gt;&lt;object type=&quot;3&quot; unique_id=&quot;10035&quot;&gt;&lt;property id=&quot;20148&quot; value=&quot;5&quot;/&gt;&lt;property id=&quot;20300&quot; value=&quot;Slide 32 - &amp;quot;การใช้ scanf()&amp;quot;&quot;/&gt;&lt;property id=&quot;20307&quot; value=&quot;266&quot;/&gt;&lt;/object&gt;&lt;object type=&quot;3&quot; unique_id=&quot;10036&quot;&gt;&lt;property id=&quot;20148&quot; value=&quot;5&quot;/&gt;&lt;property id=&quot;20300&quot; value=&quot;Slide 33 - &amp;quot;ตัวอย่างโปรแกรมที่ 6&amp;quot;&quot;/&gt;&lt;property id=&quot;20307&quot; value=&quot;283&quot;/&gt;&lt;/object&gt;&lt;object type=&quot;3&quot; unique_id=&quot;10039&quot;&gt;&lt;property id=&quot;20148&quot; value=&quot;5&quot;/&gt;&lt;property id=&quot;20300&quot; value=&quot;Slide 34 - &amp;quot;ตัวอย่างโปรแกรมที่ 9 (Interactive)&amp;quot;&quot;/&gt;&lt;property id=&quot;20307&quot; value=&quot;286&quot;/&gt;&lt;/object&gt;&lt;object type=&quot;3&quot; unique_id=&quot;10040&quot;&gt;&lt;property id=&quot;20148&quot; value=&quot;5&quot;/&gt;&lt;property id=&quot;20300&quot; value=&quot;Slide 35 - &amp;quot;จบโครงสร้างภาษาซีเบื้องต้น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F30DE0F3E824FB341B855DC8FC9BC" ma:contentTypeVersion="2" ma:contentTypeDescription="Create a new document." ma:contentTypeScope="" ma:versionID="dd2bac6f861a4fc1bf44340c56dc2d16">
  <xsd:schema xmlns:xsd="http://www.w3.org/2001/XMLSchema" xmlns:xs="http://www.w3.org/2001/XMLSchema" xmlns:p="http://schemas.microsoft.com/office/2006/metadata/properties" xmlns:ns2="54d25207-ff70-4e75-a54a-207ef403d960" targetNamespace="http://schemas.microsoft.com/office/2006/metadata/properties" ma:root="true" ma:fieldsID="bcfab7e157bafb9b20f2711784ea484d" ns2:_="">
    <xsd:import namespace="54d25207-ff70-4e75-a54a-207ef403d9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25207-ff70-4e75-a54a-207ef403d9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9D5AA4-F0A6-48E5-934E-DBF844E7D0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d25207-ff70-4e75-a54a-207ef403d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1A51F-B1B2-4317-81F1-946F176B4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5454</TotalTime>
  <Words>2736</Words>
  <Application>Microsoft Macintosh PowerPoint</Application>
  <PresentationFormat>On-screen Show (4:3)</PresentationFormat>
  <Paragraphs>692</Paragraphs>
  <Slides>46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DIN W01 Regular</vt:lpstr>
      <vt:lpstr>DIN_1451 LT W01 Engschrift</vt:lpstr>
      <vt:lpstr>Arial</vt:lpstr>
      <vt:lpstr>Courier New</vt:lpstr>
      <vt:lpstr>TH Sarabun New</vt:lpstr>
      <vt:lpstr>TH SarabunPSK</vt:lpstr>
      <vt:lpstr>Times New Roman</vt:lpstr>
      <vt:lpstr>Wingdings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โครงสร้างโปรแกรมภาษาซี</vt:lpstr>
      <vt:lpstr>โครงสร้างโปรแกรมภาษาซี</vt:lpstr>
      <vt:lpstr>โครงสร้างโปรแกรมภาษาซี</vt:lpstr>
      <vt:lpstr>แบบฝึกหัดที่ 1 คำถามเกี่ยวกับ โครงสร้างภาษาซี</vt:lpstr>
      <vt:lpstr>PowerPoint Presentation</vt:lpstr>
      <vt:lpstr>การใช้ #include</vt:lpstr>
      <vt:lpstr>การใช้ #define</vt:lpstr>
      <vt:lpstr>Global Declarations</vt:lpstr>
      <vt:lpstr>ฟังก์ชันหลักของโปรแกรม (Main Function)</vt:lpstr>
      <vt:lpstr>การสร้างฟังก์ชันใช้งานเอง (User Define Function)</vt:lpstr>
      <vt:lpstr>คำอธิบายของโปรแกรม (Program Comments)</vt:lpstr>
      <vt:lpstr>ตัวอย่าง :คำอธิบายของโปรแกรม             (Program Comments)</vt:lpstr>
      <vt:lpstr>ประโยคคำสั่งเบื้องต้น การรับข้อมูล และ การแสดงข้อมูล</vt:lpstr>
      <vt:lpstr>การใช้คำสั่ง printf( )</vt:lpstr>
      <vt:lpstr>ตัวอย่างโปรแกรม การใช้คำสั่ง printf( )</vt:lpstr>
      <vt:lpstr>การใช้อักขระควบคุมการแสดงผล</vt:lpstr>
      <vt:lpstr>PowerPoint Presentation</vt:lpstr>
      <vt:lpstr>รหัสควบคุมลักษณะ (Format String)</vt:lpstr>
      <vt:lpstr>ตัวอย่างโปรแกรม การใช้รหัสควบคุมลักษณะ </vt:lpstr>
      <vt:lpstr>ตัวอย่างโปรแกรม การใช้รหัสควบคุมลักษณะ </vt:lpstr>
      <vt:lpstr>Standard ASCII Characters</vt:lpstr>
      <vt:lpstr>แบบฝึกหัดที่ 2 คำถามเกี่ยวกับ printf( )</vt:lpstr>
      <vt:lpstr>การจัดการหน้าจอด้วยรหัสควบคุมลักษณะ</vt:lpstr>
      <vt:lpstr>การใช้ scanf( )</vt:lpstr>
      <vt:lpstr>ตัวอย่างโปรแกรม การใช้ scanf( )</vt:lpstr>
      <vt:lpstr>ตัวอย่างโปรแกรม การใช้ scanf( )</vt:lpstr>
      <vt:lpstr>ตัวแปร variable</vt:lpstr>
      <vt:lpstr>หลักการตั้งชื่อตัวแปร ค่าคงที่ และ ฟังก์ชัน</vt:lpstr>
      <vt:lpstr>คำสงวน (Reserved Words) ของภาษา C</vt:lpstr>
      <vt:lpstr>ตัวแปร variable (2)</vt:lpstr>
      <vt:lpstr>ตัวแปร variable (3)</vt:lpstr>
      <vt:lpstr>ตัวแปร variable (4)</vt:lpstr>
      <vt:lpstr>ตัวแปร variable (4)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โครงสร้างภาษาซีเบื้องต้น</dc:title>
  <dc:creator>COM</dc:creator>
  <cp:lastModifiedBy>พิชยพัชยา ศรีคร้าม</cp:lastModifiedBy>
  <cp:revision>296</cp:revision>
  <cp:lastPrinted>2018-07-13T08:25:13Z</cp:lastPrinted>
  <dcterms:created xsi:type="dcterms:W3CDTF">2006-06-12T16:52:30Z</dcterms:created>
  <dcterms:modified xsi:type="dcterms:W3CDTF">2023-06-30T14:31:13Z</dcterms:modified>
</cp:coreProperties>
</file>