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3"/>
  </p:sldMasterIdLst>
  <p:notesMasterIdLst>
    <p:notesMasterId r:id="rId37"/>
  </p:notesMasterIdLst>
  <p:handoutMasterIdLst>
    <p:handoutMasterId r:id="rId38"/>
  </p:handoutMasterIdLst>
  <p:sldIdLst>
    <p:sldId id="256" r:id="rId4"/>
    <p:sldId id="340" r:id="rId5"/>
    <p:sldId id="287" r:id="rId6"/>
    <p:sldId id="289" r:id="rId7"/>
    <p:sldId id="342" r:id="rId8"/>
    <p:sldId id="343" r:id="rId9"/>
    <p:sldId id="290" r:id="rId10"/>
    <p:sldId id="291" r:id="rId11"/>
    <p:sldId id="292" r:id="rId12"/>
    <p:sldId id="332" r:id="rId13"/>
    <p:sldId id="331" r:id="rId14"/>
    <p:sldId id="295" r:id="rId15"/>
    <p:sldId id="344" r:id="rId16"/>
    <p:sldId id="345" r:id="rId17"/>
    <p:sldId id="296" r:id="rId18"/>
    <p:sldId id="334" r:id="rId19"/>
    <p:sldId id="333" r:id="rId20"/>
    <p:sldId id="299" r:id="rId21"/>
    <p:sldId id="337" r:id="rId22"/>
    <p:sldId id="336" r:id="rId23"/>
    <p:sldId id="300" r:id="rId24"/>
    <p:sldId id="301" r:id="rId25"/>
    <p:sldId id="319" r:id="rId26"/>
    <p:sldId id="324" r:id="rId27"/>
    <p:sldId id="325" r:id="rId28"/>
    <p:sldId id="298" r:id="rId29"/>
    <p:sldId id="326" r:id="rId30"/>
    <p:sldId id="327" r:id="rId31"/>
    <p:sldId id="328" r:id="rId32"/>
    <p:sldId id="329" r:id="rId33"/>
    <p:sldId id="330" r:id="rId34"/>
    <p:sldId id="339" r:id="rId35"/>
    <p:sldId id="341" r:id="rId36"/>
  </p:sldIdLst>
  <p:sldSz cx="9144000" cy="6858000" type="screen4x3"/>
  <p:notesSz cx="7099300" cy="10234613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99CCFF"/>
    <a:srgbClr val="333399"/>
    <a:srgbClr val="800080"/>
    <a:srgbClr val="CC00CC"/>
    <a:srgbClr val="FFFF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59" autoAdjust="0"/>
    <p:restoredTop sz="91562" autoAdjust="0"/>
  </p:normalViewPr>
  <p:slideViewPr>
    <p:cSldViewPr>
      <p:cViewPr varScale="1">
        <p:scale>
          <a:sx n="101" d="100"/>
          <a:sy n="101" d="100"/>
        </p:scale>
        <p:origin x="10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13B3564E-56D9-4D1B-B556-DAFBC0B94F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8BEF476A-2D98-4456-BAD9-796C7DB804F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C499C34-E7FA-4263-A4B4-84289014015E}" type="datetimeFigureOut">
              <a:rPr lang="th-TH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defRPr/>
              </a:pPr>
              <a:t>24/06/66</a:t>
            </a:fld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FEB47043-376E-43C9-A390-EE64400A302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52EBBE32-20D0-43E2-A2C6-20B7D652364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EC85816-2FCE-4281-A8FE-B18481202249}" type="slidenum">
              <a:rPr lang="en-US" altLang="en-US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defRPr/>
              </a:pPr>
              <a:t>‹#›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9A6DC13F-830A-4B50-9D5C-737242FDA16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D20105BE-7875-4BCB-B173-BBCC843F0C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27E8CE6-DE59-4A52-B424-F4654464E42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3" name="Rectangle 5">
            <a:extLst>
              <a:ext uri="{FF2B5EF4-FFF2-40B4-BE49-F238E27FC236}">
                <a16:creationId xmlns:a16="http://schemas.microsoft.com/office/drawing/2014/main" id="{C0A485E1-3DD0-4D3B-98BC-674D5C1739A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dirty="0"/>
              <a:t>Click to edit Master text styles</a:t>
            </a:r>
          </a:p>
          <a:p>
            <a:pPr lvl="1"/>
            <a:r>
              <a:rPr lang="th-TH" noProof="0" dirty="0"/>
              <a:t>Second level</a:t>
            </a:r>
          </a:p>
          <a:p>
            <a:pPr lvl="2"/>
            <a:r>
              <a:rPr lang="th-TH" noProof="0" dirty="0"/>
              <a:t>Third level</a:t>
            </a:r>
          </a:p>
          <a:p>
            <a:pPr lvl="3"/>
            <a:r>
              <a:rPr lang="th-TH" noProof="0" dirty="0"/>
              <a:t>Fourth level</a:t>
            </a:r>
          </a:p>
          <a:p>
            <a:pPr lvl="4"/>
            <a:r>
              <a:rPr lang="th-TH" noProof="0" dirty="0"/>
              <a:t>Fifth level</a:t>
            </a:r>
          </a:p>
        </p:txBody>
      </p:sp>
      <p:sp>
        <p:nvSpPr>
          <p:cNvPr id="124934" name="Rectangle 6">
            <a:extLst>
              <a:ext uri="{FF2B5EF4-FFF2-40B4-BE49-F238E27FC236}">
                <a16:creationId xmlns:a16="http://schemas.microsoft.com/office/drawing/2014/main" id="{DCC10B2A-816B-419B-BDFE-EE56517318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124935" name="Rectangle 7">
            <a:extLst>
              <a:ext uri="{FF2B5EF4-FFF2-40B4-BE49-F238E27FC236}">
                <a16:creationId xmlns:a16="http://schemas.microsoft.com/office/drawing/2014/main" id="{66B5F30D-B1D1-46BE-9696-51B1C786FD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>
              <a:defRPr/>
            </a:pPr>
            <a:fld id="{96F74064-A018-4A9F-9AD2-065B35CA093E}" type="slidenum">
              <a:rPr lang="en-US" altLang="en-US" smtClean="0"/>
              <a:pPr>
                <a:defRPr/>
              </a:pPr>
              <a:t>‹#›</a:t>
            </a:fld>
            <a:endParaRPr lang="th-TH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H SarabunPSK" panose="020B0500040200020003" pitchFamily="34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H SarabunPSK" panose="020B0500040200020003" pitchFamily="34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H SarabunPSK" panose="020B0500040200020003" pitchFamily="34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H SarabunPSK" panose="020B0500040200020003" pitchFamily="34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H SarabunPSK" panose="020B0500040200020003" pitchFamily="34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5759570-3BB2-47BE-A79E-9520EFFEBF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8B82D18A-CA25-4C9C-B6DC-D6581DFC16B5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1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976B809-AB94-4CBE-89B3-B27C8C6E1C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7DE9E66-D7F9-47FC-B2BD-3A2986CB9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D6B5AFB-A6B4-4153-8FEC-91F333C30E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8B87E9F2-B496-4ECA-9E47-A9BF96D3DD20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10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8B39F50-B51F-4A22-A97E-998AE6C586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27955BF-AA7C-480E-8220-DAF849B36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7F701CC-0919-4D9F-A12F-7244DFD9BA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B0BAF6FE-BF82-4039-B208-B910DA8D70CD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11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8C4A274D-D5A2-474E-AF39-F61F5B9D7D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A5E6513-814E-4D7F-B14C-40BBD910B2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B9B31638-040E-48FD-A5CD-B482687AB0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9C509DF2-8A36-454E-8C10-02CB4C0EB12C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12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0934600-B582-4E01-800A-EDF222D685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74CE9EB-A34B-4B04-930D-87796D6331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B9B31638-040E-48FD-A5CD-B482687AB0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9C509DF2-8A36-454E-8C10-02CB4C0EB12C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13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0934600-B582-4E01-800A-EDF222D685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74CE9EB-A34B-4B04-930D-87796D6331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45565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C66620FC-D9D5-4497-86CF-FE24864F62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A88DE3AA-E94C-45F1-A493-A737C672598B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14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10A4CA9-E746-4E61-8810-9BC503DDD5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4712AC23-4BC2-493C-AC3E-B86991BE6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571978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A5FFC132-089F-4DB4-A16F-004611DD47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7B061DDE-DB1E-473B-84F6-81483D45A0FD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15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53B5FFD-11C8-49F3-81B5-FBDC999788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37FEAEE-77FD-4F4F-82E0-B8A6A892AA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01C03B4-7460-49AD-9976-EAA5E285F1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FE5424A2-EFF4-4124-A5D1-A54445BBEFBF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16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C3F5576-4080-4284-B9A8-2D03C051F5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EBB1C675-0B63-4D4A-B8DE-D238B54B1B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55E47182-EA78-43E6-B507-2F364A3992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DEA93F53-37E0-487E-A89B-DF19A897D915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17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5B29C7C-6A1F-43ED-98EF-6C64BC3B44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EECF536-8770-44D4-AE7D-CDEC6EEA36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6DD1D9C3-89CE-44B6-9AF8-37E82A155A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1433B67F-4CC1-477E-A7EF-4A0B8C798979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18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DBB1A9B-CE16-4392-A720-597CBFE80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D1C7F29F-31F7-408F-A271-BBF86C120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15325A6E-E84A-4F31-AE8A-5198731C32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B3DD94A9-8EA4-4D40-AB58-B5D4ECC1594F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19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58472897-A902-446E-B9BA-0B54A384F3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6D4D3BF-8BFE-4342-83A5-A76F9CC166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7F0414B4-0129-49ED-AF69-E40F625C3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11B26231-7A51-4A84-8937-A21E86221DA2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2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875E9FD-0230-4C40-8578-BA8FA58AA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7203A52-5D46-45FD-89B2-1B11C71BA3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272E2AE-133D-4B34-8872-740F6392BB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B2B6F85C-3055-46F9-9C69-AB18AD71FF57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20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3505890-4B8F-45C0-BDCB-BF60EDC10B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BC89D90-9685-4D0B-9005-FE9938253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E97E55BF-A843-40B7-B945-E059F14EAD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BC6E505E-C46D-4216-BE6E-E9F1B0682561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21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C8413F1C-04F4-48AE-97AD-D3DFB7D5A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0143D7E3-CB23-44E5-BB3F-7F68AA0F0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094D338E-D390-4296-A456-979F77EA3F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3604B92C-AD6B-4066-BC34-046DEAE6B22D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22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167E3513-8AF9-4B99-9C2E-E673675B38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6A85FA10-A4AC-420C-BA41-4EE6F44B9F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8EF528F8-40F7-4A35-9C6A-D8F938A983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00CDA164-3890-458C-B4C0-20F926498954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23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536114D4-5DE8-4FEA-94FE-CD6E10C85A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F8DA00B8-3FCB-4884-A7BA-00259F051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7F63E168-2272-455A-8E4E-E5362848C4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1AEB44CD-A67A-4525-8687-9AB49C34BFD2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24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9377EDE3-4EC9-4F78-BE4E-1A79AFF791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FB4799C-BF67-41D9-AAC8-902A5B1C0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B214206-87BD-43AB-BBE8-CD678795E3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88A616A0-B99F-4FDE-8D32-12849AB46011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25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064D4B62-D5B4-4924-9315-FCB53A04BF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96DE712C-7F56-4C53-A165-939729DC7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05AA55D1-854D-43F4-8448-3DDD34239B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B7DD874B-02E6-4597-9F50-70A52A704464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26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0896C17-E5CC-46A8-AFB0-17EBBF9E0B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8F59D2F3-80EC-476B-ADA1-3B04257F2F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85AB7434-239D-4FDF-8FC6-328FFB369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F031A43E-27B9-4B59-8565-9F7E2D6B97EA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27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0A56432F-3542-45CF-AF0E-774C4E2390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6CB5EB33-B3F7-4F87-B14F-3C721EDFD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8061D2A9-D6EF-418F-BA25-A0F4E1CEA7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B4953722-9BBD-4F16-BBF6-CC01E133FC06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28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C8480AB7-685C-481D-B21D-8315C52790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D44369DC-D769-432F-BF16-415ACFAC13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B20CD689-F369-409D-9873-4FF7F11FFD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1553CFFC-A4FD-407C-A8BF-626D65C6A5C8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29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419A384-C14E-4C66-B430-4D67ED17E3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1DB4E32E-9F76-41B7-88E0-D52EDD8A5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5ED4B05-CB5E-4799-9B25-9ECFFEB650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85C6692F-D09D-4D46-B43B-2B4C773354F8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3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178BD068-E940-4A0D-B5F8-E82C2C6772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AD26D23-0CF4-4D7B-85EC-B656ACD09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A3B43545-7686-4156-9B41-2D13A34AB9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46026FEB-C109-42F3-B02F-5873D2DDF8B7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30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01C0F1ED-8F7D-4AE6-95F2-8B88375D65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74BD3776-E261-43DB-867F-906145A74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54F27310-48EB-4564-A794-7B240A3EBD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445E5D7A-595C-4C78-8CD8-B23383EFAB61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31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06AC730C-1592-488A-979B-999B24ED9A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8C68C9C1-6936-47B4-A7ED-0FDED917F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60D6FE92-91E0-421E-987C-20062F45EC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14B426A9-38EC-4C03-8A9C-1A215CE84221}" type="slidenum">
              <a:rPr lang="en-US" altLang="en-US" smtClean="0">
                <a:cs typeface="Angsana New" panose="02020603050405020304" pitchFamily="18" charset="-34"/>
              </a:rPr>
              <a:pPr>
                <a:spcBef>
                  <a:spcPct val="0"/>
                </a:spcBef>
              </a:pPr>
              <a:t>32</a:t>
            </a:fld>
            <a:endParaRPr lang="th-TH" altLang="en-US">
              <a:cs typeface="Angsana New" panose="02020603050405020304" pitchFamily="18" charset="-34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B67FCE8-AD2B-4EB9-B7B0-4ACC390916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E01DC2DF-BA8F-4A3B-B3F2-9BCD954A6F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5759570-3BB2-47BE-A79E-9520EFFEBF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8B82D18A-CA25-4C9C-B6DC-D6581DFC16B5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33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976B809-AB94-4CBE-89B3-B27C8C6E1C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7DE9E66-D7F9-47FC-B2BD-3A2986CB9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21184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C66620FC-D9D5-4497-86CF-FE24864F62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A88DE3AA-E94C-45F1-A493-A737C672598B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4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10A4CA9-E746-4E61-8810-9BC503DDD5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4712AC23-4BC2-493C-AC3E-B86991BE6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C66620FC-D9D5-4497-86CF-FE24864F62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A88DE3AA-E94C-45F1-A493-A737C672598B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5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10A4CA9-E746-4E61-8810-9BC503DDD5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4712AC23-4BC2-493C-AC3E-B86991BE6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52642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C66620FC-D9D5-4497-86CF-FE24864F62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A88DE3AA-E94C-45F1-A493-A737C672598B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6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10A4CA9-E746-4E61-8810-9BC503DDD5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4712AC23-4BC2-493C-AC3E-B86991BE6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43722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DCE39A8C-B383-4CEA-BB19-C93AE588B0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4B9BFF8B-81F8-4E2E-96BC-A5FEC7BAEF30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7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43E70D0-1C64-41AD-A7D7-1E45A99DC2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27B836A-27E2-43B8-86D8-172AF5B4C2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073D9B6-D9D1-4912-BB70-4ED37F76B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5A23D339-F360-4154-9B03-89D5176E206E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8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30ECAB6-7141-4A6F-89ED-91E91DC9AD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93BE956-682A-4752-B7C8-8273DEC07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206A305-72A4-4D69-A21A-42AD094E9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B1A8CBF7-4A2F-4206-89B9-443AFC552F32}" type="slidenum">
              <a:rPr lang="en-US" altLang="en-US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</a:pPr>
              <a:t>9</a:t>
            </a:fld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F077CFE-97EC-4C84-AE27-F7DE6D4B42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0547207-598F-42A1-9062-B94F9D36D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cs typeface="Cordia New" panose="020B0304020202020204" pitchFamily="34" charset="-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D557473D-7518-40E4-8458-5256C341ED5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A63365C6-6E2E-4E6A-A33A-DE48F6A70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9pPr>
            </a:lstStyle>
            <a:p>
              <a:pPr algn="ctr" eaLnBrk="1" hangingPunct="1">
                <a:defRPr/>
              </a:pPr>
              <a:endParaRPr lang="en-US" altLang="th-TH" sz="2400" dirty="0">
                <a:latin typeface="Times New Roman" pitchFamily="18" charset="0"/>
                <a:cs typeface="TH SarabunPSK" panose="020B0500040200020003" pitchFamily="34" charset="-34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324D4F59-E17F-473F-9315-1893C65D331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09A50A5F-5E91-4C79-9632-56506322DC7F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th-TH" sz="2400" dirty="0">
                  <a:latin typeface="Times New Roman" pitchFamily="18" charset="0"/>
                  <a:cs typeface="TH SarabunPSK" panose="020B0500040200020003" pitchFamily="34" charset="-34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1B1F7E12-0180-4FC8-AFCA-8B85C200DC43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th-TH" sz="2400" dirty="0">
                  <a:latin typeface="Times New Roman" pitchFamily="18" charset="0"/>
                  <a:cs typeface="TH SarabunPSK" panose="020B0500040200020003" pitchFamily="34" charset="-34"/>
                </a:endParaRPr>
              </a:p>
            </p:txBody>
          </p:sp>
          <p:sp>
            <p:nvSpPr>
              <p:cNvPr id="12" name="Line 7">
                <a:extLst>
                  <a:ext uri="{FF2B5EF4-FFF2-40B4-BE49-F238E27FC236}">
                    <a16:creationId xmlns:a16="http://schemas.microsoft.com/office/drawing/2014/main" id="{52E93022-628D-426A-9153-1B406AB05D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622F3522-9B57-43CF-B7D4-45DC84E5FFE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BB8F4181-355F-456F-93DA-2AFCC6CA24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th-TH" sz="2400" dirty="0">
                  <a:latin typeface="Times New Roman" pitchFamily="18" charset="0"/>
                  <a:cs typeface="TH SarabunPSK" panose="020B0500040200020003" pitchFamily="34" charset="-34"/>
                </a:endParaRPr>
              </a:p>
            </p:txBody>
          </p:sp>
          <p:sp>
            <p:nvSpPr>
              <p:cNvPr id="9" name="Line 10">
                <a:extLst>
                  <a:ext uri="{FF2B5EF4-FFF2-40B4-BE49-F238E27FC236}">
                    <a16:creationId xmlns:a16="http://schemas.microsoft.com/office/drawing/2014/main" id="{300DDF5C-2F86-4CB8-8DB8-04380557BD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</p:grpSp>
      <p:sp>
        <p:nvSpPr>
          <p:cNvPr id="307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5A28A208-673E-45B7-8392-4B2A897879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46BD2-2ED3-4047-89A2-FA0724E257F6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8F39B525-66BB-4BDC-9F9E-4BEADFB850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039FF27A-BC45-4AE7-B803-2F5670660C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0CE81-5F3D-42DB-A783-B7003D727FEA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24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83A708B7-EDF8-49AF-A12C-0D306CF167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46803-465D-46EC-BD6E-CB7DDD640835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AE57A7B-F2F4-4C94-BBB2-C4BEAC9660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E02FC7D4-3D41-4271-8539-7AF0ACAE62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9F26E-889C-4308-8A8F-1050CE0A50E1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5087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6420050-9A7A-43E3-B8EC-6B3060C79E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16F3C-4C12-4967-ACFF-87B40C1F67DF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291FE14-38CE-4DE8-8039-EB7AB232B2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A22097D-F9B4-45B7-9B61-312A65671A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83CF7-C418-4ABB-A184-DE2AB4D646B7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354694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B3E6F7B-E465-44B5-A1FE-5403E3126F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31264-894C-41EA-B9BB-51B4E36D025B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CBDBA08-06D0-4BF5-9D93-1FD4684BB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47A2B5A-B266-4B89-9313-5DFE67D5D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E7B7E-F5A1-49BB-8F5C-BCDD0B8EFDDE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9863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6C125AD-7F4C-4788-ACA4-8C4BABEBD7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30EF7-B507-418B-A948-22405A0D726C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E54A3A3-A056-4D4A-A384-55DA00FEC4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B2C8D722-71CF-476C-9B91-012C2BB21E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41F13-5126-4DDA-9CF6-347EAAB8AC22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411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775B6F0-A690-4850-9133-F89E1C0E9D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EFA5D-1CE4-4E9E-8991-AFDA1B743D17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D4543FF-401A-4DF0-A058-7F93D7DCE8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604FDEB1-70A2-4D11-9DC1-48FEBE3D1E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00144-2B4D-4700-92E5-8745B6AAB7EE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913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F166CA7-39D1-4773-BAAB-FA2EAA431C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C3378-EA8F-4CBF-9BC1-1194964A638B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8CDBDFE-E5B1-4574-9D38-DDC138C35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9CEE032-CCA0-48DD-A178-59E22B2A36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8AA32-54E2-4B7A-8C1A-8C534FD9E793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9313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32D075F-D492-498C-8854-5778F2A92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BE894-1AFE-4F6E-BAFB-3EB26CA37DA6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6069859E-E5B2-42F9-BE88-2F7C54B04C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C0F1A037-2D43-4A76-8503-0615720F35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AA5A5-E839-4622-8ACC-26FA260F1E48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9624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8C922FE6-9147-436D-A107-E62A560393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3FF52-C94B-40DE-A09E-27C6C17F8320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A9D7CA5-E9EB-439A-ACA5-41F5A5B9F5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7ED88E0-92EC-424B-9014-4D04F80668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E7FC6-4794-4C22-8269-2B7A23BDBADE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11290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AF10F7E5-0E31-4FA9-911F-0B4409AC6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78DAF-ABA8-4BC6-9A5A-44DFDDA19B15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2B2843BD-F0C4-4AC5-89F1-F9AC73DF83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F1D66E9-EDF8-4312-BEEA-FB8613E120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1D2D2-0E54-4728-947B-502F71238672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38317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1C59A8C-E9BC-4CB8-BD85-57C85E415B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1F5D-422C-4502-80BF-6D17871B1BFF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612DF85-D3B6-4B19-9B82-188E8BF35D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8520CD7-E22F-4229-8E1F-18A69029C9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0D045-63B2-45BD-9942-D1B042112A66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387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4DD744D7-398F-4809-9EEF-2A81E6460A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69EF6-A8B6-486A-BAB5-7D848C79FC63}" type="datetime1">
              <a:rPr lang="th-TH"/>
              <a:pPr>
                <a:defRPr/>
              </a:pPr>
              <a:t>24/06/66</a:t>
            </a:fld>
            <a:endParaRPr lang="th-TH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DCB161A-3781-4955-A25A-3D70E29745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802003A-2485-4F7A-BD74-7F6DFD7684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4DEA6-F859-4735-AE72-5B947DA1DF1F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74223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49055ECD-26EF-4BE7-9F64-822690D3067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6B45F4A6-A467-4220-A1ED-562C795BC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9pPr>
            </a:lstStyle>
            <a:p>
              <a:pPr algn="ctr" eaLnBrk="1" hangingPunct="1">
                <a:defRPr/>
              </a:pPr>
              <a:endParaRPr lang="en-US" altLang="th-TH" sz="2400" dirty="0">
                <a:latin typeface="Times New Roman" pitchFamily="18" charset="0"/>
                <a:cs typeface="TH SarabunPSK" panose="020B0500040200020003" pitchFamily="34" charset="-34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C36D20B5-43A8-4110-A87D-A958AD377B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B9DB9524-CC85-40FE-96A2-099DE0FA4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ngsana New" pitchFamily="18" charset="-34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th-TH" sz="2400" dirty="0">
                  <a:latin typeface="Times New Roman" pitchFamily="18" charset="0"/>
                  <a:cs typeface="TH SarabunPSK" panose="020B0500040200020003" pitchFamily="34" charset="-34"/>
                </a:endParaRPr>
              </a:p>
            </p:txBody>
          </p:sp>
          <p:sp>
            <p:nvSpPr>
              <p:cNvPr id="1036" name="Line 6">
                <a:extLst>
                  <a:ext uri="{FF2B5EF4-FFF2-40B4-BE49-F238E27FC236}">
                    <a16:creationId xmlns:a16="http://schemas.microsoft.com/office/drawing/2014/main" id="{52C9F6A7-3A47-476D-BA86-88BFF33969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E06E6B48-C7A6-4B96-96B1-72A33F0050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20F4164C-1F22-49CA-8A94-2EA8108BB8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5" name="Rectangle 9">
            <a:extLst>
              <a:ext uri="{FF2B5EF4-FFF2-40B4-BE49-F238E27FC236}">
                <a16:creationId xmlns:a16="http://schemas.microsoft.com/office/drawing/2014/main" id="{43C55463-59F4-4621-93B0-15F262B2AC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>
              <a:defRPr/>
            </a:pPr>
            <a:fld id="{B15FC5E7-EAC8-440C-AADB-0DFEFC74E763}" type="datetime1">
              <a:rPr lang="th-TH" smtClean="0"/>
              <a:pPr>
                <a:defRPr/>
              </a:pPr>
              <a:t>24/06/66</a:t>
            </a:fld>
            <a:endParaRPr lang="th-TH" dirty="0"/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9EB72310-46E1-4CF2-AF38-01DF60123B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29707" name="Rectangle 11">
            <a:extLst>
              <a:ext uri="{FF2B5EF4-FFF2-40B4-BE49-F238E27FC236}">
                <a16:creationId xmlns:a16="http://schemas.microsoft.com/office/drawing/2014/main" id="{AB2B4B60-D972-4B04-808F-3BFB2E05761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>
              <a:defRPr/>
            </a:pPr>
            <a:fld id="{40E2701D-4BD8-47DA-85F3-FFE749326423}" type="slidenum">
              <a:rPr lang="en-US" altLang="en-US" smtClean="0"/>
              <a:pPr>
                <a:defRPr/>
              </a:pPr>
              <a:t>‹#›</a:t>
            </a:fld>
            <a:endParaRPr lang="th-TH" altLang="en-US" dirty="0"/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id="{E2E2951E-2D85-46E1-A9B8-0E031A37F47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TH SarabunPSK" panose="020B0500040200020003" pitchFamily="34" charset="-34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ngsana New" pitchFamily="18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ngsana New" pitchFamily="18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ngsana New" pitchFamily="18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TH SarabunPSK" panose="020B0500040200020003" pitchFamily="34" charset="-34"/>
          <a:ea typeface="+mn-ea"/>
          <a:cs typeface="TH SarabunPSK" panose="020B0500040200020003" pitchFamily="34" charset="-34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TH SarabunPSK" panose="020B0500040200020003" pitchFamily="34" charset="-34"/>
          <a:cs typeface="TH SarabunPSK" panose="020B0500040200020003" pitchFamily="34" charset="-34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TH SarabunPSK" panose="020B0500040200020003" pitchFamily="34" charset="-34"/>
          <a:cs typeface="TH SarabunPSK" panose="020B0500040200020003" pitchFamily="34" charset="-34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TH SarabunPSK" panose="020B0500040200020003" pitchFamily="34" charset="-34"/>
          <a:cs typeface="TH SarabunPSK" panose="020B0500040200020003" pitchFamily="34" charset="-34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TH SarabunPSK" panose="020B0500040200020003" pitchFamily="34" charset="-34"/>
          <a:cs typeface="TH SarabunPSK" panose="020B0500040200020003" pitchFamily="34" charset="-34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>
            <a:extLst>
              <a:ext uri="{FF2B5EF4-FFF2-40B4-BE49-F238E27FC236}">
                <a16:creationId xmlns:a16="http://schemas.microsoft.com/office/drawing/2014/main" id="{C6505028-CCFD-4FD5-9DF0-7C0B78BA42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BB6E2D-D23B-43B3-BAC2-2F76DDAA58F3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F3DC93F-1038-4949-BD4C-8F95D4E94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76400"/>
            <a:ext cx="914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8000" b="1" kern="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 </a:t>
            </a:r>
            <a:r>
              <a:rPr lang="en-US" sz="8000" b="1" kern="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th-TH" sz="8000" b="1" kern="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450DF8-306B-4AAA-975C-8A68E9419B7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819400"/>
            <a:ext cx="91440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h-TH" altLang="zh-CN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การควบคุมทิศทางการทำงานของโปรแกรมแบบเลือกทำ </a:t>
            </a:r>
            <a:br>
              <a:rPr lang="th-TH" altLang="zh-CN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zh-CN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zh-CN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Control Structure (Selection) </a:t>
            </a:r>
            <a:endParaRPr lang="th-TH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4"/>
    </mc:Choice>
    <mc:Fallback xmlns="">
      <p:transition spd="slow" advTm="305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11">
            <a:extLst>
              <a:ext uri="{FF2B5EF4-FFF2-40B4-BE49-F238E27FC236}">
                <a16:creationId xmlns:a16="http://schemas.microsoft.com/office/drawing/2014/main" id="{742EE653-8A20-4C98-AB09-B8D1870B15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18B18B-43E4-40E6-A6CD-7EE1C1D46EA3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461" name="Rectangle 2">
            <a:extLst>
              <a:ext uri="{FF2B5EF4-FFF2-40B4-BE49-F238E27FC236}">
                <a16:creationId xmlns:a16="http://schemas.microsoft.com/office/drawing/2014/main" id="{8428DF29-5C6F-45D5-84E5-5C69725C2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 </a:t>
            </a:r>
            <a:r>
              <a:rPr lang="en-US" altLang="en-US" b="1" dirty="0">
                <a:latin typeface="TH SarabunPSK" panose="020B0500040200020003" pitchFamily="34" charset="-34"/>
              </a:rPr>
              <a:t>if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0E793500-F7B1-4B04-AD33-F428D3961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8407" y="1463073"/>
            <a:ext cx="7620000" cy="1447800"/>
          </a:xfrm>
          <a:noFill/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th-TH" altLang="en-US" sz="3200" dirty="0">
                <a:latin typeface="TH SarabunPSK" panose="020B0500040200020003" pitchFamily="34" charset="-34"/>
              </a:rPr>
              <a:t>จงรับค่าจำนวนเต็มเข้ามา ไม่ว่าจะเป็นเลขบวกหรือลบ จากนั้นจะแสดงข้อมูลเป็นเลขบวกทางหน้าจอ โดยข้อมูลที่รับมานั้นจะถูกตรวจสอบว่าเป็นเลขลบหรือไม่ถ้าเป็นให้คูณด้วย </a:t>
            </a:r>
            <a:r>
              <a:rPr lang="en-US" altLang="en-US" sz="3200" dirty="0">
                <a:latin typeface="TH SarabunPSK" panose="020B0500040200020003" pitchFamily="34" charset="-34"/>
              </a:rPr>
              <a:t>-1</a:t>
            </a:r>
          </a:p>
        </p:txBody>
      </p:sp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30432BD2-A0CD-4A27-A2E3-926F2B8D7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54679"/>
              </p:ext>
            </p:extLst>
          </p:nvPr>
        </p:nvGraphicFramePr>
        <p:xfrm>
          <a:off x="841406" y="2722238"/>
          <a:ext cx="5172951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394">
                  <a:extLst>
                    <a:ext uri="{9D8B030D-6E8A-4147-A177-3AD203B41FA5}">
                      <a16:colId xmlns:a16="http://schemas.microsoft.com/office/drawing/2014/main" val="1397517328"/>
                    </a:ext>
                  </a:extLst>
                </a:gridCol>
                <a:gridCol w="4566557">
                  <a:extLst>
                    <a:ext uri="{9D8B030D-6E8A-4147-A177-3AD203B41FA5}">
                      <a16:colId xmlns:a16="http://schemas.microsoft.com/office/drawing/2014/main" val="466753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main(void)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int x;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("INPUT NUMBER: ");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d",&amp;x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?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?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("OUTPUT %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d",x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return(0);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216909"/>
                  </a:ext>
                </a:extLst>
              </a:tr>
            </a:tbl>
          </a:graphicData>
        </a:graphic>
      </p:graphicFrame>
      <p:graphicFrame>
        <p:nvGraphicFramePr>
          <p:cNvPr id="20" name="Table 2">
            <a:extLst>
              <a:ext uri="{FF2B5EF4-FFF2-40B4-BE49-F238E27FC236}">
                <a16:creationId xmlns:a16="http://schemas.microsoft.com/office/drawing/2014/main" id="{A09085A5-54CB-4F83-B9FD-37580BBC02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449545"/>
              </p:ext>
            </p:extLst>
          </p:nvPr>
        </p:nvGraphicFramePr>
        <p:xfrm>
          <a:off x="841406" y="2722238"/>
          <a:ext cx="5172951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394">
                  <a:extLst>
                    <a:ext uri="{9D8B030D-6E8A-4147-A177-3AD203B41FA5}">
                      <a16:colId xmlns:a16="http://schemas.microsoft.com/office/drawing/2014/main" val="1397517328"/>
                    </a:ext>
                  </a:extLst>
                </a:gridCol>
                <a:gridCol w="4566557">
                  <a:extLst>
                    <a:ext uri="{9D8B030D-6E8A-4147-A177-3AD203B41FA5}">
                      <a16:colId xmlns:a16="http://schemas.microsoft.com/office/drawing/2014/main" val="466753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main(void)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int x;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("INPUT NUMBER: ");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d",&amp;x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th-TH" altLang="en-US" sz="20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en-US" sz="20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if(x&lt;0)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x=x*-1;</a:t>
                      </a:r>
                      <a:endParaRPr lang="th-TH" altLang="en-US" sz="20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("OUTPUT %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d",x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return(0);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216909"/>
                  </a:ext>
                </a:extLst>
              </a:tr>
            </a:tbl>
          </a:graphicData>
        </a:graphic>
      </p:graphicFrame>
      <p:sp>
        <p:nvSpPr>
          <p:cNvPr id="236551" name="Text Box 7">
            <a:extLst>
              <a:ext uri="{FF2B5EF4-FFF2-40B4-BE49-F238E27FC236}">
                <a16:creationId xmlns:a16="http://schemas.microsoft.com/office/drawing/2014/main" id="{48858C33-75FC-4CBF-B96F-BB87AB91B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810000"/>
            <a:ext cx="2632075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INPUT NUMBER: 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10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dirty="0">
              <a:solidFill>
                <a:srgbClr val="333399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236552" name="Text Box 8">
            <a:extLst>
              <a:ext uri="{FF2B5EF4-FFF2-40B4-BE49-F238E27FC236}">
                <a16:creationId xmlns:a16="http://schemas.microsoft.com/office/drawing/2014/main" id="{C04F25BE-3969-4F45-A4C5-2DADC2DA9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3255" y="3106323"/>
            <a:ext cx="1501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6553" name="Text Box 9">
            <a:extLst>
              <a:ext uri="{FF2B5EF4-FFF2-40B4-BE49-F238E27FC236}">
                <a16:creationId xmlns:a16="http://schemas.microsoft.com/office/drawing/2014/main" id="{6F63CD26-1E60-463E-8599-08254DBEE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800600"/>
            <a:ext cx="2632075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INPUT NUMBER: -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dirty="0">
              <a:solidFill>
                <a:srgbClr val="333399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236554" name="Text Box 10">
            <a:extLst>
              <a:ext uri="{FF2B5EF4-FFF2-40B4-BE49-F238E27FC236}">
                <a16:creationId xmlns:a16="http://schemas.microsoft.com/office/drawing/2014/main" id="{B05C81A1-6ECC-47F5-92E9-7971123EE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810000"/>
            <a:ext cx="2632075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INPUT NUMBER: 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10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OUTPUT 10</a:t>
            </a:r>
          </a:p>
        </p:txBody>
      </p:sp>
      <p:sp>
        <p:nvSpPr>
          <p:cNvPr id="236555" name="Text Box 11">
            <a:extLst>
              <a:ext uri="{FF2B5EF4-FFF2-40B4-BE49-F238E27FC236}">
                <a16:creationId xmlns:a16="http://schemas.microsoft.com/office/drawing/2014/main" id="{372D78B4-FE0F-47A4-AACC-298BC063C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800600"/>
            <a:ext cx="2632075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INPUT NUMBER: 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-5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OUTPUT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6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6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36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6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36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build="p"/>
      <p:bldP spid="236551" grpId="0" animBg="1"/>
      <p:bldP spid="236552" grpId="0"/>
      <p:bldP spid="236553" grpId="0" animBg="1"/>
      <p:bldP spid="236554" grpId="0" animBg="1"/>
      <p:bldP spid="2365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">
            <a:extLst>
              <a:ext uri="{FF2B5EF4-FFF2-40B4-BE49-F238E27FC236}">
                <a16:creationId xmlns:a16="http://schemas.microsoft.com/office/drawing/2014/main" id="{83672B90-8540-4629-B65B-9252BFFA24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933D9E-56D6-4447-8142-1141804EAE6B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31E21551-3BFA-4BDE-A03F-E2A7A7E89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การควบคุมทิศทางแบบเลือกทำ</a:t>
            </a:r>
            <a:r>
              <a:rPr lang="en-US" altLang="en-US" b="1" dirty="0">
                <a:latin typeface="TH SarabunPSK" panose="020B0500040200020003" pitchFamily="34" charset="-34"/>
              </a:rPr>
              <a:t> if-else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C336CCD0-6FBE-48DA-A611-CE3CCD17A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89" y="1389498"/>
            <a:ext cx="7772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if</a:t>
            </a:r>
            <a:r>
              <a:rPr lang="th-TH" alt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alt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else </a:t>
            </a: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ใช้ในกรณีที่มีทางเลือกอยู่สองทางหาก </a:t>
            </a:r>
            <a:r>
              <a:rPr lang="en-US" alt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</a:t>
            </a:r>
            <a:r>
              <a:rPr lang="en-US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 </a:t>
            </a:r>
            <a:r>
              <a:rPr lang="en-US" altLang="en-US" sz="32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true</a:t>
            </a:r>
            <a:r>
              <a:rPr lang="en-US" altLang="en-US" sz="32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จะทำ </a:t>
            </a:r>
            <a:r>
              <a:rPr lang="en-US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statement </a:t>
            </a: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ชุด </a:t>
            </a:r>
            <a:r>
              <a:rPr lang="en-US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 </a:t>
            </a: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 </a:t>
            </a:r>
            <a:r>
              <a:rPr lang="en-US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 </a:t>
            </a: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 </a:t>
            </a:r>
            <a:r>
              <a:rPr lang="en-US" altLang="en-US" sz="3200" b="1" dirty="0">
                <a:solidFill>
                  <a:schemeClr val="accent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false</a:t>
            </a:r>
            <a:r>
              <a:rPr lang="en-US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จะทำ </a:t>
            </a:r>
            <a:r>
              <a:rPr lang="en-US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statement </a:t>
            </a: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ชุด </a:t>
            </a:r>
            <a:r>
              <a:rPr lang="en-US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B</a:t>
            </a:r>
            <a:endParaRPr lang="th-TH" alt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234512" name="Object 16">
            <a:extLst>
              <a:ext uri="{FF2B5EF4-FFF2-40B4-BE49-F238E27FC236}">
                <a16:creationId xmlns:a16="http://schemas.microsoft.com/office/drawing/2014/main" id="{5042A72F-4DE3-4E88-A883-731F9FAA6294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729930"/>
              </p:ext>
            </p:extLst>
          </p:nvPr>
        </p:nvGraphicFramePr>
        <p:xfrm>
          <a:off x="1336836" y="4307018"/>
          <a:ext cx="3505199" cy="2352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3271723" imgH="2196084" progId="Visio.Drawing.11">
                  <p:embed/>
                </p:oleObj>
              </mc:Choice>
              <mc:Fallback>
                <p:oleObj name="Visio" r:id="rId3" imgW="3271723" imgH="2196084" progId="Visio.Drawing.11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836" y="4307018"/>
                        <a:ext cx="3505199" cy="23521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id="{C939F83E-BB61-4BD4-9911-72364F04D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743200"/>
            <a:ext cx="3505200" cy="3786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if(condition)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{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statement_A1;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...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TH SarabunPSK" panose="020B0500040200020003" pitchFamily="34" charset="-34"/>
              </a:rPr>
              <a:t>statement_An</a:t>
            </a: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statement_B1;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...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TH SarabunPSK" panose="020B0500040200020003" pitchFamily="34" charset="-34"/>
              </a:rPr>
              <a:t>statement_Bn</a:t>
            </a: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} 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CF70A8A-5356-41BA-A772-1FC4B7EDA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919413"/>
            <a:ext cx="3505200" cy="1323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if(condition)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TH SarabunPSK" panose="020B0500040200020003" pitchFamily="34" charset="-34"/>
              </a:rPr>
              <a:t>statement_A</a:t>
            </a: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TH SarabunPSK" panose="020B0500040200020003" pitchFamily="34" charset="-34"/>
              </a:rPr>
              <a:t>statement_B</a:t>
            </a: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4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>
            <a:extLst>
              <a:ext uri="{FF2B5EF4-FFF2-40B4-BE49-F238E27FC236}">
                <a16:creationId xmlns:a16="http://schemas.microsoft.com/office/drawing/2014/main" id="{24D0144E-7146-4074-9E59-D143979EC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80394" y="6016639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1B9685-EC21-4E4D-8E42-A011FA654324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531D05F9-8ECA-4172-BA9B-E0A71BCFA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 </a:t>
            </a:r>
            <a:r>
              <a:rPr lang="en-US" altLang="en-US" b="1" dirty="0">
                <a:latin typeface="TH SarabunPSK" panose="020B0500040200020003" pitchFamily="34" charset="-34"/>
              </a:rPr>
              <a:t>if-else</a:t>
            </a:r>
            <a:r>
              <a:rPr lang="th-TH" altLang="en-US" b="1" dirty="0">
                <a:latin typeface="TH SarabunPSK" panose="020B0500040200020003" pitchFamily="34" charset="-34"/>
              </a:rPr>
              <a:t> </a:t>
            </a:r>
            <a:r>
              <a:rPr lang="en-US" altLang="en-US" b="1" dirty="0">
                <a:latin typeface="TH SarabunPSK" panose="020B0500040200020003" pitchFamily="34" charset="-34"/>
              </a:rPr>
              <a:t>(1) 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164875" name="Text Box 11">
            <a:extLst>
              <a:ext uri="{FF2B5EF4-FFF2-40B4-BE49-F238E27FC236}">
                <a16:creationId xmlns:a16="http://schemas.microsoft.com/office/drawing/2014/main" id="{271175B6-F0A4-4147-9273-CCC3D36F2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519" y="5264164"/>
            <a:ext cx="1501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4876" name="Text Box 12">
            <a:extLst>
              <a:ext uri="{FF2B5EF4-FFF2-40B4-BE49-F238E27FC236}">
                <a16:creationId xmlns:a16="http://schemas.microsoft.com/office/drawing/2014/main" id="{56E4AAC5-A0F2-414C-AE6D-213815AC6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994" y="5711839"/>
            <a:ext cx="3851275" cy="711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79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You pass Have a nice day</a:t>
            </a:r>
            <a:endParaRPr lang="th-TH" altLang="en-US" sz="2000" b="1" dirty="0">
              <a:solidFill>
                <a:schemeClr val="bg1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64877" name="Text Box 13">
            <a:extLst>
              <a:ext uri="{FF2B5EF4-FFF2-40B4-BE49-F238E27FC236}">
                <a16:creationId xmlns:a16="http://schemas.microsoft.com/office/drawing/2014/main" id="{0F531893-A59E-459C-AAB4-CA2B6C92A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794" y="5270514"/>
            <a:ext cx="1501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4878" name="Text Box 14">
            <a:extLst>
              <a:ext uri="{FF2B5EF4-FFF2-40B4-BE49-F238E27FC236}">
                <a16:creationId xmlns:a16="http://schemas.microsoft.com/office/drawing/2014/main" id="{E4BA42D2-AEA2-44A8-8232-E07D442B7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594" y="5711839"/>
            <a:ext cx="3851275" cy="711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59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You fail Have a nice day</a:t>
            </a:r>
            <a:endParaRPr lang="th-TH" altLang="en-US" sz="2000" b="1" dirty="0">
              <a:solidFill>
                <a:schemeClr val="bg1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64879" name="Text Box 15">
            <a:extLst>
              <a:ext uri="{FF2B5EF4-FFF2-40B4-BE49-F238E27FC236}">
                <a16:creationId xmlns:a16="http://schemas.microsoft.com/office/drawing/2014/main" id="{785886A0-5C2A-4938-A8B0-FAC5A8126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594" y="5711839"/>
            <a:ext cx="3851275" cy="711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59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You fail Have a nice day</a:t>
            </a:r>
            <a:endParaRPr lang="th-TH" altLang="en-US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64880" name="Text Box 16">
            <a:extLst>
              <a:ext uri="{FF2B5EF4-FFF2-40B4-BE49-F238E27FC236}">
                <a16:creationId xmlns:a16="http://schemas.microsoft.com/office/drawing/2014/main" id="{65F89C1F-8EA6-4E9A-9831-3533AE17A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111" y="5711839"/>
            <a:ext cx="3851275" cy="711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79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You pass Have a nice day</a:t>
            </a:r>
            <a:endParaRPr lang="th-TH" altLang="en-US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graphicFrame>
        <p:nvGraphicFramePr>
          <p:cNvPr id="16" name="Table 2">
            <a:extLst>
              <a:ext uri="{FF2B5EF4-FFF2-40B4-BE49-F238E27FC236}">
                <a16:creationId xmlns:a16="http://schemas.microsoft.com/office/drawing/2014/main" id="{06E479CB-091C-4357-BDB9-D96EC7104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336397"/>
              </p:ext>
            </p:extLst>
          </p:nvPr>
        </p:nvGraphicFramePr>
        <p:xfrm>
          <a:off x="928389" y="1436082"/>
          <a:ext cx="774442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1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211021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stdio.h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main(void)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int score;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d",&amp;score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n-US" altLang="en-US" sz="20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(score &gt;= 60)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	</a:t>
                      </a:r>
                      <a:r>
                        <a:rPr lang="en-US" altLang="en-US" sz="20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("You pass ");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else </a:t>
                      </a:r>
                      <a:endParaRPr lang="th-TH" altLang="en-US" sz="20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th-TH" altLang="en-US" sz="20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</a:rPr>
                        <a:t>                       </a:t>
                      </a:r>
                      <a:r>
                        <a:rPr lang="en-US" altLang="en-US" sz="20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("You fail ");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("Have a nice day");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return(0);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64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6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5" grpId="0"/>
      <p:bldP spid="164876" grpId="0" animBg="1"/>
      <p:bldP spid="164877" grpId="0"/>
      <p:bldP spid="164878" grpId="0" animBg="1"/>
      <p:bldP spid="164879" grpId="0" animBg="1"/>
      <p:bldP spid="16488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>
            <a:extLst>
              <a:ext uri="{FF2B5EF4-FFF2-40B4-BE49-F238E27FC236}">
                <a16:creationId xmlns:a16="http://schemas.microsoft.com/office/drawing/2014/main" id="{24D0144E-7146-4074-9E59-D143979EC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80394" y="6016639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1B9685-EC21-4E4D-8E42-A011FA654324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531D05F9-8ECA-4172-BA9B-E0A71BCFA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 </a:t>
            </a:r>
            <a:r>
              <a:rPr lang="en-US" altLang="en-US" b="1" dirty="0">
                <a:latin typeface="TH SarabunPSK" panose="020B0500040200020003" pitchFamily="34" charset="-34"/>
              </a:rPr>
              <a:t>if-else</a:t>
            </a:r>
            <a:r>
              <a:rPr lang="th-TH" altLang="en-US" b="1" dirty="0">
                <a:latin typeface="TH SarabunPSK" panose="020B0500040200020003" pitchFamily="34" charset="-34"/>
              </a:rPr>
              <a:t> </a:t>
            </a:r>
            <a:r>
              <a:rPr lang="en-US" altLang="en-US" b="1" dirty="0">
                <a:latin typeface="TH SarabunPSK" panose="020B0500040200020003" pitchFamily="34" charset="-34"/>
              </a:rPr>
              <a:t>(1) 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164875" name="Text Box 11">
            <a:extLst>
              <a:ext uri="{FF2B5EF4-FFF2-40B4-BE49-F238E27FC236}">
                <a16:creationId xmlns:a16="http://schemas.microsoft.com/office/drawing/2014/main" id="{271175B6-F0A4-4147-9273-CCC3D36F2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519" y="5264164"/>
            <a:ext cx="1501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4877" name="Text Box 13">
            <a:extLst>
              <a:ext uri="{FF2B5EF4-FFF2-40B4-BE49-F238E27FC236}">
                <a16:creationId xmlns:a16="http://schemas.microsoft.com/office/drawing/2014/main" id="{0F531893-A59E-459C-AAB4-CA2B6C92A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794" y="5270514"/>
            <a:ext cx="1501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4879" name="Text Box 15">
            <a:extLst>
              <a:ext uri="{FF2B5EF4-FFF2-40B4-BE49-F238E27FC236}">
                <a16:creationId xmlns:a16="http://schemas.microsoft.com/office/drawing/2014/main" id="{785886A0-5C2A-4938-A8B0-FAC5A8126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594" y="5711839"/>
            <a:ext cx="2365003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Semester : 1</a:t>
            </a:r>
            <a:endParaRPr lang="th-TH" altLang="en-US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64880" name="Text Box 16">
            <a:extLst>
              <a:ext uri="{FF2B5EF4-FFF2-40B4-BE49-F238E27FC236}">
                <a16:creationId xmlns:a16="http://schemas.microsoft.com/office/drawing/2014/main" id="{65F89C1F-8EA6-4E9A-9831-3533AE17A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111" y="5711839"/>
            <a:ext cx="2954655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See you next year!</a:t>
            </a:r>
            <a:endParaRPr lang="th-TH" altLang="en-US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graphicFrame>
        <p:nvGraphicFramePr>
          <p:cNvPr id="16" name="Table 2">
            <a:extLst>
              <a:ext uri="{FF2B5EF4-FFF2-40B4-BE49-F238E27FC236}">
                <a16:creationId xmlns:a16="http://schemas.microsoft.com/office/drawing/2014/main" id="{06E479CB-091C-4357-BDB9-D96EC7104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264234"/>
              </p:ext>
            </p:extLst>
          </p:nvPr>
        </p:nvGraphicFramePr>
        <p:xfrm>
          <a:off x="928389" y="1436082"/>
          <a:ext cx="774442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1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211021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stdio.h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main(void)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int month;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d",&amp;month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n-US" altLang="en-US" sz="20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(month &gt;= 6 </a:t>
                      </a:r>
                      <a:r>
                        <a:rPr lang="en-US" altLang="en-US" sz="2000" b="1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&amp;&amp;</a:t>
                      </a:r>
                      <a:r>
                        <a:rPr lang="en-US" altLang="en-US" sz="20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en-US" sz="20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month &lt;= 9)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	</a:t>
                      </a:r>
                      <a:r>
                        <a:rPr lang="en-US" altLang="en-US" sz="2000" b="1" dirty="0" err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("Semester : 1 ");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n-US" altLang="en-US" sz="20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 </a:t>
                      </a:r>
                      <a:endParaRPr lang="th-TH" altLang="en-US" sz="2000" b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th-TH" altLang="en-US" sz="20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</a:rPr>
                        <a:t>                       </a:t>
                      </a:r>
                      <a:r>
                        <a:rPr lang="en-US" altLang="en-US" sz="2000" b="1" dirty="0" err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("See you next year!");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return(0);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D655EC36-EC9E-1897-8EA8-CB7870C39F09}"/>
              </a:ext>
            </a:extLst>
          </p:cNvPr>
          <p:cNvSpPr/>
          <p:nvPr/>
        </p:nvSpPr>
        <p:spPr>
          <a:xfrm>
            <a:off x="4727794" y="3022188"/>
            <a:ext cx="453806" cy="33061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8DAEFE-2BD4-C1DC-0515-0718D415B77F}"/>
              </a:ext>
            </a:extLst>
          </p:cNvPr>
          <p:cNvSpPr txBox="1"/>
          <p:nvPr/>
        </p:nvSpPr>
        <p:spPr>
          <a:xfrm>
            <a:off x="5979015" y="2080975"/>
            <a:ext cx="252231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ตัวดำเนินการลอจิก</a:t>
            </a:r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(Logical Operators)</a:t>
            </a:r>
            <a:endParaRPr lang="en-TH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188CB7-93BE-CD4F-75EA-6B183B4829E5}"/>
              </a:ext>
            </a:extLst>
          </p:cNvPr>
          <p:cNvSpPr/>
          <p:nvPr/>
        </p:nvSpPr>
        <p:spPr>
          <a:xfrm>
            <a:off x="5979015" y="2080975"/>
            <a:ext cx="2348770" cy="90236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TH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AFB61F4-A7CF-DBC6-E42B-6A05E584CDA1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5181600" y="2532159"/>
            <a:ext cx="797415" cy="5073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02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6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5" grpId="0"/>
      <p:bldP spid="164877" grpId="0"/>
      <p:bldP spid="164879" grpId="0" animBg="1"/>
      <p:bldP spid="16488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1">
            <a:extLst>
              <a:ext uri="{FF2B5EF4-FFF2-40B4-BE49-F238E27FC236}">
                <a16:creationId xmlns:a16="http://schemas.microsoft.com/office/drawing/2014/main" id="{D07A22F9-2734-4295-8818-A12B432C7B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E5CB3D-5D42-451B-99A1-5F0E0EB829DE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267" name="Rectangle 17">
            <a:extLst>
              <a:ext uri="{FF2B5EF4-FFF2-40B4-BE49-F238E27FC236}">
                <a16:creationId xmlns:a16="http://schemas.microsoft.com/office/drawing/2014/main" id="{8CFB6C1A-B645-456D-ADC6-F0671F3C0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65782"/>
            <a:ext cx="7776864" cy="1161547"/>
          </a:xfrm>
          <a:noFill/>
        </p:spPr>
        <p:txBody>
          <a:bodyPr/>
          <a:lstStyle/>
          <a:p>
            <a:pPr algn="ctr" eaLnBrk="1" hangingPunct="1"/>
            <a:r>
              <a:rPr lang="th-TH" alt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ทบทวน</a:t>
            </a:r>
            <a:r>
              <a:rPr lang="en-US" sz="40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ตัวดำเนินการเปรียบเทียบ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158738" name="Rectangle 18">
            <a:extLst>
              <a:ext uri="{FF2B5EF4-FFF2-40B4-BE49-F238E27FC236}">
                <a16:creationId xmlns:a16="http://schemas.microsoft.com/office/drawing/2014/main" id="{A928FA23-F208-422D-8406-7075BD3B6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830462"/>
            <a:ext cx="7772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 </a:t>
            </a:r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เงื่อนไขที่ให้ผลลัพธ์เป็น </a:t>
            </a:r>
            <a:r>
              <a:rPr lang="en-US" altLang="en-US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true</a:t>
            </a:r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  <a:r>
              <a:rPr lang="en-US" alt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false</a:t>
            </a:r>
          </a:p>
          <a:p>
            <a:pPr lvl="1" eaLnBrk="1" hangingPunct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</a:t>
            </a:r>
            <a:r>
              <a:rPr lang="en-US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ตัวดำเนินการเปรียบเทียบ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(Relational Operators)</a:t>
            </a:r>
          </a:p>
          <a:p>
            <a:pPr marL="457200" lvl="1" indent="0" eaLnBrk="1" hangingPunct="1">
              <a:buNone/>
            </a:pP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&lt;, &lt;=, ==, &gt;, &gt;=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!=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ให้ผลลัพธ์คือ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0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หรือ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</a:p>
          <a:p>
            <a:pPr lvl="1" eaLnBrk="1" hangingPunct="1"/>
            <a:r>
              <a:rPr lang="en-US" sz="2800" u="sng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ตัวดำเนินการลอจิก</a:t>
            </a:r>
            <a:r>
              <a:rPr lang="en-US" sz="28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(Logical Operators) </a:t>
            </a:r>
            <a:r>
              <a:rPr lang="th-TH" sz="28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&amp;&amp;</a:t>
            </a:r>
            <a:r>
              <a:rPr lang="th-TH" sz="28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|| </a:t>
            </a:r>
            <a:r>
              <a:rPr lang="th-TH" sz="28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28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! (NOT)</a:t>
            </a:r>
          </a:p>
          <a:p>
            <a:pPr marL="457200" lvl="1" indent="0" eaLnBrk="1" hangingPunct="1">
              <a:buNone/>
            </a:pP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eaLnBrk="1" hangingPunct="1">
              <a:buNone/>
            </a:pPr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2" name="Group 40">
            <a:extLst>
              <a:ext uri="{FF2B5EF4-FFF2-40B4-BE49-F238E27FC236}">
                <a16:creationId xmlns:a16="http://schemas.microsoft.com/office/drawing/2014/main" id="{FB895A86-3870-5082-C622-36E44F32A4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225304"/>
              </p:ext>
            </p:extLst>
          </p:nvPr>
        </p:nvGraphicFramePr>
        <p:xfrm>
          <a:off x="1635224" y="2853556"/>
          <a:ext cx="6239311" cy="2192337"/>
        </p:xfrm>
        <a:graphic>
          <a:graphicData uri="http://schemas.openxmlformats.org/drawingml/2006/table">
            <a:tbl>
              <a:tblPr/>
              <a:tblGrid>
                <a:gridCol w="1468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12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9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operator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ความหมาย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ตัวอย่าง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ผลลัพธ์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6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&amp;&amp;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AND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&amp;&amp; -1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||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OR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|| 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!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NOT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!4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2769390-F553-CC38-4959-700FBA772D27}"/>
              </a:ext>
            </a:extLst>
          </p:cNvPr>
          <p:cNvSpPr txBox="1"/>
          <p:nvPr/>
        </p:nvSpPr>
        <p:spPr>
          <a:xfrm>
            <a:off x="1371600" y="5310929"/>
            <a:ext cx="6858000" cy="1384995"/>
          </a:xfrm>
          <a:prstGeom prst="rect">
            <a:avLst/>
          </a:prstGeom>
          <a:solidFill>
            <a:srgbClr val="FFFFFF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AND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(&amp;&amp;)</a:t>
            </a:r>
            <a:r>
              <a:rPr lang="en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ผลลัพธ์เป็น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true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ถ้าค่าทั้งสองค่าเป็น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true</a:t>
            </a:r>
          </a:p>
          <a:p>
            <a:r>
              <a:rPr lang="en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OR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(||)</a:t>
            </a:r>
            <a:r>
              <a:rPr lang="en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ผลลัพธ์เป็น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solidFill>
                  <a:schemeClr val="accent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false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ถ้าค่าทั้งสองค่าเป็น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solidFill>
                  <a:schemeClr val="accent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false</a:t>
            </a: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NOT   (!)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เปลี่ยนค่าจาก </a:t>
            </a:r>
            <a:r>
              <a:rPr lang="en-US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true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solidFill>
                  <a:schemeClr val="accent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false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จาก </a:t>
            </a:r>
            <a:r>
              <a:rPr lang="en-US" dirty="0">
                <a:solidFill>
                  <a:schemeClr val="accent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false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true</a:t>
            </a:r>
            <a:endParaRPr lang="en-TH" dirty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1FC0B7-D90F-F999-C984-F6882BFAC3F4}"/>
              </a:ext>
            </a:extLst>
          </p:cNvPr>
          <p:cNvSpPr txBox="1"/>
          <p:nvPr/>
        </p:nvSpPr>
        <p:spPr>
          <a:xfrm>
            <a:off x="503069" y="5344385"/>
            <a:ext cx="8226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สรุป</a:t>
            </a:r>
            <a:endParaRPr lang="en-TH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6916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8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8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8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8C0D206B-750E-48C5-AF74-C1081E370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46016"/>
              </p:ext>
            </p:extLst>
          </p:nvPr>
        </p:nvGraphicFramePr>
        <p:xfrm>
          <a:off x="757080" y="1280160"/>
          <a:ext cx="774442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72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305950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th-TH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#include &lt;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stdio.h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&gt;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int choice;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float radius,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circum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, area;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int main(void)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{ 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("1.Cirumference of the circle\n");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("2.Area of the circle\n");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("Enter your choice 1 or 2 : ");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scanf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("%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d",&amp;choice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("Enter radius of the circle : ");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scanf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("%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f",&amp;radius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if(choice==1) {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circum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= 2*3.14156*radius;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("Circumference of the circle =%f\n",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circum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}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else {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area = 3.14156*radius*radius;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("Area of the circle = %f\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n",area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}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return(0);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}</a:t>
                      </a:r>
                      <a:endParaRPr lang="th-TH" alt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sp>
        <p:nvSpPr>
          <p:cNvPr id="25603" name="Rectangle 4">
            <a:extLst>
              <a:ext uri="{FF2B5EF4-FFF2-40B4-BE49-F238E27FC236}">
                <a16:creationId xmlns:a16="http://schemas.microsoft.com/office/drawing/2014/main" id="{6845C33B-CFA2-4963-AA69-7738CD593B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04240"/>
            <a:ext cx="7772400" cy="1143000"/>
          </a:xfrm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  </a:t>
            </a:r>
            <a:r>
              <a:rPr lang="en-US" altLang="en-US" b="1" dirty="0">
                <a:latin typeface="TH SarabunPSK" panose="020B0500040200020003" pitchFamily="34" charset="-34"/>
              </a:rPr>
              <a:t>if-else (2)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33D2DCFC-DC64-4912-9340-F1AB4CDC2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300" y="2871536"/>
            <a:ext cx="2813050" cy="58420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your choice 1 or 2 :</a:t>
            </a:r>
            <a:r>
              <a:rPr lang="th-TH" sz="1200" b="1" dirty="0">
                <a:latin typeface="Courier New" pitchFamily="49" charset="0"/>
                <a:cs typeface="TH SarabunPSK" panose="020B0500040200020003" pitchFamily="34" charset="-34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eaLnBrk="1" hangingPunct="1">
              <a:defRPr/>
            </a:pPr>
            <a:r>
              <a:rPr lang="th-TH" sz="2000" b="1" dirty="0">
                <a:solidFill>
                  <a:schemeClr val="accent2"/>
                </a:solidFill>
                <a:latin typeface="Courier New" pitchFamily="49" charset="0"/>
                <a:cs typeface="TH SarabunPSK" panose="020B0500040200020003" pitchFamily="34" charset="-34"/>
              </a:rPr>
              <a:t>คำนวณอะไร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endParaRPr lang="th-TH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D764072F-36E7-4D0B-A18B-751AF0474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775" y="3824328"/>
            <a:ext cx="2813050" cy="58420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your choice 1 or 2 :</a:t>
            </a:r>
            <a:r>
              <a:rPr lang="th-TH" sz="1200" b="1" dirty="0">
                <a:latin typeface="Courier New" pitchFamily="49" charset="0"/>
                <a:cs typeface="TH SarabunPSK" panose="020B0500040200020003" pitchFamily="34" charset="-34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eaLnBrk="1" hangingPunct="1">
              <a:defRPr/>
            </a:pPr>
            <a:r>
              <a:rPr lang="th-TH" sz="2000" b="1" dirty="0">
                <a:solidFill>
                  <a:schemeClr val="accent2"/>
                </a:solidFill>
                <a:latin typeface="Courier New" pitchFamily="49" charset="0"/>
                <a:cs typeface="TH SarabunPSK" panose="020B0500040200020003" pitchFamily="34" charset="-34"/>
              </a:rPr>
              <a:t>คำนวณอะไร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endParaRPr lang="th-TH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9BDEA258-33A7-4F0E-B750-72879DD8B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300" y="4762427"/>
            <a:ext cx="2813050" cy="58420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Enter your choice 1 or 2 :</a:t>
            </a:r>
            <a:r>
              <a:rPr lang="th-TH" sz="1200" b="1" dirty="0">
                <a:latin typeface="Courier New" pitchFamily="49" charset="0"/>
                <a:cs typeface="TH SarabunPSK" panose="020B0500040200020003" pitchFamily="34" charset="-34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eaLnBrk="1" hangingPunct="1">
              <a:defRPr/>
            </a:pPr>
            <a:r>
              <a:rPr lang="th-TH" sz="2000" b="1" dirty="0">
                <a:solidFill>
                  <a:schemeClr val="accent2"/>
                </a:solidFill>
                <a:latin typeface="Courier New" pitchFamily="49" charset="0"/>
                <a:cs typeface="TH SarabunPSK" panose="020B0500040200020003" pitchFamily="34" charset="-34"/>
              </a:rPr>
              <a:t>คำนวณอะไร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endParaRPr lang="th-TH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B25DC97F-AB92-4AD4-8CD9-75B91A329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775" y="2006309"/>
            <a:ext cx="2803525" cy="461962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1.Cirumference of the circle</a:t>
            </a:r>
          </a:p>
          <a:p>
            <a:pPr eaLnBrk="1" hangingPunct="1">
              <a:defRPr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2.Area of the circle</a:t>
            </a:r>
            <a:endParaRPr lang="th-TH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42B18C01-9051-46FB-9A6D-B9F09CED2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549400"/>
            <a:ext cx="1501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602" name="Rectangle 11">
            <a:extLst>
              <a:ext uri="{FF2B5EF4-FFF2-40B4-BE49-F238E27FC236}">
                <a16:creationId xmlns:a16="http://schemas.microsoft.com/office/drawing/2014/main" id="{8CAECBB3-9E20-41AC-8308-AA25943A1C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4302A5F-6AA9-4C97-A09A-C4D093D804DC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Table 2">
            <a:extLst>
              <a:ext uri="{FF2B5EF4-FFF2-40B4-BE49-F238E27FC236}">
                <a16:creationId xmlns:a16="http://schemas.microsoft.com/office/drawing/2014/main" id="{D7BB344C-07D7-43AC-8FAA-682F1F6BB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367984"/>
              </p:ext>
            </p:extLst>
          </p:nvPr>
        </p:nvGraphicFramePr>
        <p:xfrm>
          <a:off x="748179" y="2348049"/>
          <a:ext cx="8243416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770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675646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main(void)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int num;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("enter a number: ");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d",&amp;num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endParaRPr lang="en-US" altLang="en-US" sz="2000" b="1" dirty="0">
                        <a:solidFill>
                          <a:schemeClr val="hlink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endParaRPr lang="en-US" altLang="en-US" sz="2000" b="1" dirty="0">
                        <a:solidFill>
                          <a:schemeClr val="hlink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endParaRPr lang="en-US" altLang="en-US" sz="2000" b="1" dirty="0">
                        <a:solidFill>
                          <a:srgbClr val="7030A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return(0);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th-TH" altLang="en-US" sz="2000" b="1" dirty="0">
                        <a:solidFill>
                          <a:schemeClr val="hlink"/>
                        </a:solidFill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D7A3449A-5A3E-4B7C-9124-AD70EC15C6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150656"/>
              </p:ext>
            </p:extLst>
          </p:nvPr>
        </p:nvGraphicFramePr>
        <p:xfrm>
          <a:off x="748179" y="2348049"/>
          <a:ext cx="8243416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770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675646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main(void)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int num;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("enter a number: ");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d",&amp;num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(</a:t>
                      </a: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 &lt; 0</a:t>
                      </a:r>
                      <a:r>
                        <a:rPr lang="en-US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 //</a:t>
                      </a:r>
                      <a:r>
                        <a:rPr lang="th-TH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</a:rPr>
                        <a:t>ตรวจสอบว่าค่าที่รับน้อยกว่า </a:t>
                      </a:r>
                      <a:r>
                        <a:rPr lang="en-US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</a:t>
                      </a:r>
                      <a:r>
                        <a:rPr lang="th-TH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</a:rPr>
                        <a:t>หรือไม่</a:t>
                      </a:r>
                      <a:endParaRPr lang="en-US" altLang="en-US" sz="2000" b="1" dirty="0">
                        <a:solidFill>
                          <a:srgbClr val="7030A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altLang="en-US" sz="2000" b="1" dirty="0" err="1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("number is negative");//</a:t>
                      </a:r>
                      <a:r>
                        <a:rPr lang="th-TH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</a:rPr>
                        <a:t>ถ้าน้อยกว่า </a:t>
                      </a:r>
                      <a:r>
                        <a:rPr lang="en-US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</a:t>
                      </a:r>
                      <a:r>
                        <a:rPr lang="th-TH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</a:rPr>
                        <a:t>บอกว่าเป็นค่าลบ</a:t>
                      </a:r>
                      <a:endParaRPr lang="en-US" altLang="en-US" sz="2000" b="1" dirty="0">
                        <a:solidFill>
                          <a:srgbClr val="7030A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else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altLang="en-US" sz="2000" b="1" dirty="0" err="1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("number is positive");//</a:t>
                      </a:r>
                      <a:r>
                        <a:rPr lang="th-TH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</a:rPr>
                        <a:t>ถ้าค่ามากกว่า </a:t>
                      </a:r>
                      <a:r>
                        <a:rPr lang="en-US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th-TH" altLang="en-US" sz="2000" b="1" dirty="0">
                          <a:solidFill>
                            <a:srgbClr val="7030A0"/>
                          </a:solidFill>
                          <a:latin typeface="Courier New" panose="02070309020205020404" pitchFamily="49" charset="0"/>
                        </a:rPr>
                        <a:t>บอกว่าเป็นค่าบวก</a:t>
                      </a:r>
                      <a:endParaRPr lang="en-US" altLang="en-US" sz="2000" b="1" dirty="0">
                        <a:solidFill>
                          <a:srgbClr val="7030A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return(0);</a:t>
                      </a:r>
                    </a:p>
                    <a:p>
                      <a:pPr marL="0" indent="0" algn="thaiDist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th-TH" altLang="en-US" sz="2000" b="1" dirty="0">
                        <a:solidFill>
                          <a:schemeClr val="hlink"/>
                        </a:solidFill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sp>
        <p:nvSpPr>
          <p:cNvPr id="27650" name="Rectangle 11">
            <a:extLst>
              <a:ext uri="{FF2B5EF4-FFF2-40B4-BE49-F238E27FC236}">
                <a16:creationId xmlns:a16="http://schemas.microsoft.com/office/drawing/2014/main" id="{53269187-EF57-4FEC-812E-BE0389FFE6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09A4B0E-6B41-44AD-8149-7D192168B3BA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652" name="Rectangle 5">
            <a:extLst>
              <a:ext uri="{FF2B5EF4-FFF2-40B4-BE49-F238E27FC236}">
                <a16:creationId xmlns:a16="http://schemas.microsoft.com/office/drawing/2014/main" id="{7FBA82B8-10D7-419D-9894-ADA11A8DA2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</a:rPr>
              <a:t>if-else (3)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A3D0D3-7681-437E-9BA4-B4BE69169440}"/>
              </a:ext>
            </a:extLst>
          </p:cNvPr>
          <p:cNvSpPr/>
          <p:nvPr/>
        </p:nvSpPr>
        <p:spPr>
          <a:xfrm>
            <a:off x="730107" y="1470178"/>
            <a:ext cx="8140985" cy="878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thaiDist" eaLnBrk="1" hangingPunct="1">
              <a:lnSpc>
                <a:spcPct val="90000"/>
              </a:lnSpc>
              <a:buNone/>
            </a:pPr>
            <a:r>
              <a:rPr lang="th-TH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จงรับค่าเลขจำนวนเต็มจากแป้นพิมพ์ จากนั้นจะนำไปเปรียบเทียบกับ </a:t>
            </a: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0</a:t>
            </a:r>
            <a:endParaRPr lang="th-TH" alt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 eaLnBrk="1" hangingPunct="1">
              <a:lnSpc>
                <a:spcPct val="90000"/>
              </a:lnSpc>
              <a:buNone/>
            </a:pPr>
            <a:r>
              <a:rPr lang="th-TH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ว่าค่าที่รับเข้ามานั้นเป็นบวกหรือลบ จากนั้นจะแสดงประเภทของตัวเลขออกมา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2">
            <a:extLst>
              <a:ext uri="{FF2B5EF4-FFF2-40B4-BE49-F238E27FC236}">
                <a16:creationId xmlns:a16="http://schemas.microsoft.com/office/drawing/2014/main" id="{8D9917A9-8CF9-4F82-8688-31B386202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264740"/>
              </p:ext>
            </p:extLst>
          </p:nvPr>
        </p:nvGraphicFramePr>
        <p:xfrm>
          <a:off x="588977" y="1986234"/>
          <a:ext cx="8291497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082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720415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main(void)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int Number;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float cost;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("Enter number : ");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d",&amp;Number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endParaRPr lang="en-US" altLang="en-US" sz="2000" b="1" dirty="0">
                        <a:solidFill>
                          <a:schemeClr val="accent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endParaRPr lang="en-US" altLang="en-US" sz="2000" b="1" dirty="0">
                        <a:solidFill>
                          <a:schemeClr val="accent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endParaRPr lang="en-US" altLang="en-US" sz="2000" b="1" dirty="0">
                        <a:solidFill>
                          <a:schemeClr val="accent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("Cost = %0.2f\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n",cost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return(0);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th-TH" altLang="en-US" sz="2000" b="1" dirty="0">
                        <a:solidFill>
                          <a:schemeClr val="hlink"/>
                        </a:solidFill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graphicFrame>
        <p:nvGraphicFramePr>
          <p:cNvPr id="16" name="Table 2">
            <a:extLst>
              <a:ext uri="{FF2B5EF4-FFF2-40B4-BE49-F238E27FC236}">
                <a16:creationId xmlns:a16="http://schemas.microsoft.com/office/drawing/2014/main" id="{07647346-E351-4CBC-90E7-189070D46E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521094"/>
              </p:ext>
            </p:extLst>
          </p:nvPr>
        </p:nvGraphicFramePr>
        <p:xfrm>
          <a:off x="588977" y="1986186"/>
          <a:ext cx="8291497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082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720415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main(void)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int Number;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float cost;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("Enter number : ");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d",&amp;Number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if(Number &gt; 10)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cost = Number * 6.5;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else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cost = Number * 7;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("Cost = %0.2f\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n",cost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return(0);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th-TH" altLang="en-US" sz="2000" b="1" dirty="0">
                        <a:solidFill>
                          <a:schemeClr val="hlink"/>
                        </a:solidFill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sp>
        <p:nvSpPr>
          <p:cNvPr id="238596" name="Text Box 4">
            <a:extLst>
              <a:ext uri="{FF2B5EF4-FFF2-40B4-BE49-F238E27FC236}">
                <a16:creationId xmlns:a16="http://schemas.microsoft.com/office/drawing/2014/main" id="{C9C4F9E5-C6D9-4041-ACA8-B6EF71B03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225" y="3429000"/>
            <a:ext cx="1501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8597" name="Text Box 5">
            <a:extLst>
              <a:ext uri="{FF2B5EF4-FFF2-40B4-BE49-F238E27FC236}">
                <a16:creationId xmlns:a16="http://schemas.microsoft.com/office/drawing/2014/main" id="{483908DE-30A6-4009-A69B-669F131EE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962400"/>
            <a:ext cx="2632075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Enter number :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 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 </a:t>
            </a:r>
            <a:endParaRPr lang="th-TH" altLang="en-US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238598" name="Text Box 6">
            <a:extLst>
              <a:ext uri="{FF2B5EF4-FFF2-40B4-BE49-F238E27FC236}">
                <a16:creationId xmlns:a16="http://schemas.microsoft.com/office/drawing/2014/main" id="{C705EE98-7873-474D-82B9-F1C595AA1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962400"/>
            <a:ext cx="2632075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Enter number :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 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Cost = 35.00</a:t>
            </a:r>
            <a:endParaRPr lang="th-TH" altLang="en-US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238599" name="Text Box 7">
            <a:extLst>
              <a:ext uri="{FF2B5EF4-FFF2-40B4-BE49-F238E27FC236}">
                <a16:creationId xmlns:a16="http://schemas.microsoft.com/office/drawing/2014/main" id="{7FB3C813-5176-4626-9ED6-4C384D0D9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953000"/>
            <a:ext cx="2784475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Enter number :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 11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238600" name="Text Box 8">
            <a:extLst>
              <a:ext uri="{FF2B5EF4-FFF2-40B4-BE49-F238E27FC236}">
                <a16:creationId xmlns:a16="http://schemas.microsoft.com/office/drawing/2014/main" id="{862B06C3-0843-4E07-8773-91FED7BA6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953000"/>
            <a:ext cx="2784475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Enter number :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 11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Cost = 71.50</a:t>
            </a:r>
            <a:endParaRPr lang="th-TH" altLang="en-US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29705" name="Rectangle 10">
            <a:extLst>
              <a:ext uri="{FF2B5EF4-FFF2-40B4-BE49-F238E27FC236}">
                <a16:creationId xmlns:a16="http://schemas.microsoft.com/office/drawing/2014/main" id="{240C5FE5-8834-4489-BACB-8D74982D1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</a:t>
            </a:r>
            <a:r>
              <a:rPr lang="en-US" altLang="en-US" b="1" dirty="0">
                <a:latin typeface="TH SarabunPSK" panose="020B0500040200020003" pitchFamily="34" charset="-34"/>
              </a:rPr>
              <a:t> if-else (4)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29698" name="Rectangle 11">
            <a:extLst>
              <a:ext uri="{FF2B5EF4-FFF2-40B4-BE49-F238E27FC236}">
                <a16:creationId xmlns:a16="http://schemas.microsoft.com/office/drawing/2014/main" id="{D779D3DE-0561-4BC3-885E-19B5C86F2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7C15AA-4663-4881-B4E1-EEC13A9DE64A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06AAF1-745E-4267-BE83-9333734B4FD3}"/>
              </a:ext>
            </a:extLst>
          </p:cNvPr>
          <p:cNvSpPr/>
          <p:nvPr/>
        </p:nvSpPr>
        <p:spPr>
          <a:xfrm>
            <a:off x="772626" y="1274177"/>
            <a:ext cx="8016313" cy="80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th-TH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โปรแกรมต่อไปนี้เป็นโปรแกรมคำนวณราคาต้นทุนสินค้า ถ้าหากผลิตมากกว่า </a:t>
            </a: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ชิ้นจะชิ้นละ </a:t>
            </a: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6.5 </a:t>
            </a:r>
            <a:r>
              <a:rPr lang="th-TH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 แต่ถ้าไม่เกิน </a:t>
            </a: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ชิ้นจะราคาชิ้นละ </a:t>
            </a: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3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6" grpId="0"/>
      <p:bldP spid="238597" grpId="0" animBg="1"/>
      <p:bldP spid="238598" grpId="0" animBg="1"/>
      <p:bldP spid="238599" grpId="0" animBg="1"/>
      <p:bldP spid="23860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>
            <a:extLst>
              <a:ext uri="{FF2B5EF4-FFF2-40B4-BE49-F238E27FC236}">
                <a16:creationId xmlns:a16="http://schemas.microsoft.com/office/drawing/2014/main" id="{9B0CC73F-87AB-4458-80B5-2807232E4B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81ECE3-BCAB-4776-A364-8E868E1D8B8C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0E309861-F8BE-4370-8CDB-87EF30587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กฎพื้นฐานการใช้คำสั่ง</a:t>
            </a:r>
            <a:r>
              <a:rPr lang="en-US" altLang="en-US" b="1" dirty="0">
                <a:latin typeface="TH SarabunPSK" panose="020B0500040200020003" pitchFamily="34" charset="-34"/>
              </a:rPr>
              <a:t> if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180229" name="Rectangle 5">
            <a:extLst>
              <a:ext uri="{FF2B5EF4-FFF2-40B4-BE49-F238E27FC236}">
                <a16:creationId xmlns:a16="http://schemas.microsoft.com/office/drawing/2014/main" id="{7E1C5A94-A98E-454B-A92B-9905B97A7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029200"/>
          </a:xfrm>
          <a:noFill/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th-TH" altLang="en-US" sz="3200" b="1" dirty="0">
                <a:latin typeface="TH SarabunPSK" panose="020B0500040200020003" pitchFamily="34" charset="-34"/>
              </a:rPr>
              <a:t>การใช้ </a:t>
            </a:r>
            <a:r>
              <a:rPr lang="en-US" altLang="en-US" sz="3200" b="1" dirty="0">
                <a:latin typeface="TH SarabunPSK" panose="020B0500040200020003" pitchFamily="34" charset="-34"/>
              </a:rPr>
              <a:t>statement-if </a:t>
            </a:r>
            <a:r>
              <a:rPr lang="th-TH" altLang="en-US" sz="3200" b="1" dirty="0">
                <a:latin typeface="TH SarabunPSK" panose="020B0500040200020003" pitchFamily="34" charset="-34"/>
              </a:rPr>
              <a:t>ในการเลือกทำแบบต่างๆ มีกฎที่ควรจำดังต่อไปนี้</a:t>
            </a:r>
          </a:p>
          <a:p>
            <a:pPr marL="609600" indent="-609600" eaLnBrk="1" hangingPunct="1"/>
            <a:r>
              <a:rPr lang="th-TH" altLang="en-US" sz="3200" b="1" dirty="0">
                <a:latin typeface="TH SarabunPSK" panose="020B0500040200020003" pitchFamily="34" charset="-34"/>
              </a:rPr>
              <a:t>นิพจน์</a:t>
            </a:r>
            <a:r>
              <a:rPr lang="en-US" altLang="en-US" sz="3200" b="1" dirty="0">
                <a:latin typeface="TH SarabunPSK" panose="020B0500040200020003" pitchFamily="34" charset="-34"/>
              </a:rPr>
              <a:t>(condition)</a:t>
            </a:r>
            <a:r>
              <a:rPr lang="th-TH" altLang="en-US" sz="3200" b="1" dirty="0">
                <a:latin typeface="TH SarabunPSK" panose="020B0500040200020003" pitchFamily="34" charset="-34"/>
              </a:rPr>
              <a:t> ของ </a:t>
            </a:r>
            <a:r>
              <a:rPr lang="en-US" altLang="en-US" sz="3200" b="1" dirty="0">
                <a:latin typeface="TH SarabunPSK" panose="020B0500040200020003" pitchFamily="34" charset="-34"/>
              </a:rPr>
              <a:t>if </a:t>
            </a:r>
            <a:r>
              <a:rPr lang="th-TH" altLang="en-US" sz="3200" b="1" dirty="0">
                <a:latin typeface="TH SarabunPSK" panose="020B0500040200020003" pitchFamily="34" charset="-34"/>
              </a:rPr>
              <a:t>จะต้องอยู่ในวงเล็บและให้ผลลัพธ์ออกมาเป็นจริงหรือเท็จ</a:t>
            </a:r>
          </a:p>
          <a:p>
            <a:pPr marL="609600" indent="-609600" eaLnBrk="1" hangingPunct="1"/>
            <a:r>
              <a:rPr lang="th-TH" altLang="en-US" sz="3200" b="1" dirty="0">
                <a:latin typeface="TH SarabunPSK" panose="020B0500040200020003" pitchFamily="34" charset="-34"/>
              </a:rPr>
              <a:t>ในส่วนของ </a:t>
            </a:r>
            <a:r>
              <a:rPr lang="en-US" altLang="en-US" sz="3200" b="1" dirty="0">
                <a:latin typeface="TH SarabunPSK" panose="020B0500040200020003" pitchFamily="34" charset="-34"/>
              </a:rPr>
              <a:t>if </a:t>
            </a:r>
            <a:r>
              <a:rPr lang="th-TH" altLang="en-US" sz="3200" b="1" dirty="0">
                <a:latin typeface="TH SarabunPSK" panose="020B0500040200020003" pitchFamily="34" charset="-34"/>
              </a:rPr>
              <a:t>และ </a:t>
            </a:r>
            <a:r>
              <a:rPr lang="en-US" altLang="en-US" sz="3200" b="1" dirty="0">
                <a:latin typeface="TH SarabunPSK" panose="020B0500040200020003" pitchFamily="34" charset="-34"/>
              </a:rPr>
              <a:t>else </a:t>
            </a:r>
            <a:r>
              <a:rPr lang="th-TH" altLang="en-US" sz="3200" b="1" dirty="0">
                <a:latin typeface="TH SarabunPSK" panose="020B0500040200020003" pitchFamily="34" charset="-34"/>
              </a:rPr>
              <a:t>ไม่ต้องมีเครื่องหมาย </a:t>
            </a:r>
            <a:r>
              <a:rPr lang="en-US" altLang="en-US" sz="3200" b="1" dirty="0">
                <a:latin typeface="TH SarabunPSK" panose="020B0500040200020003" pitchFamily="34" charset="-34"/>
              </a:rPr>
              <a:t>semicolon</a:t>
            </a:r>
          </a:p>
          <a:p>
            <a:pPr marL="609600" indent="-609600" eaLnBrk="1" hangingPunct="1"/>
            <a:r>
              <a:rPr lang="en-US" altLang="en-US" sz="3200" b="1" dirty="0">
                <a:latin typeface="TH SarabunPSK" panose="020B0500040200020003" pitchFamily="34" charset="-34"/>
              </a:rPr>
              <a:t>Statement </a:t>
            </a:r>
            <a:r>
              <a:rPr lang="th-TH" altLang="en-US" sz="3200" b="1" dirty="0">
                <a:latin typeface="TH SarabunPSK" panose="020B0500040200020003" pitchFamily="34" charset="-34"/>
              </a:rPr>
              <a:t>หลัง </a:t>
            </a:r>
            <a:r>
              <a:rPr lang="en-US" altLang="en-US" sz="3200" b="1" dirty="0">
                <a:latin typeface="TH SarabunPSK" panose="020B0500040200020003" pitchFamily="34" charset="-34"/>
              </a:rPr>
              <a:t>if </a:t>
            </a:r>
            <a:r>
              <a:rPr lang="th-TH" altLang="en-US" sz="3200" b="1" dirty="0">
                <a:latin typeface="TH SarabunPSK" panose="020B0500040200020003" pitchFamily="34" charset="-34"/>
              </a:rPr>
              <a:t>และหลัง </a:t>
            </a:r>
            <a:r>
              <a:rPr lang="en-US" altLang="en-US" sz="3200" b="1" dirty="0">
                <a:latin typeface="TH SarabunPSK" panose="020B0500040200020003" pitchFamily="34" charset="-34"/>
              </a:rPr>
              <a:t>else </a:t>
            </a:r>
            <a:r>
              <a:rPr lang="th-TH" altLang="en-US" sz="3200" b="1" dirty="0">
                <a:latin typeface="TH SarabunPSK" panose="020B0500040200020003" pitchFamily="34" charset="-34"/>
              </a:rPr>
              <a:t>สามารถเป็น </a:t>
            </a:r>
            <a:r>
              <a:rPr lang="en-US" altLang="en-US" sz="3200" b="1" dirty="0">
                <a:latin typeface="TH SarabunPSK" panose="020B0500040200020003" pitchFamily="34" charset="-34"/>
              </a:rPr>
              <a:t>Statement </a:t>
            </a:r>
            <a:r>
              <a:rPr lang="th-TH" altLang="en-US" sz="3200" b="1" dirty="0">
                <a:latin typeface="TH SarabunPSK" panose="020B0500040200020003" pitchFamily="34" charset="-34"/>
              </a:rPr>
              <a:t>รวมได้แต่ต้องอยู่ในเครื่องหมายปีกกา</a:t>
            </a:r>
          </a:p>
          <a:p>
            <a:pPr marL="609600" indent="-609600" eaLnBrk="1" hangingPunct="1"/>
            <a:r>
              <a:rPr lang="en-US" altLang="en-US" sz="3200" b="1" dirty="0">
                <a:latin typeface="TH SarabunPSK" panose="020B0500040200020003" pitchFamily="34" charset="-34"/>
              </a:rPr>
              <a:t>Statement </a:t>
            </a:r>
            <a:r>
              <a:rPr lang="th-TH" altLang="en-US" sz="3200" b="1" dirty="0">
                <a:latin typeface="TH SarabunPSK" panose="020B0500040200020003" pitchFamily="34" charset="-34"/>
              </a:rPr>
              <a:t>หลัง </a:t>
            </a:r>
            <a:r>
              <a:rPr lang="en-US" altLang="en-US" sz="3200" b="1" dirty="0">
                <a:latin typeface="TH SarabunPSK" panose="020B0500040200020003" pitchFamily="34" charset="-34"/>
              </a:rPr>
              <a:t>if </a:t>
            </a:r>
            <a:r>
              <a:rPr lang="th-TH" altLang="en-US" sz="3200" b="1" dirty="0">
                <a:latin typeface="TH SarabunPSK" panose="020B0500040200020003" pitchFamily="34" charset="-34"/>
              </a:rPr>
              <a:t>และ </a:t>
            </a:r>
            <a:r>
              <a:rPr lang="en-US" altLang="en-US" sz="3200" b="1" dirty="0">
                <a:latin typeface="TH SarabunPSK" panose="020B0500040200020003" pitchFamily="34" charset="-34"/>
              </a:rPr>
              <a:t>statement </a:t>
            </a:r>
            <a:r>
              <a:rPr lang="th-TH" altLang="en-US" sz="3200" b="1" dirty="0">
                <a:latin typeface="TH SarabunPSK" panose="020B0500040200020003" pitchFamily="34" charset="-34"/>
              </a:rPr>
              <a:t>หลัง </a:t>
            </a:r>
            <a:r>
              <a:rPr lang="en-US" altLang="en-US" sz="3200" b="1" dirty="0">
                <a:latin typeface="TH SarabunPSK" panose="020B0500040200020003" pitchFamily="34" charset="-34"/>
              </a:rPr>
              <a:t>else </a:t>
            </a:r>
            <a:r>
              <a:rPr lang="th-TH" altLang="en-US" sz="3200" b="1" dirty="0">
                <a:latin typeface="TH SarabunPSK" panose="020B0500040200020003" pitchFamily="34" charset="-34"/>
              </a:rPr>
              <a:t>สามารถสลับกันได้แต่ต้องทำ </a:t>
            </a:r>
            <a:r>
              <a:rPr lang="en-US" altLang="en-US" sz="3200" b="1" dirty="0">
                <a:latin typeface="TH SarabunPSK" panose="020B0500040200020003" pitchFamily="34" charset="-34"/>
              </a:rPr>
              <a:t>complement </a:t>
            </a:r>
            <a:r>
              <a:rPr lang="th-TH" altLang="en-US" sz="3200" b="1" dirty="0">
                <a:latin typeface="TH SarabunPSK" panose="020B0500040200020003" pitchFamily="34" charset="-34"/>
              </a:rPr>
              <a:t>กับ นิพจน์</a:t>
            </a:r>
            <a:r>
              <a:rPr lang="en-US" altLang="en-US" sz="3200" b="1" dirty="0">
                <a:latin typeface="TH SarabunPSK" panose="020B0500040200020003" pitchFamily="34" charset="-34"/>
              </a:rPr>
              <a:t>(condition)</a:t>
            </a:r>
            <a:r>
              <a:rPr lang="th-TH" altLang="en-US" sz="4000" b="1" dirty="0">
                <a:latin typeface="TH SarabunPSK" panose="020B0500040200020003" pitchFamily="34" charset="-34"/>
              </a:rPr>
              <a:t> </a:t>
            </a:r>
            <a:r>
              <a:rPr lang="th-TH" altLang="en-US" sz="3200" b="1" dirty="0">
                <a:latin typeface="TH SarabunPSK" panose="020B0500040200020003" pitchFamily="34" charset="-34"/>
              </a:rPr>
              <a:t>ของ </a:t>
            </a:r>
            <a:r>
              <a:rPr lang="en-US" altLang="en-US" sz="3200" b="1" dirty="0">
                <a:latin typeface="TH SarabunPSK" panose="020B0500040200020003" pitchFamily="34" charset="-34"/>
              </a:rPr>
              <a:t>if</a:t>
            </a:r>
            <a:endParaRPr lang="th-TH" altLang="en-US" sz="3200" b="1" dirty="0">
              <a:latin typeface="TH SarabunPSK" panose="020B0500040200020003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0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0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0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0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2B719DF-5676-4192-8409-66339C2C17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การใช้คำสั่งเลือกทำแบบ </a:t>
            </a:r>
            <a:r>
              <a:rPr lang="en-US" altLang="en-US" b="1" dirty="0">
                <a:latin typeface="TH SarabunPSK" panose="020B0500040200020003" pitchFamily="34" charset="-34"/>
              </a:rPr>
              <a:t>nested if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B96E092B-1671-447F-888E-4E106FE4A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th-TH" altLang="en-US" sz="2400" b="1" dirty="0">
                <a:latin typeface="TH SarabunPSK" panose="020B0500040200020003" pitchFamily="34" charset="-34"/>
              </a:rPr>
              <a:t>เป็นการใช้คำสั่งเลือกทำนี้สามารถนำหลายๆ</a:t>
            </a:r>
            <a:r>
              <a:rPr lang="en-US" altLang="en-US" sz="2400" b="1" dirty="0">
                <a:latin typeface="TH SarabunPSK" panose="020B0500040200020003" pitchFamily="34" charset="-34"/>
              </a:rPr>
              <a:t> </a:t>
            </a:r>
            <a:r>
              <a:rPr lang="th-TH" altLang="en-US" sz="2400" b="1" dirty="0">
                <a:latin typeface="TH SarabunPSK" panose="020B0500040200020003" pitchFamily="34" charset="-34"/>
              </a:rPr>
              <a:t>คำสั่งมาซ้อนกันได้  ถ้าต้องการให้มีการเลือกทำหลายทางเลือก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h-TH" altLang="en-US" sz="2400" b="1" dirty="0">
              <a:latin typeface="TH SarabunPSK" panose="020B0500040200020003" pitchFamily="34" charset="-34"/>
            </a:endParaRPr>
          </a:p>
        </p:txBody>
      </p:sp>
      <p:sp>
        <p:nvSpPr>
          <p:cNvPr id="250884" name="AutoShape 4">
            <a:extLst>
              <a:ext uri="{FF2B5EF4-FFF2-40B4-BE49-F238E27FC236}">
                <a16:creationId xmlns:a16="http://schemas.microsoft.com/office/drawing/2014/main" id="{7C730616-AFDD-4106-B607-53DACB021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3141663"/>
            <a:ext cx="1152525" cy="720725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expr1</a:t>
            </a:r>
            <a:endParaRPr lang="th-TH" altLang="en-US" sz="1800" dirty="0">
              <a:latin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50885" name="AutoShape 5">
            <a:extLst>
              <a:ext uri="{FF2B5EF4-FFF2-40B4-BE49-F238E27FC236}">
                <a16:creationId xmlns:a16="http://schemas.microsoft.com/office/drawing/2014/main" id="{B37BF874-B42D-4E03-A21A-0C4B316C7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3933825"/>
            <a:ext cx="1152525" cy="720725"/>
          </a:xfrm>
          <a:prstGeom prst="diamond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800" dirty="0">
                <a:latin typeface="Tahoma" pitchFamily="34" charset="0"/>
                <a:cs typeface="TH SarabunPSK" panose="020B0500040200020003" pitchFamily="34" charset="-34"/>
              </a:rPr>
              <a:t>expr2</a:t>
            </a:r>
            <a:endParaRPr lang="th-TH" sz="1800" dirty="0">
              <a:latin typeface="Tahoma" pitchFamily="34" charset="0"/>
              <a:cs typeface="TH SarabunPSK" panose="020B0500040200020003" pitchFamily="34" charset="-34"/>
            </a:endParaRPr>
          </a:p>
        </p:txBody>
      </p:sp>
      <p:sp>
        <p:nvSpPr>
          <p:cNvPr id="250886" name="Line 6">
            <a:extLst>
              <a:ext uri="{FF2B5EF4-FFF2-40B4-BE49-F238E27FC236}">
                <a16:creationId xmlns:a16="http://schemas.microsoft.com/office/drawing/2014/main" id="{5C300A80-E638-459B-A935-20B5D68794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350043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887" name="Line 7">
            <a:extLst>
              <a:ext uri="{FF2B5EF4-FFF2-40B4-BE49-F238E27FC236}">
                <a16:creationId xmlns:a16="http://schemas.microsoft.com/office/drawing/2014/main" id="{58C296A2-1D4C-4AA0-B0A3-33467BB05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500438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888" name="Line 8">
            <a:extLst>
              <a:ext uri="{FF2B5EF4-FFF2-40B4-BE49-F238E27FC236}">
                <a16:creationId xmlns:a16="http://schemas.microsoft.com/office/drawing/2014/main" id="{664FDA0D-8083-437F-A619-34DF7DCBC4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5650" y="35004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889" name="Rectangle 9">
            <a:extLst>
              <a:ext uri="{FF2B5EF4-FFF2-40B4-BE49-F238E27FC236}">
                <a16:creationId xmlns:a16="http://schemas.microsoft.com/office/drawing/2014/main" id="{A0DE7E23-4492-4CCB-9F28-5E48580EE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076700"/>
            <a:ext cx="11525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cs typeface="TH SarabunPSK" panose="020B0500040200020003" pitchFamily="34" charset="-34"/>
              </a:rPr>
              <a:t>statement 1</a:t>
            </a:r>
            <a:endParaRPr lang="th-TH" altLang="en-US" sz="1400" dirty="0">
              <a:latin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50890" name="Line 10">
            <a:extLst>
              <a:ext uri="{FF2B5EF4-FFF2-40B4-BE49-F238E27FC236}">
                <a16:creationId xmlns:a16="http://schemas.microsoft.com/office/drawing/2014/main" id="{3D9CBF5B-490F-4598-8FEB-155DA1D3BE4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35004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891" name="Line 11">
            <a:extLst>
              <a:ext uri="{FF2B5EF4-FFF2-40B4-BE49-F238E27FC236}">
                <a16:creationId xmlns:a16="http://schemas.microsoft.com/office/drawing/2014/main" id="{6D3B0104-AC56-46B8-AC97-5220BAD5C6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975" y="42926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892" name="Line 12">
            <a:extLst>
              <a:ext uri="{FF2B5EF4-FFF2-40B4-BE49-F238E27FC236}">
                <a16:creationId xmlns:a16="http://schemas.microsoft.com/office/drawing/2014/main" id="{AEBAFDDA-050D-4B1E-BF5A-E38DA123E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275" y="42926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893" name="Line 13">
            <a:extLst>
              <a:ext uri="{FF2B5EF4-FFF2-40B4-BE49-F238E27FC236}">
                <a16:creationId xmlns:a16="http://schemas.microsoft.com/office/drawing/2014/main" id="{AB124ADD-96D2-4624-B06E-4EC1B62DDF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42926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894" name="Line 14">
            <a:extLst>
              <a:ext uri="{FF2B5EF4-FFF2-40B4-BE49-F238E27FC236}">
                <a16:creationId xmlns:a16="http://schemas.microsoft.com/office/drawing/2014/main" id="{7093A1B2-F890-4259-B52B-EB1B46047B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2926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895" name="Rectangle 15">
            <a:extLst>
              <a:ext uri="{FF2B5EF4-FFF2-40B4-BE49-F238E27FC236}">
                <a16:creationId xmlns:a16="http://schemas.microsoft.com/office/drawing/2014/main" id="{ADDD70FA-6DDF-4795-AC9B-FA2C9A691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4868863"/>
            <a:ext cx="1152525" cy="50482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1400" dirty="0">
                <a:latin typeface="Tahoma" panose="020B0604030504040204" pitchFamily="34" charset="0"/>
                <a:cs typeface="TH SarabunPSK" panose="020B0500040200020003" pitchFamily="34" charset="-34"/>
              </a:rPr>
              <a:t>statement</a:t>
            </a:r>
            <a:r>
              <a:rPr lang="en-US" sz="1400" dirty="0">
                <a:latin typeface="Tahoma" pitchFamily="34" charset="0"/>
                <a:cs typeface="TH SarabunPSK" panose="020B0500040200020003" pitchFamily="34" charset="-34"/>
              </a:rPr>
              <a:t> 2</a:t>
            </a:r>
            <a:endParaRPr lang="th-TH" sz="1400" dirty="0">
              <a:latin typeface="Tahoma" pitchFamily="34" charset="0"/>
              <a:cs typeface="TH SarabunPSK" panose="020B0500040200020003" pitchFamily="34" charset="-34"/>
            </a:endParaRPr>
          </a:p>
        </p:txBody>
      </p:sp>
      <p:sp>
        <p:nvSpPr>
          <p:cNvPr id="250896" name="Rectangle 16">
            <a:extLst>
              <a:ext uri="{FF2B5EF4-FFF2-40B4-BE49-F238E27FC236}">
                <a16:creationId xmlns:a16="http://schemas.microsoft.com/office/drawing/2014/main" id="{D65F532F-5C62-4F70-8843-0C1D0BDA8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4868863"/>
            <a:ext cx="1152525" cy="50482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1400" dirty="0">
                <a:latin typeface="Tahoma" panose="020B0604030504040204" pitchFamily="34" charset="0"/>
                <a:cs typeface="TH SarabunPSK" panose="020B0500040200020003" pitchFamily="34" charset="-34"/>
              </a:rPr>
              <a:t>statement</a:t>
            </a:r>
            <a:r>
              <a:rPr lang="en-US" sz="1400" dirty="0">
                <a:latin typeface="Tahoma" pitchFamily="34" charset="0"/>
                <a:cs typeface="TH SarabunPSK" panose="020B0500040200020003" pitchFamily="34" charset="-34"/>
              </a:rPr>
              <a:t> 3</a:t>
            </a:r>
            <a:endParaRPr lang="th-TH" sz="1400" dirty="0">
              <a:latin typeface="Tahoma" pitchFamily="34" charset="0"/>
              <a:cs typeface="TH SarabunPSK" panose="020B0500040200020003" pitchFamily="34" charset="-34"/>
            </a:endParaRPr>
          </a:p>
        </p:txBody>
      </p:sp>
      <p:sp>
        <p:nvSpPr>
          <p:cNvPr id="250897" name="AutoShape 17">
            <a:extLst>
              <a:ext uri="{FF2B5EF4-FFF2-40B4-BE49-F238E27FC236}">
                <a16:creationId xmlns:a16="http://schemas.microsoft.com/office/drawing/2014/main" id="{5936021B-2347-43A6-9F8E-1A90BAED1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5589588"/>
            <a:ext cx="217487" cy="215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898" name="AutoShape 18">
            <a:extLst>
              <a:ext uri="{FF2B5EF4-FFF2-40B4-BE49-F238E27FC236}">
                <a16:creationId xmlns:a16="http://schemas.microsoft.com/office/drawing/2014/main" id="{F5E473C4-05E9-4CFE-815E-EE33644B0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6021388"/>
            <a:ext cx="217488" cy="215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899" name="Line 19">
            <a:extLst>
              <a:ext uri="{FF2B5EF4-FFF2-40B4-BE49-F238E27FC236}">
                <a16:creationId xmlns:a16="http://schemas.microsoft.com/office/drawing/2014/main" id="{C354B5CB-0219-4DCE-86F2-AF53F5E16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53736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900" name="Line 20">
            <a:extLst>
              <a:ext uri="{FF2B5EF4-FFF2-40B4-BE49-F238E27FC236}">
                <a16:creationId xmlns:a16="http://schemas.microsoft.com/office/drawing/2014/main" id="{2903B463-5F17-487A-8F8E-8774CE6D3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5661025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901" name="Line 21">
            <a:extLst>
              <a:ext uri="{FF2B5EF4-FFF2-40B4-BE49-F238E27FC236}">
                <a16:creationId xmlns:a16="http://schemas.microsoft.com/office/drawing/2014/main" id="{10FF6904-AFFC-48A8-9404-CE074E8E10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3063" y="53736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902" name="Line 22">
            <a:extLst>
              <a:ext uri="{FF2B5EF4-FFF2-40B4-BE49-F238E27FC236}">
                <a16:creationId xmlns:a16="http://schemas.microsoft.com/office/drawing/2014/main" id="{986CE00F-EBEE-4EA5-BAE1-138EE4D3C9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5661025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903" name="Line 23">
            <a:extLst>
              <a:ext uri="{FF2B5EF4-FFF2-40B4-BE49-F238E27FC236}">
                <a16:creationId xmlns:a16="http://schemas.microsoft.com/office/drawing/2014/main" id="{487B73B6-9F44-4778-BA3A-42CBBD8B6A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4581525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904" name="Line 24">
            <a:extLst>
              <a:ext uri="{FF2B5EF4-FFF2-40B4-BE49-F238E27FC236}">
                <a16:creationId xmlns:a16="http://schemas.microsoft.com/office/drawing/2014/main" id="{4D5E7E88-5C8F-47C3-A4DF-2F3B70E22D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616585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905" name="Line 25">
            <a:extLst>
              <a:ext uri="{FF2B5EF4-FFF2-40B4-BE49-F238E27FC236}">
                <a16:creationId xmlns:a16="http://schemas.microsoft.com/office/drawing/2014/main" id="{8B18FA34-BB19-4E33-B6CB-78700EC58E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6149975"/>
            <a:ext cx="146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906" name="Line 26">
            <a:extLst>
              <a:ext uri="{FF2B5EF4-FFF2-40B4-BE49-F238E27FC236}">
                <a16:creationId xmlns:a16="http://schemas.microsoft.com/office/drawing/2014/main" id="{78D7FA4D-8B3A-4F21-A197-2E7DA59C6F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60713" y="5805488"/>
            <a:ext cx="0" cy="336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907" name="Rectangle 27">
            <a:extLst>
              <a:ext uri="{FF2B5EF4-FFF2-40B4-BE49-F238E27FC236}">
                <a16:creationId xmlns:a16="http://schemas.microsoft.com/office/drawing/2014/main" id="{BF3AA510-FE0B-40DA-9494-8F06F25E6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2781300"/>
            <a:ext cx="3887788" cy="361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if (expr 1)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       statement 1;</a:t>
            </a:r>
            <a:endParaRPr lang="th-TH" altLang="en-US" sz="1800" dirty="0">
              <a:latin typeface="Tahoma" panose="020B0604030504040204" pitchFamily="34" charset="0"/>
              <a:cs typeface="TH SarabunPSK" panose="020B0500040200020003" pitchFamily="34" charset="-34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      </a:t>
            </a:r>
            <a:endParaRPr lang="th-TH" altLang="en-US" sz="1800" dirty="0">
              <a:latin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50908" name="Rectangle 28">
            <a:extLst>
              <a:ext uri="{FF2B5EF4-FFF2-40B4-BE49-F238E27FC236}">
                <a16:creationId xmlns:a16="http://schemas.microsoft.com/office/drawing/2014/main" id="{510C621B-50D5-4E99-AABF-D43C45F49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6888" y="3733800"/>
            <a:ext cx="2881312" cy="23764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 dirty="0">
              <a:latin typeface="Tahoma" panose="020B0604030504040204" pitchFamily="34" charset="0"/>
              <a:cs typeface="TH SarabunPSK" panose="020B0500040200020003" pitchFamily="34" charset="-34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if (expr 2)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  statement 2;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Tahoma" panose="020B0604030504040204" pitchFamily="34" charset="0"/>
              <a:cs typeface="TH SarabunPSK" panose="020B0500040200020003" pitchFamily="34" charset="-34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Tahoma" panose="020B0604030504040204" pitchFamily="34" charset="0"/>
              <a:cs typeface="TH SarabunPSK" panose="020B0500040200020003" pitchFamily="34" charset="-34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  statement 3;</a:t>
            </a:r>
            <a:endParaRPr lang="th-TH" altLang="en-US" sz="1800" dirty="0">
              <a:latin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50909" name="Line 29">
            <a:extLst>
              <a:ext uri="{FF2B5EF4-FFF2-40B4-BE49-F238E27FC236}">
                <a16:creationId xmlns:a16="http://schemas.microsoft.com/office/drawing/2014/main" id="{4A39B3BC-C1A7-4427-8584-2CC65CA73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28527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0910" name="Text Box 30">
            <a:extLst>
              <a:ext uri="{FF2B5EF4-FFF2-40B4-BE49-F238E27FC236}">
                <a16:creationId xmlns:a16="http://schemas.microsoft.com/office/drawing/2014/main" id="{AF043093-3427-4444-99BF-BC03084F3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25" y="3111500"/>
            <a:ext cx="86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true</a:t>
            </a:r>
            <a:endParaRPr lang="th-TH" altLang="en-US" sz="1800" dirty="0">
              <a:latin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50911" name="Text Box 31">
            <a:extLst>
              <a:ext uri="{FF2B5EF4-FFF2-40B4-BE49-F238E27FC236}">
                <a16:creationId xmlns:a16="http://schemas.microsoft.com/office/drawing/2014/main" id="{85D7D8E1-5745-445C-96B9-0C95A57FA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3111500"/>
            <a:ext cx="86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false</a:t>
            </a:r>
            <a:endParaRPr lang="th-TH" altLang="en-US" sz="1800" dirty="0">
              <a:latin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3" name="Text Box 30">
            <a:extLst>
              <a:ext uri="{FF2B5EF4-FFF2-40B4-BE49-F238E27FC236}">
                <a16:creationId xmlns:a16="http://schemas.microsoft.com/office/drawing/2014/main" id="{46DABC16-456B-4BB2-B584-B12AFA37A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3913188"/>
            <a:ext cx="863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true</a:t>
            </a:r>
            <a:endParaRPr lang="th-TH" altLang="en-US" sz="1800" dirty="0">
              <a:latin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4" name="Text Box 31">
            <a:extLst>
              <a:ext uri="{FF2B5EF4-FFF2-40B4-BE49-F238E27FC236}">
                <a16:creationId xmlns:a16="http://schemas.microsoft.com/office/drawing/2014/main" id="{AAFDC09B-D603-46EC-8123-B3D7782FF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927475"/>
            <a:ext cx="86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cs typeface="TH SarabunPSK" panose="020B0500040200020003" pitchFamily="34" charset="-34"/>
              </a:rPr>
              <a:t>false</a:t>
            </a:r>
            <a:endParaRPr lang="th-TH" altLang="en-US" sz="1800" dirty="0">
              <a:latin typeface="Tahoma" panose="020B0604030504040204" pitchFamily="34" charset="0"/>
              <a:cs typeface="TH SarabunPSK" panose="020B0500040200020003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5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5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0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50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5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50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50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50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50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50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50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5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5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5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5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5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5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5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5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5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5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5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25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5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25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/>
      <p:bldP spid="250884" grpId="0" animBg="1"/>
      <p:bldP spid="250885" grpId="0" animBg="1"/>
      <p:bldP spid="250889" grpId="0" animBg="1"/>
      <p:bldP spid="250895" grpId="0" animBg="1"/>
      <p:bldP spid="250896" grpId="0" animBg="1"/>
      <p:bldP spid="250897" grpId="0" animBg="1"/>
      <p:bldP spid="250898" grpId="0" animBg="1"/>
      <p:bldP spid="250907" grpId="0" animBg="1"/>
      <p:bldP spid="250908" grpId="0" animBg="1"/>
      <p:bldP spid="250910" grpId="0"/>
      <p:bldP spid="250911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">
            <a:extLst>
              <a:ext uri="{FF2B5EF4-FFF2-40B4-BE49-F238E27FC236}">
                <a16:creationId xmlns:a16="http://schemas.microsoft.com/office/drawing/2014/main" id="{AB843A91-9F2E-4C8F-8C8F-E8616AB309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5AD19E-B8CD-4B92-8579-5D7BAF47A525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376FD99-B92E-4963-911C-7C35A2251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1783" y="380429"/>
            <a:ext cx="8460433" cy="1150492"/>
          </a:xfrm>
        </p:spPr>
        <p:txBody>
          <a:bodyPr/>
          <a:lstStyle/>
          <a:p>
            <a:pPr algn="ctr" eaLnBrk="1" hangingPunct="1"/>
            <a:r>
              <a:rPr lang="th-TH" alt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การควบคุมทิศทางการทำงานของโปรแกรม</a:t>
            </a:r>
            <a:endParaRPr lang="en-US" alt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5240" name="Rectangle 8">
            <a:extLst>
              <a:ext uri="{FF2B5EF4-FFF2-40B4-BE49-F238E27FC236}">
                <a16:creationId xmlns:a16="http://schemas.microsoft.com/office/drawing/2014/main" id="{7B28A07A-DD15-4AF9-8AA7-D61749E19A2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02018"/>
            <a:ext cx="7315200" cy="453072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การควบคุมการทำงานของโปรแกรมประกอบด้วย 3 รูปแบบ</a:t>
            </a:r>
            <a:endParaRPr lang="en-US" alt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defRPr/>
            </a:pP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การควบคุมทิศทางการทำงานแบบลำดับ</a:t>
            </a:r>
            <a:r>
              <a:rPr lang="en-US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(Sequence) </a:t>
            </a:r>
          </a:p>
          <a:p>
            <a:pPr eaLnBrk="1" hangingPunct="1">
              <a:defRPr/>
            </a:pP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การควบคุมทิศทางการทำงานแบบเลือกทำ</a:t>
            </a:r>
            <a:r>
              <a:rPr lang="en-US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(Selection)  </a:t>
            </a:r>
          </a:p>
          <a:p>
            <a:pPr eaLnBrk="1" hangingPunct="1">
              <a:defRPr/>
            </a:pPr>
            <a:r>
              <a:rPr lang="th-TH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การควบคุมทิศทางการทำงานแบบทำซ้ำ</a:t>
            </a:r>
            <a:r>
              <a:rPr lang="en-US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(Repetition)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endParaRPr lang="th-TH" alt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09"/>
    </mc:Choice>
    <mc:Fallback xmlns="">
      <p:transition spd="slow" advTm="98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5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5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5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5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">
            <a:extLst>
              <a:ext uri="{FF2B5EF4-FFF2-40B4-BE49-F238E27FC236}">
                <a16:creationId xmlns:a16="http://schemas.microsoft.com/office/drawing/2014/main" id="{AE8A3C6E-347C-4751-B015-62B57D80E9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55524" y="6264083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E7BA6C-9CE3-4543-B858-B05CBC6908D8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B32B69B-BFA9-4872-B0E3-B481F73D0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h-TH" altLang="en-US" b="1" dirty="0"/>
              <a:t>ตัวอย่างการใช้งาน</a:t>
            </a:r>
            <a:r>
              <a:rPr lang="en-US" altLang="en-US" b="1" dirty="0"/>
              <a:t> </a:t>
            </a:r>
            <a:r>
              <a:rPr lang="en-US" altLang="en-US" b="1" dirty="0">
                <a:latin typeface="TH SarabunPSK" panose="020B0500040200020003" pitchFamily="34" charset="-34"/>
              </a:rPr>
              <a:t>Nested if (1)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246788" name="Text Box 4">
            <a:extLst>
              <a:ext uri="{FF2B5EF4-FFF2-40B4-BE49-F238E27FC236}">
                <a16:creationId xmlns:a16="http://schemas.microsoft.com/office/drawing/2014/main" id="{5909C958-EE61-4533-BEA7-FFE989E4C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424488"/>
            <a:ext cx="1501775" cy="519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6789" name="Text Box 5">
            <a:extLst>
              <a:ext uri="{FF2B5EF4-FFF2-40B4-BE49-F238E27FC236}">
                <a16:creationId xmlns:a16="http://schemas.microsoft.com/office/drawing/2014/main" id="{FF9ACD2A-CFEE-4FA4-9981-EA6CE7645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79831"/>
            <a:ext cx="4765675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Please enter two integer: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 -2 9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246790" name="Text Box 6">
            <a:extLst>
              <a:ext uri="{FF2B5EF4-FFF2-40B4-BE49-F238E27FC236}">
                <a16:creationId xmlns:a16="http://schemas.microsoft.com/office/drawing/2014/main" id="{90551837-A1DB-453F-9950-03A1170FB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76244"/>
            <a:ext cx="4765675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Please enter two integer: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 -2 9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-2 &lt; 9</a:t>
            </a:r>
            <a:endParaRPr lang="th-TH" altLang="en-US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46045BC2-D503-479A-B851-BD4888AA9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046094"/>
              </p:ext>
            </p:extLst>
          </p:nvPr>
        </p:nvGraphicFramePr>
        <p:xfrm>
          <a:off x="817241" y="1341087"/>
          <a:ext cx="786955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021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327538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stdio.h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main(void)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int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a,b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("Please enter two integer: ");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("%d %</a:t>
                      </a:r>
                      <a:r>
                        <a:rPr lang="en-US" altLang="en-US" sz="2000" b="1" dirty="0" err="1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d",&amp;a,&amp;b</a:t>
                      </a: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if(a&gt;b)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altLang="en-US" sz="2000" b="1" dirty="0" err="1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("%d &gt; %d\n",</a:t>
                      </a:r>
                      <a:r>
                        <a:rPr lang="en-US" altLang="en-US" sz="2000" b="1" dirty="0" err="1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a,b</a:t>
                      </a: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else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altLang="en-US" sz="2000" b="1" dirty="0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if(a&lt;b)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</a:t>
                      </a:r>
                      <a:r>
                        <a:rPr lang="en-US" altLang="en-US" sz="2000" b="1" dirty="0" err="1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("%d &lt; %d\n",</a:t>
                      </a:r>
                      <a:r>
                        <a:rPr lang="en-US" altLang="en-US" sz="2000" b="1" dirty="0" err="1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a,b</a:t>
                      </a:r>
                      <a:r>
                        <a:rPr lang="en-US" altLang="en-US" sz="2000" b="1" dirty="0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</a:t>
                      </a:r>
                      <a:r>
                        <a:rPr lang="en-US" altLang="en-US" sz="2000" b="1" dirty="0" err="1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("%d = %d\n",</a:t>
                      </a:r>
                      <a:r>
                        <a:rPr lang="en-US" altLang="en-US" sz="2000" b="1" dirty="0" err="1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a,b</a:t>
                      </a:r>
                      <a:r>
                        <a:rPr lang="en-US" altLang="en-US" sz="2000" b="1" dirty="0">
                          <a:solidFill>
                            <a:srgbClr val="333399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0;</a:t>
                      </a:r>
                    </a:p>
                    <a:p>
                      <a:pPr marL="0" indent="0" eaLnBrk="1" hangingPunct="1">
                        <a:lnSpc>
                          <a:spcPct val="100000"/>
                        </a:lnSpc>
                        <a:buClrTx/>
                        <a:buNone/>
                      </a:pPr>
                      <a:r>
                        <a:rPr lang="en-US" altLang="en-US" sz="2000" b="1" dirty="0">
                          <a:solidFill>
                            <a:schemeClr val="hlink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th-TH" altLang="en-US" sz="2000" b="1" dirty="0">
                        <a:solidFill>
                          <a:schemeClr val="hlink"/>
                        </a:solidFill>
                        <a:latin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2F6C3A1-21B6-487E-97A5-162A4CE8E874}"/>
              </a:ext>
            </a:extLst>
          </p:cNvPr>
          <p:cNvSpPr/>
          <p:nvPr/>
        </p:nvSpPr>
        <p:spPr>
          <a:xfrm>
            <a:off x="1693694" y="3200400"/>
            <a:ext cx="4935706" cy="216316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B8897C-1CE2-44AB-8D24-D3D76BFEF8FD}"/>
              </a:ext>
            </a:extLst>
          </p:cNvPr>
          <p:cNvSpPr/>
          <p:nvPr/>
        </p:nvSpPr>
        <p:spPr>
          <a:xfrm>
            <a:off x="1991710" y="4093781"/>
            <a:ext cx="4267200" cy="123438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4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4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8" grpId="0" animBg="1"/>
      <p:bldP spid="246789" grpId="0" animBg="1"/>
      <p:bldP spid="246790" grpId="0" animBg="1"/>
      <p:bldP spid="4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1">
            <a:extLst>
              <a:ext uri="{FF2B5EF4-FFF2-40B4-BE49-F238E27FC236}">
                <a16:creationId xmlns:a16="http://schemas.microsoft.com/office/drawing/2014/main" id="{8BE9BEBF-FA7A-42DB-9FB6-4DBF20474B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A9095B-14FE-4E5A-95AF-ACA67D9877C9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891" name="Rectangle 4">
            <a:extLst>
              <a:ext uri="{FF2B5EF4-FFF2-40B4-BE49-F238E27FC236}">
                <a16:creationId xmlns:a16="http://schemas.microsoft.com/office/drawing/2014/main" id="{8D0907AF-D0CD-43B4-9062-BE9A91E532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6503" y="280074"/>
            <a:ext cx="7772400" cy="1143000"/>
          </a:xfrm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การควบคุมทิศทางแบบเลือกทำ</a:t>
            </a:r>
            <a:r>
              <a:rPr lang="en-US" altLang="en-US" b="1" dirty="0">
                <a:latin typeface="TH SarabunPSK" panose="020B0500040200020003" pitchFamily="34" charset="-34"/>
              </a:rPr>
              <a:t> if-else if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5EBAB3B-B21A-40A9-872C-F07789915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03363"/>
            <a:ext cx="807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ts val="6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sz="3200" b="1" kern="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if-else </a:t>
            </a:r>
            <a:r>
              <a:rPr lang="th-TH" sz="3200" b="1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ใช้ในกรณีที่มีทางเลือกอยู่มากกว่าสองทางเลือก โดยแต่ละทางเลือกมีเงื่อนไขต่างกัน</a:t>
            </a:r>
            <a:endParaRPr lang="en-US" sz="3200" kern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endParaRPr lang="th-TH" sz="3200" kern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3200" kern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th-TH" sz="3200" kern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9DDA7FE2-D0C5-41B8-B3FF-56FE77496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493963"/>
            <a:ext cx="3124200" cy="3140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if(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condition_A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)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statement_A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;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else if(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condition_B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)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statement_B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;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else if(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condition_C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)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statement_C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;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...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else if(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condition_Y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)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statement_Y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;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else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statement_Z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;</a:t>
            </a:r>
            <a:endParaRPr lang="th-TH" sz="1800" b="1" dirty="0">
              <a:latin typeface="Courier New" pitchFamily="49" charset="0"/>
              <a:cs typeface="TH SarabunPSK" panose="020B0500040200020003" pitchFamily="34" charset="-34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2A5B6C3D-0ECA-4DE5-B001-E939BC1A2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341563"/>
            <a:ext cx="3124200" cy="42465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if(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condition_A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)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{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statement_A1;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...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}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else if(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condition_B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)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{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statement_B1;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...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}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else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{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statement_Z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;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...</a:t>
            </a:r>
          </a:p>
          <a:p>
            <a:pPr marL="108000" eaLnBrk="1" hangingPunct="1">
              <a:spcBef>
                <a:spcPts val="0"/>
              </a:spcBef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}</a:t>
            </a:r>
            <a:endParaRPr lang="th-TH" sz="1800" b="1" dirty="0">
              <a:latin typeface="Courier New" pitchFamily="49" charset="0"/>
              <a:cs typeface="TH SarabunPSK" panose="020B0500040200020003" pitchFamily="34" charset="-34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7225C1F-D0C4-4BBE-B360-145BBE4CB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867400"/>
            <a:ext cx="4419600" cy="76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en-US" sz="3200" b="1" i="1" kern="0" dirty="0">
                <a:solidFill>
                  <a:schemeClr val="accent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Tip</a:t>
            </a:r>
            <a:r>
              <a:rPr lang="en-US" sz="3200" b="1" i="1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 </a:t>
            </a:r>
            <a:r>
              <a:rPr lang="en-US" sz="3200" b="1" i="1" kern="0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else </a:t>
            </a:r>
            <a:r>
              <a:rPr lang="th-TH" sz="3200" b="1" i="1" kern="0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ตัวสุดท้าย</a:t>
            </a:r>
            <a:r>
              <a:rPr lang="th-TH" sz="3200" b="1" i="1" kern="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</a:t>
            </a:r>
            <a:r>
              <a:rPr lang="th-TH" sz="3200" b="1" i="1" kern="0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จำเป็นต้องมี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3200" kern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th-TH" sz="3200" kern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1">
            <a:extLst>
              <a:ext uri="{FF2B5EF4-FFF2-40B4-BE49-F238E27FC236}">
                <a16:creationId xmlns:a16="http://schemas.microsoft.com/office/drawing/2014/main" id="{387180B4-BC62-4D9B-9A20-C1BB2D862B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5F1F53-664F-4B82-AB8C-324AA91B3BA0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939" name="Rectangle 4">
            <a:extLst>
              <a:ext uri="{FF2B5EF4-FFF2-40B4-BE49-F238E27FC236}">
                <a16:creationId xmlns:a16="http://schemas.microsoft.com/office/drawing/2014/main" id="{D41FDF14-3E85-41FA-AE46-268D976A8E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แผนภาพแสดงการทำงาน </a:t>
            </a:r>
            <a:r>
              <a:rPr lang="en-US" altLang="en-US" b="1" dirty="0">
                <a:latin typeface="TH SarabunPSK" panose="020B0500040200020003" pitchFamily="34" charset="-34"/>
              </a:rPr>
              <a:t>if-else if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2" name="Flowchart: Decision 1">
            <a:extLst>
              <a:ext uri="{FF2B5EF4-FFF2-40B4-BE49-F238E27FC236}">
                <a16:creationId xmlns:a16="http://schemas.microsoft.com/office/drawing/2014/main" id="{489F3C95-76C2-409E-B6D1-D4105E328420}"/>
              </a:ext>
            </a:extLst>
          </p:cNvPr>
          <p:cNvSpPr/>
          <p:nvPr/>
        </p:nvSpPr>
        <p:spPr>
          <a:xfrm>
            <a:off x="162199" y="1966039"/>
            <a:ext cx="2067138" cy="81595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Condition 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8099D75-49C9-4418-9AE9-CE978914F114}"/>
              </a:ext>
            </a:extLst>
          </p:cNvPr>
          <p:cNvSpPr/>
          <p:nvPr/>
        </p:nvSpPr>
        <p:spPr>
          <a:xfrm>
            <a:off x="504933" y="3366719"/>
            <a:ext cx="1381670" cy="7555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Statement A</a:t>
            </a:r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A26DF43D-5EB7-450D-80DF-5475E1C1879D}"/>
              </a:ext>
            </a:extLst>
          </p:cNvPr>
          <p:cNvSpPr/>
          <p:nvPr/>
        </p:nvSpPr>
        <p:spPr>
          <a:xfrm>
            <a:off x="968612" y="487680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27E1021-4BC9-4235-BF7A-E81AACDC21C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2" idx="3"/>
            <a:endCxn id="64" idx="1"/>
          </p:cNvCxnSpPr>
          <p:nvPr/>
        </p:nvCxnSpPr>
        <p:spPr>
          <a:xfrm flipV="1">
            <a:off x="2229337" y="2365509"/>
            <a:ext cx="604619" cy="851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219C633-581E-481E-879D-822A223CA828}"/>
              </a:ext>
            </a:extLst>
          </p:cNvPr>
          <p:cNvCxnSpPr>
            <a:cxnSpLocks/>
            <a:stCxn id="64" idx="3"/>
            <a:endCxn id="65" idx="1"/>
          </p:cNvCxnSpPr>
          <p:nvPr/>
        </p:nvCxnSpPr>
        <p:spPr>
          <a:xfrm>
            <a:off x="4901094" y="2365509"/>
            <a:ext cx="553343" cy="482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7041C35-E1E9-4616-BC2D-6E87CDEF439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3" idx="2"/>
            <a:endCxn id="4" idx="0"/>
          </p:cNvCxnSpPr>
          <p:nvPr/>
        </p:nvCxnSpPr>
        <p:spPr>
          <a:xfrm>
            <a:off x="1195768" y="4122233"/>
            <a:ext cx="1444" cy="75456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0A4AF0-5109-48EF-A635-5A03F468F7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4" idx="2"/>
            <a:endCxn id="85" idx="0"/>
          </p:cNvCxnSpPr>
          <p:nvPr/>
        </p:nvCxnSpPr>
        <p:spPr>
          <a:xfrm>
            <a:off x="3867525" y="2773488"/>
            <a:ext cx="0" cy="590026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D80A640-F9DB-4B43-AA65-8F8104F7656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65" idx="2"/>
            <a:endCxn id="86" idx="0"/>
          </p:cNvCxnSpPr>
          <p:nvPr/>
        </p:nvCxnSpPr>
        <p:spPr>
          <a:xfrm flipH="1">
            <a:off x="6473453" y="2778308"/>
            <a:ext cx="14553" cy="58520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Flowchart: Decision 63">
            <a:extLst>
              <a:ext uri="{FF2B5EF4-FFF2-40B4-BE49-F238E27FC236}">
                <a16:creationId xmlns:a16="http://schemas.microsoft.com/office/drawing/2014/main" id="{5C5190D9-C4EF-43DF-8A06-E829744C8C1B}"/>
              </a:ext>
            </a:extLst>
          </p:cNvPr>
          <p:cNvSpPr/>
          <p:nvPr/>
        </p:nvSpPr>
        <p:spPr>
          <a:xfrm>
            <a:off x="2833956" y="1957529"/>
            <a:ext cx="2067138" cy="81595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Condition B</a:t>
            </a:r>
          </a:p>
        </p:txBody>
      </p:sp>
      <p:sp>
        <p:nvSpPr>
          <p:cNvPr id="65" name="Flowchart: Decision 64">
            <a:extLst>
              <a:ext uri="{FF2B5EF4-FFF2-40B4-BE49-F238E27FC236}">
                <a16:creationId xmlns:a16="http://schemas.microsoft.com/office/drawing/2014/main" id="{CB3F93B9-DB3F-4865-AD34-8AEC9AE22BDD}"/>
              </a:ext>
            </a:extLst>
          </p:cNvPr>
          <p:cNvSpPr/>
          <p:nvPr/>
        </p:nvSpPr>
        <p:spPr>
          <a:xfrm>
            <a:off x="5454437" y="1962349"/>
            <a:ext cx="2067138" cy="81595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Condition B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7487DAA-8882-4D87-AF4D-100BFB7B408C}"/>
              </a:ext>
            </a:extLst>
          </p:cNvPr>
          <p:cNvSpPr/>
          <p:nvPr/>
        </p:nvSpPr>
        <p:spPr>
          <a:xfrm>
            <a:off x="3176690" y="3363514"/>
            <a:ext cx="1381670" cy="7555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Statement B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7A05F08-C1B0-4A4E-B705-BD5A7B71B743}"/>
              </a:ext>
            </a:extLst>
          </p:cNvPr>
          <p:cNvSpPr/>
          <p:nvPr/>
        </p:nvSpPr>
        <p:spPr>
          <a:xfrm>
            <a:off x="5782618" y="3363514"/>
            <a:ext cx="1381670" cy="7555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Statement C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320B6BDD-D808-44BD-AC2A-6EF4B5AFD14D}"/>
              </a:ext>
            </a:extLst>
          </p:cNvPr>
          <p:cNvSpPr/>
          <p:nvPr/>
        </p:nvSpPr>
        <p:spPr>
          <a:xfrm>
            <a:off x="7712263" y="3360945"/>
            <a:ext cx="1381670" cy="7555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Statement D</a:t>
            </a:r>
          </a:p>
        </p:txBody>
      </p:sp>
      <p:cxnSp>
        <p:nvCxnSpPr>
          <p:cNvPr id="39959" name="Connector: Elbow 39958">
            <a:extLst>
              <a:ext uri="{FF2B5EF4-FFF2-40B4-BE49-F238E27FC236}">
                <a16:creationId xmlns:a16="http://schemas.microsoft.com/office/drawing/2014/main" id="{7EB34682-B033-4FAF-8500-B6BBEA25F299}"/>
              </a:ext>
            </a:extLst>
          </p:cNvPr>
          <p:cNvCxnSpPr>
            <a:stCxn id="65" idx="3"/>
            <a:endCxn id="87" idx="0"/>
          </p:cNvCxnSpPr>
          <p:nvPr/>
        </p:nvCxnSpPr>
        <p:spPr>
          <a:xfrm>
            <a:off x="7521575" y="2370329"/>
            <a:ext cx="881523" cy="990616"/>
          </a:xfrm>
          <a:prstGeom prst="bentConnector2">
            <a:avLst/>
          </a:prstGeom>
          <a:ln w="38100"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962" name="TextBox 39961">
            <a:extLst>
              <a:ext uri="{FF2B5EF4-FFF2-40B4-BE49-F238E27FC236}">
                <a16:creationId xmlns:a16="http://schemas.microsoft.com/office/drawing/2014/main" id="{6BCFA2A0-D567-4D93-B356-7155C081A19F}"/>
              </a:ext>
            </a:extLst>
          </p:cNvPr>
          <p:cNvSpPr txBox="1"/>
          <p:nvPr/>
        </p:nvSpPr>
        <p:spPr>
          <a:xfrm>
            <a:off x="2059267" y="1783842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False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9239774-6EF5-484C-A798-5D053100A2F3}"/>
              </a:ext>
            </a:extLst>
          </p:cNvPr>
          <p:cNvSpPr txBox="1"/>
          <p:nvPr/>
        </p:nvSpPr>
        <p:spPr>
          <a:xfrm>
            <a:off x="4824600" y="1765682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False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AADFCCB-05A9-440E-80D5-6E600DBBE72D}"/>
              </a:ext>
            </a:extLst>
          </p:cNvPr>
          <p:cNvSpPr txBox="1"/>
          <p:nvPr/>
        </p:nvSpPr>
        <p:spPr>
          <a:xfrm>
            <a:off x="7577908" y="1763736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False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B6F3B57-B648-4424-BBF1-225B3EA7E82B}"/>
              </a:ext>
            </a:extLst>
          </p:cNvPr>
          <p:cNvSpPr txBox="1"/>
          <p:nvPr/>
        </p:nvSpPr>
        <p:spPr>
          <a:xfrm>
            <a:off x="1251287" y="2800585"/>
            <a:ext cx="704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True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F67A880-CB9D-4E99-8EF0-2C9D40130741}"/>
              </a:ext>
            </a:extLst>
          </p:cNvPr>
          <p:cNvSpPr txBox="1"/>
          <p:nvPr/>
        </p:nvSpPr>
        <p:spPr>
          <a:xfrm>
            <a:off x="3897938" y="2852936"/>
            <a:ext cx="704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True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4CFA72A-3902-464F-A311-E0D846C0F77D}"/>
              </a:ext>
            </a:extLst>
          </p:cNvPr>
          <p:cNvSpPr txBox="1"/>
          <p:nvPr/>
        </p:nvSpPr>
        <p:spPr>
          <a:xfrm>
            <a:off x="6539282" y="2800585"/>
            <a:ext cx="704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True</a:t>
            </a:r>
          </a:p>
        </p:txBody>
      </p:sp>
      <p:cxnSp>
        <p:nvCxnSpPr>
          <p:cNvPr id="39967" name="Connector: Elbow 39966">
            <a:extLst>
              <a:ext uri="{FF2B5EF4-FFF2-40B4-BE49-F238E27FC236}">
                <a16:creationId xmlns:a16="http://schemas.microsoft.com/office/drawing/2014/main" id="{D038B4DE-DB9A-4F6C-86FB-A0442420B233}"/>
              </a:ext>
            </a:extLst>
          </p:cNvPr>
          <p:cNvCxnSpPr>
            <a:cxnSpLocks/>
            <a:stCxn id="86" idx="2"/>
            <a:endCxn id="4" idx="6"/>
          </p:cNvCxnSpPr>
          <p:nvPr/>
        </p:nvCxnSpPr>
        <p:spPr>
          <a:xfrm rot="5400000">
            <a:off x="3456447" y="2088394"/>
            <a:ext cx="986372" cy="5047641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C7AE29F6-E2EF-4E5A-8339-BA70CF1338D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2" idx="2"/>
            <a:endCxn id="3" idx="0"/>
          </p:cNvCxnSpPr>
          <p:nvPr/>
        </p:nvCxnSpPr>
        <p:spPr>
          <a:xfrm>
            <a:off x="1195768" y="2781998"/>
            <a:ext cx="0" cy="584721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974" name="Connector: Elbow 39973">
            <a:extLst>
              <a:ext uri="{FF2B5EF4-FFF2-40B4-BE49-F238E27FC236}">
                <a16:creationId xmlns:a16="http://schemas.microsoft.com/office/drawing/2014/main" id="{41AF0368-D18B-47BA-88C3-7AF8CF1D0A51}"/>
              </a:ext>
            </a:extLst>
          </p:cNvPr>
          <p:cNvCxnSpPr>
            <a:stCxn id="87" idx="2"/>
          </p:cNvCxnSpPr>
          <p:nvPr/>
        </p:nvCxnSpPr>
        <p:spPr>
          <a:xfrm rot="5400000">
            <a:off x="6942134" y="3644435"/>
            <a:ext cx="988941" cy="1932988"/>
          </a:xfrm>
          <a:prstGeom prst="bentConnector2">
            <a:avLst/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D162A99D-BB19-4416-B959-A5A775198F2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stCxn id="4" idx="4"/>
          </p:cNvCxnSpPr>
          <p:nvPr/>
        </p:nvCxnSpPr>
        <p:spPr>
          <a:xfrm>
            <a:off x="1197212" y="5334000"/>
            <a:ext cx="0" cy="4572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1808D923-8C1E-4634-AEC6-811ECB38C1E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  <a:endCxn id="2" idx="0"/>
          </p:cNvCxnSpPr>
          <p:nvPr/>
        </p:nvCxnSpPr>
        <p:spPr>
          <a:xfrm>
            <a:off x="1192340" y="1416558"/>
            <a:ext cx="3428" cy="549481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983" name="Connector: Elbow 39982">
            <a:extLst>
              <a:ext uri="{FF2B5EF4-FFF2-40B4-BE49-F238E27FC236}">
                <a16:creationId xmlns:a16="http://schemas.microsoft.com/office/drawing/2014/main" id="{120484E0-CED8-448C-9CA3-8F1A882C6644}"/>
              </a:ext>
            </a:extLst>
          </p:cNvPr>
          <p:cNvCxnSpPr>
            <a:stCxn id="85" idx="2"/>
            <a:endCxn id="4" idx="6"/>
          </p:cNvCxnSpPr>
          <p:nvPr/>
        </p:nvCxnSpPr>
        <p:spPr>
          <a:xfrm rot="5400000">
            <a:off x="2153483" y="3391358"/>
            <a:ext cx="986372" cy="2441713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4" grpId="0" animBg="1"/>
      <p:bldP spid="65" grpId="0" animBg="1"/>
      <p:bldP spid="85" grpId="0" animBg="1"/>
      <p:bldP spid="86" grpId="0" animBg="1"/>
      <p:bldP spid="87" grpId="0" animBg="1"/>
      <p:bldP spid="39962" grpId="0"/>
      <p:bldP spid="105" grpId="0"/>
      <p:bldP spid="106" grpId="0"/>
      <p:bldP spid="107" grpId="0"/>
      <p:bldP spid="108" grpId="0"/>
      <p:bldP spid="10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">
            <a:extLst>
              <a:ext uri="{FF2B5EF4-FFF2-40B4-BE49-F238E27FC236}">
                <a16:creationId xmlns:a16="http://schemas.microsoft.com/office/drawing/2014/main" id="{C9BD26DB-A0F0-4096-9170-075DC6A699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92B6F9-B878-4591-89E2-30729F52EDDC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1987" name="Rectangle 7">
            <a:extLst>
              <a:ext uri="{FF2B5EF4-FFF2-40B4-BE49-F238E27FC236}">
                <a16:creationId xmlns:a16="http://schemas.microsoft.com/office/drawing/2014/main" id="{0744A992-9818-41FF-8C91-52E3711AB2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 </a:t>
            </a:r>
            <a:r>
              <a:rPr lang="en-US" altLang="en-US" b="1" dirty="0">
                <a:latin typeface="TH SarabunPSK" panose="020B0500040200020003" pitchFamily="34" charset="-34"/>
              </a:rPr>
              <a:t>if-else if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FE44954A-498C-411A-B3C4-F469973B2A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036528"/>
              </p:ext>
            </p:extLst>
          </p:nvPr>
        </p:nvGraphicFramePr>
        <p:xfrm>
          <a:off x="817241" y="1194869"/>
          <a:ext cx="7869559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021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327538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18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#include &lt;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stdio.h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&gt;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int point;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int main(void)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{ 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("Enter your point : ");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scanf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("%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d",&amp;point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if((point&gt;=80)&amp;&amp;(point&lt;=100))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("Grade A\n");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else if((point&gt;=70)&amp;&amp;(point&lt;80))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("Grade B\n");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else if((point&gt;=60)&amp;&amp;(point&lt;70))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("Grade C\n");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else if((point&gt;=50)&amp;&amp;(point&lt;60))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("Grade D\n");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else 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("Grade F\n");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return(0);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}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1">
            <a:extLst>
              <a:ext uri="{FF2B5EF4-FFF2-40B4-BE49-F238E27FC236}">
                <a16:creationId xmlns:a16="http://schemas.microsoft.com/office/drawing/2014/main" id="{392597E6-0A9C-44E2-A6E0-14C06C820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EBF3C2-D3B8-4E9D-86A4-093374B3276D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FD221EEB-0770-49B5-B5E8-90D0D17544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h-TH" altLang="en-US" b="1" dirty="0"/>
              <a:t>ตัวดำเนินการเลือกค่า</a:t>
            </a:r>
          </a:p>
        </p:txBody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D6A17981-F35B-464E-85F4-65BFE7181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29200"/>
          </a:xfrm>
        </p:spPr>
        <p:txBody>
          <a:bodyPr/>
          <a:lstStyle/>
          <a:p>
            <a:pPr eaLnBrk="1" hangingPunct="1"/>
            <a:r>
              <a:rPr lang="th-TH" altLang="en-US" dirty="0">
                <a:latin typeface="TH SarabunPSK" panose="020B0500040200020003" pitchFamily="34" charset="-34"/>
              </a:rPr>
              <a:t>จะมีการใช้เครื่องหมาย </a:t>
            </a:r>
            <a:r>
              <a:rPr lang="en-US" altLang="en-US" dirty="0">
                <a:latin typeface="TH SarabunPSK" panose="020B0500040200020003" pitchFamily="34" charset="-34"/>
              </a:rPr>
              <a:t>question mark (?) </a:t>
            </a:r>
            <a:r>
              <a:rPr lang="th-TH" altLang="en-US" dirty="0">
                <a:latin typeface="TH SarabunPSK" panose="020B0500040200020003" pitchFamily="34" charset="-34"/>
              </a:rPr>
              <a:t>และเครื่องหมาย </a:t>
            </a:r>
            <a:r>
              <a:rPr lang="en-US" altLang="en-US" dirty="0">
                <a:latin typeface="TH SarabunPSK" panose="020B0500040200020003" pitchFamily="34" charset="-34"/>
              </a:rPr>
              <a:t>colon (:) </a:t>
            </a:r>
            <a:r>
              <a:rPr lang="th-TH" altLang="en-US" dirty="0">
                <a:latin typeface="TH SarabunPSK" panose="020B0500040200020003" pitchFamily="34" charset="-34"/>
              </a:rPr>
              <a:t>กระทำกับนิพจน์สามนิพจน์ เราสามารถนำมาใช้แทนการใช้คำสั่ง </a:t>
            </a:r>
            <a:r>
              <a:rPr lang="en-US" altLang="en-US" dirty="0">
                <a:latin typeface="TH SarabunPSK" panose="020B0500040200020003" pitchFamily="34" charset="-34"/>
              </a:rPr>
              <a:t>if </a:t>
            </a:r>
            <a:r>
              <a:rPr lang="th-TH" altLang="en-US" dirty="0">
                <a:latin typeface="TH SarabunPSK" panose="020B0500040200020003" pitchFamily="34" charset="-34"/>
              </a:rPr>
              <a:t>แบบง่ายๆ ได้ โดยมีรูปแบบคือ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b="1" dirty="0">
                <a:latin typeface="TH SarabunPSK" panose="020B0500040200020003" pitchFamily="34" charset="-34"/>
              </a:rPr>
              <a:t>	</a:t>
            </a:r>
            <a:r>
              <a:rPr lang="en-US" altLang="en-US" b="1" dirty="0">
                <a:latin typeface="TH SarabunPSK" panose="020B0500040200020003" pitchFamily="34" charset="-34"/>
              </a:rPr>
              <a:t>        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</a:rPr>
              <a:t>expression 1 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?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</a:rPr>
              <a:t> expression 2 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: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</a:rPr>
              <a:t> expression 3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;</a:t>
            </a:r>
          </a:p>
          <a:p>
            <a:pPr algn="thaiDist" eaLnBrk="1" hangingPunct="1"/>
            <a:r>
              <a:rPr lang="th-TH" altLang="en-US" dirty="0">
                <a:latin typeface="TH SarabunPSK" panose="020B0500040200020003" pitchFamily="34" charset="-34"/>
              </a:rPr>
              <a:t>ถ้าหากการกระทำของนิพจน์แรกเป็นจริงหรือมีค่าไม่เท่ากับศูนย์ โปรแกรมจะไปทำนิพจน์ที่สอง ถ้าเป็นเท็จจะไปทำนิพจน์ที่สาม ดังตัวอย่างต่อไปนี้</a:t>
            </a:r>
          </a:p>
          <a:p>
            <a:pPr algn="thaiDist" eaLnBrk="1" hangingPunct="1">
              <a:buFont typeface="Wingdings" panose="05000000000000000000" pitchFamily="2" charset="2"/>
              <a:buNone/>
            </a:pPr>
            <a:endParaRPr lang="th-TH" altLang="en-US" sz="2000" b="1" dirty="0">
              <a:solidFill>
                <a:srgbClr val="333399"/>
              </a:solidFill>
              <a:latin typeface="TH SarabunPSK" panose="020B0500040200020003" pitchFamily="34" charset="-34"/>
            </a:endParaRPr>
          </a:p>
          <a:p>
            <a:pPr algn="thaiDist" eaLnBrk="1" hangingPunct="1">
              <a:buFont typeface="Wingdings" panose="05000000000000000000" pitchFamily="2" charset="2"/>
              <a:buNone/>
            </a:pPr>
            <a:r>
              <a:rPr lang="th-TH" altLang="en-US" sz="2000" b="1" dirty="0">
                <a:solidFill>
                  <a:srgbClr val="333399"/>
                </a:solidFill>
                <a:latin typeface="TH SarabunPSK" panose="020B0500040200020003" pitchFamily="34" charset="-34"/>
              </a:rPr>
              <a:t>		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</a:rPr>
              <a:t>a == b ? c-- : </a:t>
            </a:r>
            <a:r>
              <a:rPr lang="en-US" altLang="en-US" sz="2000" b="1" dirty="0" err="1">
                <a:solidFill>
                  <a:srgbClr val="333399"/>
                </a:solidFill>
                <a:latin typeface="Courier New" panose="02070309020205020404" pitchFamily="49" charset="0"/>
              </a:rPr>
              <a:t>c++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</a:rPr>
              <a:t>;</a:t>
            </a:r>
          </a:p>
          <a:p>
            <a:pPr algn="thaiDist" eaLnBrk="1" hangingPunct="1"/>
            <a:r>
              <a:rPr lang="th-TH" altLang="en-US" dirty="0">
                <a:latin typeface="TH SarabunPSK" panose="020B0500040200020003" pitchFamily="34" charset="-34"/>
              </a:rPr>
              <a:t>จากตัวอย่างถ้าหากค่าในตัวแปร </a:t>
            </a:r>
            <a:r>
              <a:rPr lang="en-US" altLang="en-US" dirty="0">
                <a:latin typeface="TH SarabunPSK" panose="020B0500040200020003" pitchFamily="34" charset="-34"/>
              </a:rPr>
              <a:t>a </a:t>
            </a:r>
            <a:r>
              <a:rPr lang="th-TH" altLang="en-US" dirty="0">
                <a:latin typeface="TH SarabunPSK" panose="020B0500040200020003" pitchFamily="34" charset="-34"/>
              </a:rPr>
              <a:t>เท่ากับ </a:t>
            </a:r>
            <a:r>
              <a:rPr lang="en-US" altLang="en-US" dirty="0">
                <a:latin typeface="TH SarabunPSK" panose="020B0500040200020003" pitchFamily="34" charset="-34"/>
              </a:rPr>
              <a:t>b </a:t>
            </a:r>
            <a:r>
              <a:rPr lang="th-TH" altLang="en-US" dirty="0">
                <a:latin typeface="TH SarabunPSK" panose="020B0500040200020003" pitchFamily="34" charset="-34"/>
              </a:rPr>
              <a:t>จะทำการลดค่าตัวแปร </a:t>
            </a:r>
            <a:r>
              <a:rPr lang="en-US" altLang="en-US" dirty="0">
                <a:latin typeface="TH SarabunPSK" panose="020B0500040200020003" pitchFamily="34" charset="-34"/>
              </a:rPr>
              <a:t>c </a:t>
            </a:r>
            <a:r>
              <a:rPr lang="th-TH" altLang="en-US" dirty="0">
                <a:latin typeface="TH SarabunPSK" panose="020B0500040200020003" pitchFamily="34" charset="-34"/>
              </a:rPr>
              <a:t>ลงหนึ่งค่า ถ้าหากค่าในตัวแปร </a:t>
            </a:r>
            <a:r>
              <a:rPr lang="en-US" altLang="en-US" dirty="0">
                <a:latin typeface="TH SarabunPSK" panose="020B0500040200020003" pitchFamily="34" charset="-34"/>
              </a:rPr>
              <a:t>a </a:t>
            </a:r>
            <a:r>
              <a:rPr lang="th-TH" altLang="en-US" dirty="0">
                <a:latin typeface="TH SarabunPSK" panose="020B0500040200020003" pitchFamily="34" charset="-34"/>
              </a:rPr>
              <a:t>ไม่เท่ากับ </a:t>
            </a:r>
            <a:r>
              <a:rPr lang="en-US" altLang="en-US" dirty="0">
                <a:latin typeface="TH SarabunPSK" panose="020B0500040200020003" pitchFamily="34" charset="-34"/>
              </a:rPr>
              <a:t>b </a:t>
            </a:r>
            <a:r>
              <a:rPr lang="th-TH" altLang="en-US" dirty="0">
                <a:latin typeface="TH SarabunPSK" panose="020B0500040200020003" pitchFamily="34" charset="-34"/>
              </a:rPr>
              <a:t>จะทำการเพิ่มค่าตัวแปร </a:t>
            </a:r>
            <a:r>
              <a:rPr lang="en-US" altLang="en-US" dirty="0">
                <a:latin typeface="TH SarabunPSK" panose="020B0500040200020003" pitchFamily="34" charset="-34"/>
              </a:rPr>
              <a:t>c </a:t>
            </a:r>
            <a:r>
              <a:rPr lang="th-TH" altLang="en-US" dirty="0">
                <a:latin typeface="TH SarabunPSK" panose="020B0500040200020003" pitchFamily="34" charset="-34"/>
              </a:rPr>
              <a:t>ขึ้นหนึ่งค่า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1">
            <a:extLst>
              <a:ext uri="{FF2B5EF4-FFF2-40B4-BE49-F238E27FC236}">
                <a16:creationId xmlns:a16="http://schemas.microsoft.com/office/drawing/2014/main" id="{3D27A212-4D6C-462F-8379-C83F4C5F38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9B25D8-A5C2-418E-9E17-EA5941327175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B8BD9C90-B039-481E-8EA1-5929F8BE9E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 ตัวดำเนินการเลือกค่า</a:t>
            </a:r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91B7F1D8-9E7A-4CE5-ACC4-95331E4A83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h-TH" altLang="en-US" dirty="0">
                <a:latin typeface="Courier New" panose="02070309020205020404" pitchFamily="49" charset="0"/>
              </a:rPr>
              <a:t>การเขียนโปรแกรมตัดเกรดแบบ</a:t>
            </a:r>
            <a:r>
              <a:rPr lang="en-US" altLang="en-US" dirty="0">
                <a:latin typeface="Courier New" panose="02070309020205020404" pitchFamily="49" charset="0"/>
              </a:rPr>
              <a:t> “</a:t>
            </a:r>
            <a:r>
              <a:rPr lang="th-TH" altLang="en-US" dirty="0">
                <a:latin typeface="Courier New" panose="02070309020205020404" pitchFamily="49" charset="0"/>
              </a:rPr>
              <a:t>ผ่าน</a:t>
            </a:r>
            <a:r>
              <a:rPr lang="en-US" altLang="en-US" dirty="0">
                <a:latin typeface="Courier New" panose="02070309020205020404" pitchFamily="49" charset="0"/>
              </a:rPr>
              <a:t>”</a:t>
            </a:r>
            <a:r>
              <a:rPr lang="th-TH" altLang="en-US" dirty="0">
                <a:latin typeface="Courier New" panose="02070309020205020404" pitchFamily="49" charset="0"/>
              </a:rPr>
              <a:t> หรือ </a:t>
            </a:r>
            <a:r>
              <a:rPr lang="en-US" altLang="en-US" dirty="0">
                <a:latin typeface="Courier New" panose="02070309020205020404" pitchFamily="49" charset="0"/>
              </a:rPr>
              <a:t>“</a:t>
            </a:r>
            <a:r>
              <a:rPr lang="th-TH" altLang="en-US" dirty="0">
                <a:latin typeface="Courier New" panose="02070309020205020404" pitchFamily="49" charset="0"/>
              </a:rPr>
              <a:t>ไม่ผ่าน</a:t>
            </a:r>
            <a:r>
              <a:rPr lang="en-US" altLang="en-US" dirty="0">
                <a:latin typeface="Courier New" panose="02070309020205020404" pitchFamily="49" charset="0"/>
              </a:rPr>
              <a:t>”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dirty="0" err="1">
                <a:solidFill>
                  <a:srgbClr val="33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2000" dirty="0">
                <a:solidFill>
                  <a:srgbClr val="33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("%s\</a:t>
            </a:r>
            <a:r>
              <a:rPr lang="en-US" altLang="en-US" sz="2000" dirty="0" err="1">
                <a:solidFill>
                  <a:srgbClr val="33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</a:t>
            </a:r>
            <a:r>
              <a:rPr lang="en-US" altLang="en-US" sz="20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lang="en-US" altLang="en-US" sz="20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60 ? "Passed" : "Failed"</a:t>
            </a:r>
            <a:r>
              <a:rPr lang="en-US" altLang="en-US" sz="2000" dirty="0">
                <a:solidFill>
                  <a:srgbClr val="33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th-TH" altLang="en-US" dirty="0">
              <a:latin typeface="Courier New" panose="02070309020205020404" pitchFamily="49" charset="0"/>
            </a:endParaRPr>
          </a:p>
          <a:p>
            <a:pPr marL="0" indent="0" algn="thaiDi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900" dirty="0"/>
          </a:p>
          <a:p>
            <a:pPr marL="0" indent="0" algn="thaiDi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h-TH" altLang="en-US" dirty="0"/>
              <a:t>ถ้า </a:t>
            </a:r>
            <a:r>
              <a:rPr lang="en-US" altLang="en-US" dirty="0"/>
              <a:t>x </a:t>
            </a:r>
            <a:r>
              <a:rPr lang="th-TH" altLang="en-US" dirty="0"/>
              <a:t>มีค่ามากกว่า </a:t>
            </a:r>
            <a:r>
              <a:rPr lang="en-US" altLang="en-US" dirty="0"/>
              <a:t>9 </a:t>
            </a:r>
            <a:r>
              <a:rPr lang="th-TH" altLang="en-US" dirty="0"/>
              <a:t>จะทำให้ตัวแปร </a:t>
            </a:r>
            <a:r>
              <a:rPr lang="en-US" altLang="en-US" dirty="0"/>
              <a:t>y </a:t>
            </a:r>
            <a:r>
              <a:rPr lang="th-TH" altLang="en-US" dirty="0"/>
              <a:t>เท่ากับ </a:t>
            </a:r>
            <a:r>
              <a:rPr lang="en-US" altLang="en-US" dirty="0"/>
              <a:t>100 </a:t>
            </a:r>
            <a:r>
              <a:rPr lang="th-TH" altLang="en-US" dirty="0"/>
              <a:t>แต่ถ้า </a:t>
            </a:r>
            <a:r>
              <a:rPr lang="en-US" altLang="en-US" dirty="0"/>
              <a:t>x </a:t>
            </a:r>
            <a:r>
              <a:rPr lang="th-TH" altLang="en-US" dirty="0"/>
              <a:t>มีค่าไม่มากกว่า </a:t>
            </a:r>
            <a:r>
              <a:rPr lang="en-US" altLang="en-US" dirty="0"/>
              <a:t>9 </a:t>
            </a:r>
            <a:r>
              <a:rPr lang="th-TH" altLang="en-US" dirty="0"/>
              <a:t>จะทำให้ตัวแปร </a:t>
            </a:r>
            <a:r>
              <a:rPr lang="en-US" altLang="en-US" dirty="0"/>
              <a:t>y </a:t>
            </a:r>
            <a:r>
              <a:rPr lang="th-TH" altLang="en-US" dirty="0"/>
              <a:t>เท่ากับ </a:t>
            </a:r>
            <a:r>
              <a:rPr lang="en-US" altLang="en-US" dirty="0"/>
              <a:t>200 </a:t>
            </a:r>
            <a:r>
              <a:rPr lang="th-TH" altLang="en-US" dirty="0"/>
              <a:t>ตัวดำเนินการเลือกค่าดังกล่าวจะใช้แทนคำสั่ง </a:t>
            </a:r>
            <a:r>
              <a:rPr lang="en-US" altLang="en-US" dirty="0"/>
              <a:t>if </a:t>
            </a:r>
            <a:r>
              <a:rPr lang="th-TH" altLang="en-US" dirty="0"/>
              <a:t>ที่มีการเขียนดังนี้</a:t>
            </a:r>
          </a:p>
          <a:p>
            <a:pPr algn="thaiDi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</a:rPr>
              <a:t>		</a:t>
            </a:r>
            <a:r>
              <a:rPr lang="en-US" altLang="en-US" sz="2000" dirty="0">
                <a:solidFill>
                  <a:srgbClr val="333399"/>
                </a:solidFill>
                <a:latin typeface="Courier New" panose="02070309020205020404" pitchFamily="49" charset="0"/>
              </a:rPr>
              <a:t>x = 10;</a:t>
            </a:r>
          </a:p>
          <a:p>
            <a:pPr algn="thaiDi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dirty="0">
                <a:solidFill>
                  <a:srgbClr val="333399"/>
                </a:solidFill>
                <a:latin typeface="Courier New" panose="02070309020205020404" pitchFamily="49" charset="0"/>
              </a:rPr>
              <a:t>		if (x &gt; 9) y = 100;</a:t>
            </a:r>
          </a:p>
          <a:p>
            <a:pPr algn="thaiDi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dirty="0">
                <a:solidFill>
                  <a:srgbClr val="333399"/>
                </a:solidFill>
                <a:latin typeface="Courier New" panose="02070309020205020404" pitchFamily="49" charset="0"/>
              </a:rPr>
              <a:t>		else  y = 200;</a:t>
            </a:r>
          </a:p>
          <a:p>
            <a:pPr algn="thaiDi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h-TH" altLang="en-US" sz="900" dirty="0">
              <a:solidFill>
                <a:srgbClr val="333399"/>
              </a:solidFill>
              <a:latin typeface="Courier New" panose="02070309020205020404" pitchFamily="49" charset="0"/>
            </a:endParaRPr>
          </a:p>
          <a:p>
            <a:pPr algn="thaiDi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h-TH" altLang="en-US" dirty="0"/>
              <a:t>ถ้าต้องการเขียนแบบตัวดำเนินการเลือกค่า ทำได้ดังนี้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h-TH" altLang="en-US" sz="2000" dirty="0">
                <a:solidFill>
                  <a:srgbClr val="333399"/>
                </a:solidFill>
                <a:latin typeface="Courier New" panose="02070309020205020404" pitchFamily="49" charset="0"/>
              </a:rPr>
              <a:t> 		</a:t>
            </a:r>
            <a:r>
              <a:rPr lang="en-US" altLang="en-US" sz="2000" dirty="0">
                <a:solidFill>
                  <a:srgbClr val="33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10;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dirty="0">
                <a:solidFill>
                  <a:srgbClr val="33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y =  x &gt; 9 ? 100 : 200;</a:t>
            </a:r>
            <a:endParaRPr lang="th-TH" altLang="en-US" sz="2000" dirty="0">
              <a:solidFill>
                <a:srgbClr val="333399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2">
            <a:extLst>
              <a:ext uri="{FF2B5EF4-FFF2-40B4-BE49-F238E27FC236}">
                <a16:creationId xmlns:a16="http://schemas.microsoft.com/office/drawing/2014/main" id="{D8D9A352-5F50-40A8-901E-069CB240A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75627"/>
              </p:ext>
            </p:extLst>
          </p:nvPr>
        </p:nvGraphicFramePr>
        <p:xfrm>
          <a:off x="431237" y="2043429"/>
          <a:ext cx="855535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256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966103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int main(void)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{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int magic = 123;  //</a:t>
                      </a: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กำหนดตัวเลขเป็น 123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int guess;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("Enter your guess : ");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scanf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("%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d",&amp;guess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TH SarabunPSK" panose="020B0500040200020003" pitchFamily="34" charset="-34"/>
                      </a:endParaRP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TH SarabunPSK" panose="020B0500040200020003" pitchFamily="34" charset="-34"/>
                      </a:endParaRP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TH SarabunPSK" panose="020B0500040200020003" pitchFamily="34" charset="-34"/>
                      </a:endParaRP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TH SarabunPSK" panose="020B0500040200020003" pitchFamily="34" charset="-34"/>
                      </a:endParaRP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TH SarabunPSK" panose="020B0500040200020003" pitchFamily="34" charset="-34"/>
                      </a:endParaRP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TH SarabunPSK" panose="020B0500040200020003" pitchFamily="34" charset="-34"/>
                      </a:endParaRP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return(0);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5D4F07B5-F220-412E-AB82-9BEA819A7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727369"/>
              </p:ext>
            </p:extLst>
          </p:nvPr>
        </p:nvGraphicFramePr>
        <p:xfrm>
          <a:off x="428193" y="2043429"/>
          <a:ext cx="855535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256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966103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int main(void)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{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int magic = 123;  //</a:t>
                      </a: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กำหนดตัวเลขเป็น 123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int guess;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("Enter your guess : ");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scanf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("%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d",&amp;guess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if(guess == magic)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{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("**Right**\n");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en-US" sz="2000" b="1" dirty="0" err="1">
                          <a:solidFill>
                            <a:schemeClr val="accent2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("%d is the magic number ",magic);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}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else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 (guess &gt; magic)?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("High") :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("Low");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 return(0);</a:t>
                      </a:r>
                    </a:p>
                    <a:p>
                      <a:pPr marL="0" indent="0" eaLnBrk="1" hangingPunct="1">
                        <a:buFont typeface="+mj-lt"/>
                        <a:buNone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TH SarabunPSK" panose="020B0500040200020003" pitchFamily="34" charset="-34"/>
                        </a:rPr>
                        <a:t> 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sp>
        <p:nvSpPr>
          <p:cNvPr id="48131" name="Rectangle 11">
            <a:extLst>
              <a:ext uri="{FF2B5EF4-FFF2-40B4-BE49-F238E27FC236}">
                <a16:creationId xmlns:a16="http://schemas.microsoft.com/office/drawing/2014/main" id="{B943C8CB-2417-47E4-B3D7-E2C4F75D2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445E3E-CAFE-415F-8E8D-AF6D3FA00B7A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828B71C8-AD8D-4074-B020-8D1048AEC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153400" cy="1143000"/>
          </a:xfrm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 </a:t>
            </a:r>
            <a:r>
              <a:rPr lang="en-US" altLang="en-US" b="1" dirty="0">
                <a:latin typeface="TH SarabunPSK" panose="020B0500040200020003" pitchFamily="34" charset="-34"/>
              </a:rPr>
              <a:t>if-else </a:t>
            </a:r>
            <a:r>
              <a:rPr lang="th-TH" altLang="en-US" b="1" dirty="0">
                <a:latin typeface="TH SarabunPSK" panose="020B0500040200020003" pitchFamily="34" charset="-34"/>
              </a:rPr>
              <a:t>และตัวดำเนินการเลือกค่า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53E06F9C-A864-4E60-BDD4-5ADF7E99E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6172" y="2816545"/>
            <a:ext cx="2652713" cy="522287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Courier New" pitchFamily="49" charset="0"/>
                <a:cs typeface="TH SarabunPSK" panose="020B0500040200020003" pitchFamily="34" charset="-34"/>
              </a:rPr>
              <a:t>Enter your guess : </a:t>
            </a:r>
            <a:r>
              <a:rPr lang="en-US" sz="1400" b="1" dirty="0">
                <a:solidFill>
                  <a:srgbClr val="333399"/>
                </a:solidFill>
                <a:latin typeface="Courier New" pitchFamily="49" charset="0"/>
                <a:cs typeface="TH SarabunPSK" panose="020B0500040200020003" pitchFamily="34" charset="-34"/>
              </a:rPr>
              <a:t>100</a:t>
            </a:r>
          </a:p>
          <a:p>
            <a:pPr eaLnBrk="1" hangingPunct="1">
              <a:defRPr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TH SarabunPSK" panose="020B0500040200020003" pitchFamily="34" charset="-34"/>
              </a:rPr>
              <a:t>Low</a:t>
            </a:r>
            <a:endParaRPr lang="th-TH" sz="1400" b="1" dirty="0">
              <a:solidFill>
                <a:schemeClr val="accent2"/>
              </a:solidFill>
              <a:latin typeface="Courier New" pitchFamily="49" charset="0"/>
              <a:cs typeface="TH SarabunPSK" panose="020B0500040200020003" pitchFamily="34" charset="-34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F51CD1B9-DAE1-49A7-94F8-702834AD5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6172" y="3402332"/>
            <a:ext cx="2652713" cy="52387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Courier New" pitchFamily="49" charset="0"/>
                <a:cs typeface="TH SarabunPSK" panose="020B0500040200020003" pitchFamily="34" charset="-34"/>
              </a:rPr>
              <a:t>Enter your guess : </a:t>
            </a:r>
            <a:r>
              <a:rPr lang="en-US" sz="1400" b="1" dirty="0">
                <a:solidFill>
                  <a:srgbClr val="333399"/>
                </a:solidFill>
                <a:latin typeface="Courier New" pitchFamily="49" charset="0"/>
                <a:cs typeface="TH SarabunPSK" panose="020B0500040200020003" pitchFamily="34" charset="-34"/>
              </a:rPr>
              <a:t>321</a:t>
            </a:r>
          </a:p>
          <a:p>
            <a:pPr eaLnBrk="1" hangingPunct="1">
              <a:defRPr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TH SarabunPSK" panose="020B0500040200020003" pitchFamily="34" charset="-34"/>
              </a:rPr>
              <a:t>High</a:t>
            </a:r>
            <a:endParaRPr lang="th-TH" sz="1400" b="1" dirty="0">
              <a:solidFill>
                <a:schemeClr val="accent2"/>
              </a:solidFill>
              <a:latin typeface="Courier New" pitchFamily="49" charset="0"/>
              <a:cs typeface="TH SarabunPSK" panose="020B0500040200020003" pitchFamily="34" charset="-34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42960A00-6C31-4727-8C33-2B1458053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6172" y="3997645"/>
            <a:ext cx="2654300" cy="73977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Courier New" pitchFamily="49" charset="0"/>
                <a:cs typeface="TH SarabunPSK" panose="020B0500040200020003" pitchFamily="34" charset="-34"/>
              </a:rPr>
              <a:t>Enter your guess : </a:t>
            </a:r>
            <a:r>
              <a:rPr lang="en-US" sz="1400" b="1" dirty="0">
                <a:solidFill>
                  <a:srgbClr val="333399"/>
                </a:solidFill>
                <a:latin typeface="Courier New" pitchFamily="49" charset="0"/>
                <a:cs typeface="TH SarabunPSK" panose="020B0500040200020003" pitchFamily="34" charset="-34"/>
              </a:rPr>
              <a:t>123</a:t>
            </a:r>
          </a:p>
          <a:p>
            <a:pPr eaLnBrk="1" hangingPunct="1">
              <a:defRPr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TH SarabunPSK" panose="020B0500040200020003" pitchFamily="34" charset="-34"/>
              </a:rPr>
              <a:t>**Right**</a:t>
            </a:r>
          </a:p>
          <a:p>
            <a:pPr eaLnBrk="1" hangingPunct="1">
              <a:defRPr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TH SarabunPSK" panose="020B0500040200020003" pitchFamily="34" charset="-34"/>
              </a:rPr>
              <a:t>123 is the magic number</a:t>
            </a:r>
            <a:endParaRPr lang="th-TH" sz="1400" b="1" dirty="0">
              <a:solidFill>
                <a:schemeClr val="accent2"/>
              </a:solidFill>
              <a:latin typeface="Courier New" pitchFamily="49" charset="0"/>
              <a:cs typeface="TH SarabunPSK" panose="020B0500040200020003" pitchFamily="34" charset="-34"/>
            </a:endParaRP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3EC90D6B-B626-43D3-86F2-C0BA5BB80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6172" y="2283145"/>
            <a:ext cx="15017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0727438E-3AE3-44B3-822C-1855B23C8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2037" y="1311037"/>
            <a:ext cx="8555359" cy="1219200"/>
          </a:xfrm>
          <a:noFill/>
        </p:spPr>
        <p:txBody>
          <a:bodyPr/>
          <a:lstStyle/>
          <a:p>
            <a:pPr marL="0" indent="0" algn="thaiDist" eaLnBrk="1" hangingPunct="1">
              <a:lnSpc>
                <a:spcPct val="80000"/>
              </a:lnSpc>
              <a:buNone/>
            </a:pPr>
            <a:r>
              <a:rPr lang="th-TH" altLang="en-US" dirty="0">
                <a:latin typeface="TH SarabunPSK" panose="020B0500040200020003" pitchFamily="34" charset="-34"/>
              </a:rPr>
              <a:t>จงทายตัวเลข ถ้าตัวเลขที่ใส่เข้าไปถูกต้องเครื่องจะแจ้งว่าถูกต้อง ถ้าไม่ถูกต้องเครื่องจะตอบว่าตัวเลขที่ใส่ไปมากกว่าหรือน้อยกว่าโดยใช้ตัวดำเนินการเลือกทำในโปรแกร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0" grpId="0" build="allAtOnce" animBg="1"/>
      <p:bldP spid="11" grpId="0" build="allAtOnce" animBg="1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1">
            <a:extLst>
              <a:ext uri="{FF2B5EF4-FFF2-40B4-BE49-F238E27FC236}">
                <a16:creationId xmlns:a16="http://schemas.microsoft.com/office/drawing/2014/main" id="{D0F7BB23-18DA-4604-A0A5-E46240C2E8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657C179-C65C-4F48-857F-B37B81C3DB4D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819B470-93FB-4EAD-ADE4-61451ABB2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4545" y="-73573"/>
            <a:ext cx="7772400" cy="1143000"/>
          </a:xfrm>
          <a:noFill/>
        </p:spPr>
        <p:txBody>
          <a:bodyPr anchor="b"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การควบคุมทิศทางแบบเลือกทำของ</a:t>
            </a:r>
            <a:r>
              <a:rPr lang="en-US" altLang="en-US" b="1" dirty="0">
                <a:latin typeface="TH SarabunPSK" panose="020B0500040200020003" pitchFamily="34" charset="-34"/>
              </a:rPr>
              <a:t> switch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E482DD3-161A-4A0D-8F01-CA14D0159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028" y="1261365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en-US" sz="3600" b="1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switch </a:t>
            </a:r>
            <a:r>
              <a:rPr lang="th-TH" sz="3200" b="1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ใช้ในกรณีมีทางเลือกให้ทำหลายทางจากเงื่อนไขร่วมกัน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5431D037-CD97-47AE-BD44-D54DFBB5D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694" y="1905000"/>
            <a:ext cx="6013450" cy="4801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TH SarabunPSK" panose="020B0500040200020003" pitchFamily="34" charset="-34"/>
              </a:rPr>
              <a:t>switch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(variable)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{ 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TH SarabunPSK" panose="020B0500040200020003" pitchFamily="34" charset="-34"/>
              </a:rPr>
              <a:t>case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constant_A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:   Statement_A1;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			  Statement_A2;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			  ...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		       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TH SarabunPSK" panose="020B0500040200020003" pitchFamily="34" charset="-34"/>
              </a:rPr>
              <a:t>break;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TH SarabunPSK" panose="020B0500040200020003" pitchFamily="34" charset="-34"/>
              </a:rPr>
              <a:t>case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constant_B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:   Statement_B1;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                   Statement_B2;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                   ...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                 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TH SarabunPSK" panose="020B0500040200020003" pitchFamily="34" charset="-34"/>
              </a:rPr>
              <a:t>break; 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TH SarabunPSK" panose="020B0500040200020003" pitchFamily="34" charset="-34"/>
              </a:rPr>
              <a:t>case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</a:t>
            </a:r>
            <a:r>
              <a:rPr lang="en-US" sz="1800" b="1" dirty="0" err="1">
                <a:latin typeface="Courier New" pitchFamily="49" charset="0"/>
                <a:cs typeface="TH SarabunPSK" panose="020B0500040200020003" pitchFamily="34" charset="-34"/>
              </a:rPr>
              <a:t>constant_C</a:t>
            </a: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:   Statement_C1;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                   Statement_C2;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                   ...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                  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TH SarabunPSK" panose="020B0500040200020003" pitchFamily="34" charset="-34"/>
              </a:rPr>
              <a:t>break; 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  ...</a:t>
            </a:r>
            <a:endParaRPr lang="en-US" sz="1800" b="1" dirty="0">
              <a:solidFill>
                <a:srgbClr val="0070C0"/>
              </a:solidFill>
              <a:latin typeface="Courier New" pitchFamily="49" charset="0"/>
              <a:cs typeface="TH SarabunPSK" panose="020B0500040200020003" pitchFamily="34" charset="-34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TH SarabunPSK" panose="020B0500040200020003" pitchFamily="34" charset="-34"/>
              </a:rPr>
              <a:t>  default :           statement ZZ; </a:t>
            </a:r>
          </a:p>
          <a:p>
            <a:pPr eaLnBrk="1" hangingPunct="1">
              <a:defRPr/>
            </a:pPr>
            <a:r>
              <a:rPr lang="en-US" sz="1800" b="1" dirty="0">
                <a:latin typeface="Courier New" pitchFamily="49" charset="0"/>
                <a:cs typeface="TH SarabunPSK" panose="020B0500040200020003" pitchFamily="34" charset="-34"/>
              </a:rPr>
              <a:t>}</a:t>
            </a:r>
            <a:endParaRPr lang="th-TH" sz="1800" b="1" dirty="0">
              <a:latin typeface="Courier New" pitchFamily="49" charset="0"/>
              <a:cs typeface="TH SarabunPSK" panose="020B0500040200020003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1">
            <a:extLst>
              <a:ext uri="{FF2B5EF4-FFF2-40B4-BE49-F238E27FC236}">
                <a16:creationId xmlns:a16="http://schemas.microsoft.com/office/drawing/2014/main" id="{FF518155-08E9-4A10-A194-E0A2B6BC95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C93B74-DC8A-485B-9DE1-81BBDCC77884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5DD2B900-CEEC-44F3-9D44-BCB934CEE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7579" y="134221"/>
            <a:ext cx="7772400" cy="1143000"/>
          </a:xfrm>
          <a:noFill/>
        </p:spPr>
        <p:txBody>
          <a:bodyPr anchor="b"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การควบคุมทิศทางแบบเลือกทำด้วยคำสั่ง </a:t>
            </a:r>
            <a:r>
              <a:rPr lang="en-US" altLang="en-US" b="1" dirty="0">
                <a:latin typeface="TH SarabunPSK" panose="020B0500040200020003" pitchFamily="34" charset="-34"/>
              </a:rPr>
              <a:t>switch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FC1FA0A-B917-4912-82E3-DB3B53FAA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24000"/>
            <a:ext cx="8382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ts val="6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th-TH" sz="3200" dirty="0"/>
              <a:t>⚠️  </a:t>
            </a:r>
            <a:r>
              <a:rPr lang="en-US" sz="3200" b="1" kern="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variable 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ตัวแปรหรือนิพจน์ที่ให้ผลเป็นข้อมูลแบบ </a:t>
            </a:r>
            <a:r>
              <a:rPr lang="en-US" sz="3200" u="sng" kern="0" dirty="0" err="1">
                <a:solidFill>
                  <a:schemeClr val="accent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int</a:t>
            </a:r>
            <a:r>
              <a:rPr lang="en-US" sz="3200" u="sng" kern="0" dirty="0">
                <a:solidFill>
                  <a:schemeClr val="accent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u="sng" kern="0" dirty="0">
                <a:solidFill>
                  <a:schemeClr val="accent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  <a:r>
              <a:rPr lang="en-US" sz="3200" u="sng" kern="0" dirty="0">
                <a:solidFill>
                  <a:schemeClr val="accent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char</a:t>
            </a:r>
          </a:p>
          <a:p>
            <a:pPr marL="342900" indent="-342900" eaLnBrk="1" hangingPunct="1">
              <a:spcBef>
                <a:spcPts val="6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sz="3200" b="1" kern="0" dirty="0" err="1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constant_A</a:t>
            </a:r>
            <a:r>
              <a:rPr lang="en-US" sz="3200" b="1" kern="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200" b="1" kern="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b="1" kern="0" dirty="0" err="1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constant_B</a:t>
            </a:r>
            <a:r>
              <a:rPr lang="en-US" sz="3200" b="1" kern="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,… </a:t>
            </a:r>
            <a:r>
              <a:rPr lang="en-US" sz="3200" b="1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ค่าคงที่ชนิดเดียวกับตัวแปร 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variable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หากค่าของ 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variable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เท่ากับค่าคงที่ตัวใด โปรแกรมจะทำคำสั่ง 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case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นั้น</a:t>
            </a:r>
          </a:p>
          <a:p>
            <a:pPr marL="342900" indent="-342900" eaLnBrk="1" hangingPunct="1">
              <a:spcBef>
                <a:spcPts val="6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sz="3200" b="1" kern="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break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ใช้คั่นระหว่าง 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case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ให้โปรแกรมออกจากทำงานของ 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switch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หากไม่ใส่ตัวคั่น โปรแกรมจะทำการเปรียบเทียบ 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variable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กับ 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constant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ตัวถัดไปเรื่อยๆ</a:t>
            </a:r>
          </a:p>
          <a:p>
            <a:pPr marL="342900" indent="-342900" eaLnBrk="1" hangingPunct="1">
              <a:spcBef>
                <a:spcPts val="6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sz="3200" b="1" kern="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default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 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variable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ไม่ตรงกับ 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constant </a:t>
            </a:r>
            <a:r>
              <a:rPr lang="th-TH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ใดเลย โปรแกรมจะทำตามคำสั่งใน </a:t>
            </a:r>
            <a:r>
              <a:rPr lang="en-US" sz="3200" kern="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default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endParaRPr lang="th-TH" sz="3200" kern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3200" kern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th-TH" sz="3200" kern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1">
            <a:extLst>
              <a:ext uri="{FF2B5EF4-FFF2-40B4-BE49-F238E27FC236}">
                <a16:creationId xmlns:a16="http://schemas.microsoft.com/office/drawing/2014/main" id="{53A722AE-ECB1-45F9-B0EC-F33B99C379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BC66B62-C9EF-4652-9FC0-5B9B242FD467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0D850BF7-AD99-4FBC-99A0-8177174BF6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การควบคุมทิศทางแบบเลือกทำด้วยคำสั่ง </a:t>
            </a:r>
            <a:r>
              <a:rPr lang="en-US" altLang="en-US" b="1" dirty="0">
                <a:latin typeface="TH SarabunPSK" panose="020B0500040200020003" pitchFamily="34" charset="-34"/>
              </a:rPr>
              <a:t>switch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87AB3921-78B8-48D7-A1B1-A541D86B93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153400" cy="4530725"/>
          </a:xfrm>
        </p:spPr>
        <p:txBody>
          <a:bodyPr/>
          <a:lstStyle/>
          <a:p>
            <a:pPr eaLnBrk="1" hangingPunct="1"/>
            <a:r>
              <a:rPr lang="th-TH" altLang="en-US" sz="3200" dirty="0">
                <a:latin typeface="TH SarabunPSK" panose="020B0500040200020003" pitchFamily="34" charset="-34"/>
              </a:rPr>
              <a:t>คำสั่ง </a:t>
            </a:r>
            <a:r>
              <a:rPr lang="en-US" altLang="en-US" sz="3200" dirty="0">
                <a:latin typeface="TH SarabunPSK" panose="020B0500040200020003" pitchFamily="34" charset="-34"/>
              </a:rPr>
              <a:t>if  </a:t>
            </a:r>
            <a:r>
              <a:rPr lang="th-TH" altLang="en-US" sz="3200" dirty="0">
                <a:latin typeface="TH SarabunPSK" panose="020B0500040200020003" pitchFamily="34" charset="-34"/>
              </a:rPr>
              <a:t>สามารถตรวจสอบความสัมพันธ์ หรือลอจิกได้</a:t>
            </a:r>
            <a:endParaRPr lang="en-US" altLang="en-US" sz="3200" dirty="0">
              <a:latin typeface="TH SarabunPSK" panose="020B0500040200020003" pitchFamily="34" charset="-34"/>
            </a:endParaRPr>
          </a:p>
          <a:p>
            <a:pPr eaLnBrk="1" hangingPunct="1"/>
            <a:r>
              <a:rPr lang="en-US" altLang="en-US" sz="3200" dirty="0">
                <a:latin typeface="TH SarabunPSK" panose="020B0500040200020003" pitchFamily="34" charset="-34"/>
              </a:rPr>
              <a:t>switch </a:t>
            </a:r>
            <a:r>
              <a:rPr lang="th-TH" altLang="en-US" sz="3200" dirty="0">
                <a:latin typeface="TH SarabunPSK" panose="020B0500040200020003" pitchFamily="34" charset="-34"/>
              </a:rPr>
              <a:t>ไม่สามารถตรวจสอบหลายๆ</a:t>
            </a:r>
            <a:r>
              <a:rPr lang="en-US" altLang="en-US" sz="3200" dirty="0">
                <a:latin typeface="TH SarabunPSK" panose="020B0500040200020003" pitchFamily="34" charset="-34"/>
              </a:rPr>
              <a:t> </a:t>
            </a:r>
            <a:r>
              <a:rPr lang="th-TH" altLang="en-US" sz="3200" dirty="0">
                <a:latin typeface="TH SarabunPSK" panose="020B0500040200020003" pitchFamily="34" charset="-34"/>
              </a:rPr>
              <a:t>เงื่อนไขภายในนิพจน์เดียวกันได้</a:t>
            </a:r>
          </a:p>
          <a:p>
            <a:pPr eaLnBrk="1" hangingPunct="1"/>
            <a:r>
              <a:rPr lang="th-TH" altLang="en-US" sz="3200" dirty="0">
                <a:latin typeface="TH SarabunPSK" panose="020B0500040200020003" pitchFamily="34" charset="-34"/>
              </a:rPr>
              <a:t>ถ้าค่าคงที่เป็นตัวอักษร คำสั่ง </a:t>
            </a:r>
            <a:r>
              <a:rPr lang="en-US" altLang="en-US" sz="3200" dirty="0">
                <a:latin typeface="TH SarabunPSK" panose="020B0500040200020003" pitchFamily="34" charset="-34"/>
              </a:rPr>
              <a:t>switch </a:t>
            </a:r>
            <a:r>
              <a:rPr lang="th-TH" altLang="en-US" sz="3200" dirty="0">
                <a:latin typeface="TH SarabunPSK" panose="020B0500040200020003" pitchFamily="34" charset="-34"/>
              </a:rPr>
              <a:t>จะมองเป็นเลขจำนวนเต็ม</a:t>
            </a:r>
          </a:p>
          <a:p>
            <a:pPr eaLnBrk="1" hangingPunct="1"/>
            <a:r>
              <a:rPr lang="th-TH" altLang="en-US" sz="3200" dirty="0">
                <a:latin typeface="TH SarabunPSK" panose="020B0500040200020003" pitchFamily="34" charset="-34"/>
              </a:rPr>
              <a:t>ค่า </a:t>
            </a:r>
            <a:r>
              <a:rPr lang="en-US" altLang="en-US" sz="3200" dirty="0">
                <a:latin typeface="TH SarabunPSK" panose="020B0500040200020003" pitchFamily="34" charset="-34"/>
              </a:rPr>
              <a:t>default </a:t>
            </a:r>
            <a:r>
              <a:rPr lang="th-TH" altLang="en-US" sz="3200" dirty="0">
                <a:latin typeface="TH SarabunPSK" panose="020B0500040200020003" pitchFamily="34" charset="-34"/>
              </a:rPr>
              <a:t>จะมีหรือไม่มีก็ได้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2C80246F-49B0-44A0-8682-57AA4D5C5D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0AD4F6-2D0A-4513-BB80-747341CA1AE0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8366A32-7CA8-4DC5-AC50-1AAFDA808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3" y="-7791"/>
            <a:ext cx="8136905" cy="1161537"/>
          </a:xfrm>
        </p:spPr>
        <p:txBody>
          <a:bodyPr/>
          <a:lstStyle/>
          <a:p>
            <a:pPr algn="ctr" eaLnBrk="1" hangingPunct="1"/>
            <a:r>
              <a:rPr lang="th-TH" alt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การควบคุมแบบเลือกทำ</a:t>
            </a:r>
            <a:endParaRPr lang="en-US" alt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5240" name="Rectangle 8">
            <a:extLst>
              <a:ext uri="{FF2B5EF4-FFF2-40B4-BE49-F238E27FC236}">
                <a16:creationId xmlns:a16="http://schemas.microsoft.com/office/drawing/2014/main" id="{8EEFE79E-DCD5-4A0B-AA29-151E0F67110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3563" y="1227324"/>
            <a:ext cx="8136893" cy="4903601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alt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การควบคุมทิศทางการทำงานแบบเลือกทำ</a:t>
            </a:r>
            <a:r>
              <a:rPr lang="en-US" alt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(Selection)</a:t>
            </a:r>
            <a:endParaRPr lang="th-TH" alt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/>
            <a:r>
              <a:rPr lang="th-TH" alt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คำสั่ง </a:t>
            </a:r>
            <a:r>
              <a:rPr lang="en-US" alt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if</a:t>
            </a:r>
          </a:p>
          <a:p>
            <a:pPr eaLnBrk="1" hangingPunct="1"/>
            <a:r>
              <a:rPr lang="th-TH" altLang="en-US" sz="3200" b="1" dirty="0"/>
              <a:t>คำสั่ง </a:t>
            </a:r>
            <a:r>
              <a:rPr lang="en-US" alt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if-else</a:t>
            </a:r>
          </a:p>
          <a:p>
            <a:pPr eaLnBrk="1" hangingPunct="1"/>
            <a:r>
              <a:rPr lang="th-TH" altLang="en-US" sz="3200" b="1" dirty="0"/>
              <a:t>คำสั่ง </a:t>
            </a:r>
            <a:r>
              <a:rPr lang="en-US" alt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if-else if</a:t>
            </a:r>
          </a:p>
          <a:p>
            <a:pPr eaLnBrk="1" hangingPunct="1"/>
            <a:r>
              <a:rPr lang="th-TH" altLang="en-US" sz="3200" b="1" dirty="0"/>
              <a:t>คำสั่ง </a:t>
            </a:r>
            <a:r>
              <a:rPr lang="en-US" alt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switch</a:t>
            </a:r>
            <a:endParaRPr lang="th-TH" alt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8"/>
    </mc:Choice>
    <mc:Fallback xmlns="">
      <p:transition spd="slow" advTm="23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5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5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5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5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52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9FAF2-FF52-4A9C-ABC4-8937ECFD7A3D}"/>
              </a:ext>
            </a:extLst>
          </p:cNvPr>
          <p:cNvCxnSpPr/>
          <p:nvPr/>
        </p:nvCxnSpPr>
        <p:spPr bwMode="auto">
          <a:xfrm flipH="1">
            <a:off x="426985" y="2138959"/>
            <a:ext cx="19442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901D7DB-3CB1-480A-B40C-86A11F8199BA}"/>
              </a:ext>
            </a:extLst>
          </p:cNvPr>
          <p:cNvSpPr/>
          <p:nvPr/>
        </p:nvSpPr>
        <p:spPr>
          <a:xfrm>
            <a:off x="304800" y="1216572"/>
            <a:ext cx="8610597" cy="5410162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H SarabunPSK" panose="020B0500040200020003" pitchFamily="34" charset="-34"/>
            </a:endParaRPr>
          </a:p>
        </p:txBody>
      </p:sp>
      <p:sp>
        <p:nvSpPr>
          <p:cNvPr id="56323" name="Rectangle 11">
            <a:extLst>
              <a:ext uri="{FF2B5EF4-FFF2-40B4-BE49-F238E27FC236}">
                <a16:creationId xmlns:a16="http://schemas.microsoft.com/office/drawing/2014/main" id="{D2D29DB7-B9C1-48E5-A9E7-79C7764B97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1F7735-9678-41CF-B67B-D8ACB5BB59DE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4B36B86D-CD54-4887-9BD6-57D6A62DF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6841" y="15789"/>
            <a:ext cx="7772400" cy="1143000"/>
          </a:xfrm>
          <a:noFill/>
        </p:spPr>
        <p:txBody>
          <a:bodyPr anchor="b"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แผนภาพแสดงการทำงานของ </a:t>
            </a:r>
            <a:r>
              <a:rPr lang="en-US" altLang="en-US" b="1" dirty="0">
                <a:latin typeface="TH SarabunPSK" panose="020B0500040200020003" pitchFamily="34" charset="-34"/>
              </a:rPr>
              <a:t>switch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2" name="Flowchart: Decision 1">
            <a:extLst>
              <a:ext uri="{FF2B5EF4-FFF2-40B4-BE49-F238E27FC236}">
                <a16:creationId xmlns:a16="http://schemas.microsoft.com/office/drawing/2014/main" id="{E3D062EC-1814-4018-9FFB-516CDBD7F000}"/>
              </a:ext>
            </a:extLst>
          </p:cNvPr>
          <p:cNvSpPr/>
          <p:nvPr/>
        </p:nvSpPr>
        <p:spPr>
          <a:xfrm>
            <a:off x="694135" y="2659452"/>
            <a:ext cx="2766575" cy="668344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case 1</a:t>
            </a: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B69D2CBD-EB68-43F6-A474-BB0D99BB998A}"/>
              </a:ext>
            </a:extLst>
          </p:cNvPr>
          <p:cNvSpPr/>
          <p:nvPr/>
        </p:nvSpPr>
        <p:spPr>
          <a:xfrm>
            <a:off x="4016627" y="2718531"/>
            <a:ext cx="1656209" cy="541451"/>
          </a:xfrm>
          <a:prstGeom prst="flowChartProcess">
            <a:avLst/>
          </a:prstGeom>
          <a:solidFill>
            <a:srgbClr val="9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Statement 1</a:t>
            </a:r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5AD68148-8DB3-44CA-8942-98C70A1C1D85}"/>
              </a:ext>
            </a:extLst>
          </p:cNvPr>
          <p:cNvSpPr/>
          <p:nvPr/>
        </p:nvSpPr>
        <p:spPr>
          <a:xfrm>
            <a:off x="6293825" y="2697674"/>
            <a:ext cx="1336743" cy="578410"/>
          </a:xfrm>
          <a:prstGeom prst="flowChartProcess">
            <a:avLst/>
          </a:prstGeom>
          <a:solidFill>
            <a:srgbClr val="9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break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CD7DA4A-D7D9-435D-96A3-0D357A106938}"/>
              </a:ext>
            </a:extLst>
          </p:cNvPr>
          <p:cNvCxnSpPr>
            <a:cxnSpLocks/>
            <a:stCxn id="3" idx="2"/>
            <a:endCxn id="32" idx="0"/>
          </p:cNvCxnSpPr>
          <p:nvPr/>
        </p:nvCxnSpPr>
        <p:spPr>
          <a:xfrm>
            <a:off x="4844732" y="3259982"/>
            <a:ext cx="0" cy="4721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0F95543-CE48-467A-8355-F7BCC08CA432}"/>
              </a:ext>
            </a:extLst>
          </p:cNvPr>
          <p:cNvCxnSpPr>
            <a:cxnSpLocks/>
            <a:stCxn id="30" idx="2"/>
            <a:endCxn id="2" idx="0"/>
          </p:cNvCxnSpPr>
          <p:nvPr/>
        </p:nvCxnSpPr>
        <p:spPr>
          <a:xfrm flipH="1">
            <a:off x="2077423" y="2369152"/>
            <a:ext cx="638" cy="2903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30A1332-7A47-45D8-9ADB-09DE7F2AFC93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7630568" y="2982089"/>
            <a:ext cx="692371" cy="47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Flowchart: Decision 29">
            <a:extLst>
              <a:ext uri="{FF2B5EF4-FFF2-40B4-BE49-F238E27FC236}">
                <a16:creationId xmlns:a16="http://schemas.microsoft.com/office/drawing/2014/main" id="{5A81D866-37D8-4B8A-BDAB-34DA23949853}"/>
              </a:ext>
            </a:extLst>
          </p:cNvPr>
          <p:cNvSpPr/>
          <p:nvPr/>
        </p:nvSpPr>
        <p:spPr>
          <a:xfrm>
            <a:off x="694773" y="1700808"/>
            <a:ext cx="2766575" cy="668344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Expression</a:t>
            </a:r>
          </a:p>
        </p:txBody>
      </p:sp>
      <p:sp>
        <p:nvSpPr>
          <p:cNvPr id="31" name="Flowchart: Decision 30">
            <a:extLst>
              <a:ext uri="{FF2B5EF4-FFF2-40B4-BE49-F238E27FC236}">
                <a16:creationId xmlns:a16="http://schemas.microsoft.com/office/drawing/2014/main" id="{A3674DD5-7ED8-4C65-BC89-EDC14AF5F255}"/>
              </a:ext>
            </a:extLst>
          </p:cNvPr>
          <p:cNvSpPr/>
          <p:nvPr/>
        </p:nvSpPr>
        <p:spPr>
          <a:xfrm>
            <a:off x="694135" y="3673044"/>
            <a:ext cx="2766575" cy="668344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case 2</a:t>
            </a:r>
          </a:p>
        </p:txBody>
      </p:sp>
      <p:sp>
        <p:nvSpPr>
          <p:cNvPr id="32" name="Flowchart: Process 31">
            <a:extLst>
              <a:ext uri="{FF2B5EF4-FFF2-40B4-BE49-F238E27FC236}">
                <a16:creationId xmlns:a16="http://schemas.microsoft.com/office/drawing/2014/main" id="{C5570F0E-2B11-48DA-841F-9C2EB70768C8}"/>
              </a:ext>
            </a:extLst>
          </p:cNvPr>
          <p:cNvSpPr/>
          <p:nvPr/>
        </p:nvSpPr>
        <p:spPr>
          <a:xfrm>
            <a:off x="4016627" y="3732123"/>
            <a:ext cx="1656209" cy="541451"/>
          </a:xfrm>
          <a:prstGeom prst="flowChartProcess">
            <a:avLst/>
          </a:prstGeom>
          <a:solidFill>
            <a:srgbClr val="9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Statement 2</a:t>
            </a:r>
          </a:p>
        </p:txBody>
      </p:sp>
      <p:sp>
        <p:nvSpPr>
          <p:cNvPr id="33" name="Flowchart: Process 32">
            <a:extLst>
              <a:ext uri="{FF2B5EF4-FFF2-40B4-BE49-F238E27FC236}">
                <a16:creationId xmlns:a16="http://schemas.microsoft.com/office/drawing/2014/main" id="{0276E22D-B8CC-4F0D-9C66-A5EE875CAD64}"/>
              </a:ext>
            </a:extLst>
          </p:cNvPr>
          <p:cNvSpPr/>
          <p:nvPr/>
        </p:nvSpPr>
        <p:spPr>
          <a:xfrm>
            <a:off x="6293825" y="3711266"/>
            <a:ext cx="1336743" cy="578410"/>
          </a:xfrm>
          <a:prstGeom prst="flowChartProcess">
            <a:avLst/>
          </a:prstGeom>
          <a:solidFill>
            <a:srgbClr val="9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break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E0DF192-9D5A-42FA-92F0-6587BBCD9BA0}"/>
              </a:ext>
            </a:extLst>
          </p:cNvPr>
          <p:cNvCxnSpPr>
            <a:cxnSpLocks/>
            <a:stCxn id="32" idx="3"/>
            <a:endCxn id="33" idx="1"/>
          </p:cNvCxnSpPr>
          <p:nvPr/>
        </p:nvCxnSpPr>
        <p:spPr>
          <a:xfrm flipV="1">
            <a:off x="5672836" y="4000471"/>
            <a:ext cx="620989" cy="23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71F38A5-4CD6-40EC-A694-499DB2428222}"/>
              </a:ext>
            </a:extLst>
          </p:cNvPr>
          <p:cNvCxnSpPr>
            <a:cxnSpLocks/>
            <a:stCxn id="31" idx="3"/>
            <a:endCxn id="32" idx="1"/>
          </p:cNvCxnSpPr>
          <p:nvPr/>
        </p:nvCxnSpPr>
        <p:spPr>
          <a:xfrm flipV="1">
            <a:off x="3460710" y="4002849"/>
            <a:ext cx="555917" cy="43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EC8722B-8B86-45F8-9D03-AEA058FE7776}"/>
              </a:ext>
            </a:extLst>
          </p:cNvPr>
          <p:cNvCxnSpPr>
            <a:cxnSpLocks/>
            <a:stCxn id="33" idx="3"/>
          </p:cNvCxnSpPr>
          <p:nvPr/>
        </p:nvCxnSpPr>
        <p:spPr>
          <a:xfrm flipV="1">
            <a:off x="7630568" y="3995681"/>
            <a:ext cx="692371" cy="47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Flowchart: Decision 36">
            <a:extLst>
              <a:ext uri="{FF2B5EF4-FFF2-40B4-BE49-F238E27FC236}">
                <a16:creationId xmlns:a16="http://schemas.microsoft.com/office/drawing/2014/main" id="{ECCE574E-CF49-490A-9929-6C855B2E95B8}"/>
              </a:ext>
            </a:extLst>
          </p:cNvPr>
          <p:cNvSpPr/>
          <p:nvPr/>
        </p:nvSpPr>
        <p:spPr>
          <a:xfrm>
            <a:off x="691214" y="4622729"/>
            <a:ext cx="2766575" cy="668344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case n</a:t>
            </a:r>
          </a:p>
        </p:txBody>
      </p:sp>
      <p:sp>
        <p:nvSpPr>
          <p:cNvPr id="38" name="Flowchart: Process 37">
            <a:extLst>
              <a:ext uri="{FF2B5EF4-FFF2-40B4-BE49-F238E27FC236}">
                <a16:creationId xmlns:a16="http://schemas.microsoft.com/office/drawing/2014/main" id="{732CA3EE-F767-4EB3-B8A4-7D465E0A8C1E}"/>
              </a:ext>
            </a:extLst>
          </p:cNvPr>
          <p:cNvSpPr/>
          <p:nvPr/>
        </p:nvSpPr>
        <p:spPr>
          <a:xfrm>
            <a:off x="4002820" y="4681808"/>
            <a:ext cx="1656209" cy="541451"/>
          </a:xfrm>
          <a:prstGeom prst="flowChartProcess">
            <a:avLst/>
          </a:prstGeom>
          <a:solidFill>
            <a:srgbClr val="9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Statement n</a:t>
            </a:r>
          </a:p>
        </p:txBody>
      </p:sp>
      <p:sp>
        <p:nvSpPr>
          <p:cNvPr id="39" name="Flowchart: Process 38">
            <a:extLst>
              <a:ext uri="{FF2B5EF4-FFF2-40B4-BE49-F238E27FC236}">
                <a16:creationId xmlns:a16="http://schemas.microsoft.com/office/drawing/2014/main" id="{A52F2201-7FCB-441E-84D0-0442F9EC0153}"/>
              </a:ext>
            </a:extLst>
          </p:cNvPr>
          <p:cNvSpPr/>
          <p:nvPr/>
        </p:nvSpPr>
        <p:spPr>
          <a:xfrm>
            <a:off x="6280018" y="4660951"/>
            <a:ext cx="1336743" cy="578410"/>
          </a:xfrm>
          <a:prstGeom prst="flowChartProcess">
            <a:avLst/>
          </a:prstGeom>
          <a:solidFill>
            <a:srgbClr val="9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break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7F06F29-B3E0-4F1E-A1E1-D49B0BDA4FBA}"/>
              </a:ext>
            </a:extLst>
          </p:cNvPr>
          <p:cNvCxnSpPr>
            <a:cxnSpLocks/>
            <a:stCxn id="38" idx="3"/>
            <a:endCxn id="39" idx="1"/>
          </p:cNvCxnSpPr>
          <p:nvPr/>
        </p:nvCxnSpPr>
        <p:spPr>
          <a:xfrm flipV="1">
            <a:off x="5659029" y="4950156"/>
            <a:ext cx="620989" cy="23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BB31F16-5629-47B9-B779-06AD4AB1D6A8}"/>
              </a:ext>
            </a:extLst>
          </p:cNvPr>
          <p:cNvCxnSpPr>
            <a:cxnSpLocks/>
            <a:stCxn id="37" idx="3"/>
            <a:endCxn id="38" idx="1"/>
          </p:cNvCxnSpPr>
          <p:nvPr/>
        </p:nvCxnSpPr>
        <p:spPr>
          <a:xfrm flipV="1">
            <a:off x="3457789" y="4952534"/>
            <a:ext cx="545031" cy="43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C9D58F1-5DBD-4369-81D4-FBC40632AE42}"/>
              </a:ext>
            </a:extLst>
          </p:cNvPr>
          <p:cNvCxnSpPr>
            <a:cxnSpLocks/>
            <a:stCxn id="39" idx="3"/>
          </p:cNvCxnSpPr>
          <p:nvPr/>
        </p:nvCxnSpPr>
        <p:spPr>
          <a:xfrm flipV="1">
            <a:off x="7616761" y="4945366"/>
            <a:ext cx="692371" cy="47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Flowchart: Decision 42">
            <a:extLst>
              <a:ext uri="{FF2B5EF4-FFF2-40B4-BE49-F238E27FC236}">
                <a16:creationId xmlns:a16="http://schemas.microsoft.com/office/drawing/2014/main" id="{421BFD3B-1854-4192-90A5-3015B9F278A3}"/>
              </a:ext>
            </a:extLst>
          </p:cNvPr>
          <p:cNvSpPr/>
          <p:nvPr/>
        </p:nvSpPr>
        <p:spPr>
          <a:xfrm>
            <a:off x="694135" y="5579246"/>
            <a:ext cx="2766575" cy="668344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default</a:t>
            </a:r>
          </a:p>
        </p:txBody>
      </p:sp>
      <p:sp>
        <p:nvSpPr>
          <p:cNvPr id="44" name="Flowchart: Process 43">
            <a:extLst>
              <a:ext uri="{FF2B5EF4-FFF2-40B4-BE49-F238E27FC236}">
                <a16:creationId xmlns:a16="http://schemas.microsoft.com/office/drawing/2014/main" id="{FC455FA8-D6EA-4EAF-B5AB-18527BC62950}"/>
              </a:ext>
            </a:extLst>
          </p:cNvPr>
          <p:cNvSpPr/>
          <p:nvPr/>
        </p:nvSpPr>
        <p:spPr>
          <a:xfrm>
            <a:off x="3995607" y="5638325"/>
            <a:ext cx="1656209" cy="541451"/>
          </a:xfrm>
          <a:prstGeom prst="flowChartProcess">
            <a:avLst/>
          </a:prstGeom>
          <a:solidFill>
            <a:srgbClr val="9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Statement s</a:t>
            </a:r>
          </a:p>
        </p:txBody>
      </p:sp>
      <p:sp>
        <p:nvSpPr>
          <p:cNvPr id="45" name="Flowchart: Process 44">
            <a:extLst>
              <a:ext uri="{FF2B5EF4-FFF2-40B4-BE49-F238E27FC236}">
                <a16:creationId xmlns:a16="http://schemas.microsoft.com/office/drawing/2014/main" id="{2881EA32-967C-4E0F-AA4A-A6CA126955F9}"/>
              </a:ext>
            </a:extLst>
          </p:cNvPr>
          <p:cNvSpPr/>
          <p:nvPr/>
        </p:nvSpPr>
        <p:spPr>
          <a:xfrm>
            <a:off x="6293825" y="5617468"/>
            <a:ext cx="1336743" cy="578410"/>
          </a:xfrm>
          <a:prstGeom prst="flowChartProcess">
            <a:avLst/>
          </a:prstGeom>
          <a:solidFill>
            <a:srgbClr val="9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break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509C872-4190-4873-A704-954E160553D1}"/>
              </a:ext>
            </a:extLst>
          </p:cNvPr>
          <p:cNvCxnSpPr>
            <a:cxnSpLocks/>
            <a:stCxn id="44" idx="3"/>
            <a:endCxn id="45" idx="1"/>
          </p:cNvCxnSpPr>
          <p:nvPr/>
        </p:nvCxnSpPr>
        <p:spPr>
          <a:xfrm flipV="1">
            <a:off x="5651816" y="5906673"/>
            <a:ext cx="642009" cy="23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0631E2F-6DF3-4A47-8354-1959A053043A}"/>
              </a:ext>
            </a:extLst>
          </p:cNvPr>
          <p:cNvCxnSpPr>
            <a:cxnSpLocks/>
            <a:stCxn id="43" idx="3"/>
            <a:endCxn id="44" idx="1"/>
          </p:cNvCxnSpPr>
          <p:nvPr/>
        </p:nvCxnSpPr>
        <p:spPr>
          <a:xfrm flipV="1">
            <a:off x="3460710" y="5909051"/>
            <a:ext cx="534897" cy="43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8F304AC-FC41-465E-8E93-38E4C769C404}"/>
              </a:ext>
            </a:extLst>
          </p:cNvPr>
          <p:cNvCxnSpPr>
            <a:cxnSpLocks/>
            <a:stCxn id="45" idx="3"/>
          </p:cNvCxnSpPr>
          <p:nvPr/>
        </p:nvCxnSpPr>
        <p:spPr>
          <a:xfrm flipV="1">
            <a:off x="7630568" y="5901883"/>
            <a:ext cx="692371" cy="47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4AF95DB-D968-4F32-AB98-DEE02CFB4F7B}"/>
              </a:ext>
            </a:extLst>
          </p:cNvPr>
          <p:cNvCxnSpPr>
            <a:cxnSpLocks/>
            <a:stCxn id="2" idx="2"/>
            <a:endCxn id="31" idx="0"/>
          </p:cNvCxnSpPr>
          <p:nvPr/>
        </p:nvCxnSpPr>
        <p:spPr>
          <a:xfrm>
            <a:off x="2077423" y="3327796"/>
            <a:ext cx="0" cy="3452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6FB9BFD-F211-492D-8940-3A22164B5A8E}"/>
              </a:ext>
            </a:extLst>
          </p:cNvPr>
          <p:cNvCxnSpPr>
            <a:cxnSpLocks/>
            <a:stCxn id="31" idx="2"/>
            <a:endCxn id="37" idx="0"/>
          </p:cNvCxnSpPr>
          <p:nvPr/>
        </p:nvCxnSpPr>
        <p:spPr>
          <a:xfrm flipH="1">
            <a:off x="2074502" y="4341388"/>
            <a:ext cx="2921" cy="2813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857949-E72E-4A6A-BCE4-0105DFED1DB5}"/>
              </a:ext>
            </a:extLst>
          </p:cNvPr>
          <p:cNvCxnSpPr>
            <a:cxnSpLocks/>
            <a:stCxn id="37" idx="2"/>
            <a:endCxn id="43" idx="0"/>
          </p:cNvCxnSpPr>
          <p:nvPr/>
        </p:nvCxnSpPr>
        <p:spPr>
          <a:xfrm>
            <a:off x="2074502" y="5291073"/>
            <a:ext cx="2921" cy="2881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D805182-C4AA-475C-97EA-31895A910799}"/>
              </a:ext>
            </a:extLst>
          </p:cNvPr>
          <p:cNvCxnSpPr>
            <a:cxnSpLocks/>
            <a:stCxn id="2" idx="3"/>
            <a:endCxn id="3" idx="1"/>
          </p:cNvCxnSpPr>
          <p:nvPr/>
        </p:nvCxnSpPr>
        <p:spPr>
          <a:xfrm flipV="1">
            <a:off x="3460710" y="2989257"/>
            <a:ext cx="555917" cy="43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CE9676E0-B8E7-4B0B-8B82-3D09E1C49ADA}"/>
              </a:ext>
            </a:extLst>
          </p:cNvPr>
          <p:cNvCxnSpPr>
            <a:stCxn id="18" idx="3"/>
          </p:cNvCxnSpPr>
          <p:nvPr/>
        </p:nvCxnSpPr>
        <p:spPr>
          <a:xfrm>
            <a:off x="7630568" y="2986879"/>
            <a:ext cx="692371" cy="338181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F868EDB9-A2DB-4A0C-AF8B-476091A543D6}"/>
              </a:ext>
            </a:extLst>
          </p:cNvPr>
          <p:cNvSpPr txBox="1"/>
          <p:nvPr/>
        </p:nvSpPr>
        <p:spPr>
          <a:xfrm>
            <a:off x="2800763" y="2303853"/>
            <a:ext cx="1189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Matched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C40C5D1-F46E-411B-B2C3-315256A5D393}"/>
              </a:ext>
            </a:extLst>
          </p:cNvPr>
          <p:cNvSpPr txBox="1"/>
          <p:nvPr/>
        </p:nvSpPr>
        <p:spPr>
          <a:xfrm>
            <a:off x="2780121" y="3391703"/>
            <a:ext cx="1189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Matched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F188504-5FD2-4BBA-AA13-BD5C6E526191}"/>
              </a:ext>
            </a:extLst>
          </p:cNvPr>
          <p:cNvSpPr txBox="1"/>
          <p:nvPr/>
        </p:nvSpPr>
        <p:spPr>
          <a:xfrm>
            <a:off x="2776188" y="4424566"/>
            <a:ext cx="1189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Matched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EFF236F-376A-4C0C-B66F-A089D46B4BFA}"/>
              </a:ext>
            </a:extLst>
          </p:cNvPr>
          <p:cNvSpPr txBox="1"/>
          <p:nvPr/>
        </p:nvSpPr>
        <p:spPr>
          <a:xfrm>
            <a:off x="2724771" y="5317636"/>
            <a:ext cx="1189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Matched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80274C4-A52D-4DE1-A3E3-3F05AA243CAD}"/>
              </a:ext>
            </a:extLst>
          </p:cNvPr>
          <p:cNvSpPr txBox="1"/>
          <p:nvPr/>
        </p:nvSpPr>
        <p:spPr>
          <a:xfrm>
            <a:off x="577179" y="3256056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Unmatched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ADEE561-440B-4E98-8D58-0ABA0EDF1F05}"/>
              </a:ext>
            </a:extLst>
          </p:cNvPr>
          <p:cNvSpPr txBox="1"/>
          <p:nvPr/>
        </p:nvSpPr>
        <p:spPr>
          <a:xfrm>
            <a:off x="513566" y="4279205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Unmatched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610CF58-43E1-4990-8F1B-3EEC41813DAF}"/>
              </a:ext>
            </a:extLst>
          </p:cNvPr>
          <p:cNvSpPr txBox="1"/>
          <p:nvPr/>
        </p:nvSpPr>
        <p:spPr>
          <a:xfrm>
            <a:off x="502680" y="5186831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Unmatched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8D0923B-6C75-4BF4-B559-025018DA32C9}"/>
              </a:ext>
            </a:extLst>
          </p:cNvPr>
          <p:cNvCxnSpPr>
            <a:cxnSpLocks/>
          </p:cNvCxnSpPr>
          <p:nvPr/>
        </p:nvCxnSpPr>
        <p:spPr>
          <a:xfrm flipH="1">
            <a:off x="2089631" y="1408110"/>
            <a:ext cx="638" cy="2903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ABA70C7-4528-4A97-A039-1B90F41A2B72}"/>
              </a:ext>
            </a:extLst>
          </p:cNvPr>
          <p:cNvCxnSpPr>
            <a:cxnSpLocks/>
            <a:endCxn id="38" idx="0"/>
          </p:cNvCxnSpPr>
          <p:nvPr/>
        </p:nvCxnSpPr>
        <p:spPr>
          <a:xfrm flipH="1">
            <a:off x="4830925" y="4289676"/>
            <a:ext cx="13806" cy="3921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0BFFCC6-61B2-44EA-A73F-06F07B0EF935}"/>
              </a:ext>
            </a:extLst>
          </p:cNvPr>
          <p:cNvCxnSpPr>
            <a:cxnSpLocks/>
            <a:stCxn id="38" idx="2"/>
            <a:endCxn id="44" idx="0"/>
          </p:cNvCxnSpPr>
          <p:nvPr/>
        </p:nvCxnSpPr>
        <p:spPr>
          <a:xfrm flipH="1">
            <a:off x="4823712" y="5223259"/>
            <a:ext cx="7213" cy="4150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A990BAA-D630-45E0-A8AA-5167C6C1E66D}"/>
              </a:ext>
            </a:extLst>
          </p:cNvPr>
          <p:cNvCxnSpPr>
            <a:cxnSpLocks/>
            <a:stCxn id="3" idx="3"/>
            <a:endCxn id="18" idx="1"/>
          </p:cNvCxnSpPr>
          <p:nvPr/>
        </p:nvCxnSpPr>
        <p:spPr>
          <a:xfrm flipV="1">
            <a:off x="5672836" y="2986879"/>
            <a:ext cx="620989" cy="23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1">
            <a:extLst>
              <a:ext uri="{FF2B5EF4-FFF2-40B4-BE49-F238E27FC236}">
                <a16:creationId xmlns:a16="http://schemas.microsoft.com/office/drawing/2014/main" id="{83B39D11-3EB9-45ED-80E1-CB57FE7040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CAB31E-72F7-465A-B313-7EE732F9348B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FE8CFF57-AA04-4EC7-8B21-61CF78071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35412"/>
            <a:ext cx="2652713" cy="523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Courier New" pitchFamily="49" charset="0"/>
                <a:cs typeface="TH SarabunPSK" panose="020B0500040200020003" pitchFamily="34" charset="-34"/>
              </a:rPr>
              <a:t>Enter your grade : </a:t>
            </a:r>
            <a:r>
              <a:rPr lang="en-US" sz="1400" b="1" dirty="0">
                <a:solidFill>
                  <a:srgbClr val="333399"/>
                </a:solidFill>
                <a:latin typeface="Courier New" pitchFamily="49" charset="0"/>
                <a:cs typeface="TH SarabunPSK" panose="020B0500040200020003" pitchFamily="34" charset="-34"/>
              </a:rPr>
              <a:t>A</a:t>
            </a:r>
          </a:p>
          <a:p>
            <a:pPr eaLnBrk="1" hangingPunct="1">
              <a:defRPr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TH SarabunPSK" panose="020B0500040200020003" pitchFamily="34" charset="-34"/>
              </a:rPr>
              <a:t>80-100</a:t>
            </a:r>
            <a:endParaRPr lang="th-TH" sz="1400" b="1" dirty="0">
              <a:solidFill>
                <a:schemeClr val="accent2"/>
              </a:solidFill>
              <a:latin typeface="Courier New" pitchFamily="49" charset="0"/>
              <a:cs typeface="TH SarabunPSK" panose="020B0500040200020003" pitchFamily="34" charset="-34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7E4FEDD2-3434-4A90-A3D0-551E55216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21212"/>
            <a:ext cx="2652713" cy="523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Courier New" pitchFamily="49" charset="0"/>
                <a:cs typeface="TH SarabunPSK" panose="020B0500040200020003" pitchFamily="34" charset="-34"/>
              </a:rPr>
              <a:t>Enter your grade : </a:t>
            </a:r>
            <a:r>
              <a:rPr lang="en-US" sz="1400" b="1" dirty="0">
                <a:solidFill>
                  <a:srgbClr val="333399"/>
                </a:solidFill>
                <a:latin typeface="Courier New" pitchFamily="49" charset="0"/>
                <a:cs typeface="TH SarabunPSK" panose="020B0500040200020003" pitchFamily="34" charset="-34"/>
              </a:rPr>
              <a:t>D</a:t>
            </a:r>
          </a:p>
          <a:p>
            <a:pPr eaLnBrk="1" hangingPunct="1">
              <a:defRPr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TH SarabunPSK" panose="020B0500040200020003" pitchFamily="34" charset="-34"/>
              </a:rPr>
              <a:t>50-59</a:t>
            </a:r>
            <a:endParaRPr lang="th-TH" sz="1400" b="1" dirty="0">
              <a:solidFill>
                <a:schemeClr val="accent2"/>
              </a:solidFill>
              <a:latin typeface="Courier New" pitchFamily="49" charset="0"/>
              <a:cs typeface="TH SarabunPSK" panose="020B0500040200020003" pitchFamily="34" charset="-34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35EF9B21-B774-4F62-816A-1651A63E4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207012"/>
            <a:ext cx="2652713" cy="523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Courier New" pitchFamily="49" charset="0"/>
                <a:cs typeface="TH SarabunPSK" panose="020B0500040200020003" pitchFamily="34" charset="-34"/>
              </a:rPr>
              <a:t>Enter your grade : </a:t>
            </a:r>
            <a:r>
              <a:rPr lang="en-US" sz="1400" b="1" dirty="0">
                <a:solidFill>
                  <a:srgbClr val="333399"/>
                </a:solidFill>
                <a:latin typeface="Courier New" pitchFamily="49" charset="0"/>
                <a:cs typeface="TH SarabunPSK" panose="020B0500040200020003" pitchFamily="34" charset="-34"/>
              </a:rPr>
              <a:t>b</a:t>
            </a:r>
          </a:p>
          <a:p>
            <a:pPr eaLnBrk="1" hangingPunct="1">
              <a:defRPr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TH SarabunPSK" panose="020B0500040200020003" pitchFamily="34" charset="-34"/>
              </a:rPr>
              <a:t>0-49</a:t>
            </a:r>
            <a:endParaRPr lang="th-TH" sz="1400" b="1" dirty="0">
              <a:solidFill>
                <a:schemeClr val="accent2"/>
              </a:solidFill>
              <a:latin typeface="Courier New" pitchFamily="49" charset="0"/>
              <a:cs typeface="TH SarabunPSK" panose="020B0500040200020003" pitchFamily="34" charset="-34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C18A9A68-48EC-44DF-A35C-95FAFDC46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969012"/>
            <a:ext cx="2649538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ทำไมป้อน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 </a:t>
            </a: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แล้วได้ผล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0-49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r>
              <a:rPr lang="en-US" altLang="en-US" sz="4400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FE6FCBFE-448D-4E37-B8C7-495C37BA5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302012"/>
            <a:ext cx="1501775" cy="519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6" name="Table 2">
            <a:extLst>
              <a:ext uri="{FF2B5EF4-FFF2-40B4-BE49-F238E27FC236}">
                <a16:creationId xmlns:a16="http://schemas.microsoft.com/office/drawing/2014/main" id="{00BE5250-5173-4ED8-B8AE-A7B093B2C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669973"/>
              </p:ext>
            </p:extLst>
          </p:nvPr>
        </p:nvGraphicFramePr>
        <p:xfrm>
          <a:off x="760040" y="1153477"/>
          <a:ext cx="5329747" cy="553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967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4876780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endParaRPr lang="th-TH" sz="17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  <a:endParaRPr lang="th-TH" sz="17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18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</a:p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</a:t>
                      </a:r>
                      <a:endParaRPr lang="th-TH" sz="17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#include &lt;</a:t>
                      </a:r>
                      <a:r>
                        <a:rPr lang="en-US" altLang="en-US" sz="1700" b="1" dirty="0" err="1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stdio.h</a:t>
                      </a: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&gt;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char grade;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int main(void)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{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700" b="1" dirty="0" err="1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("Enter your grade : ");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700" b="1" dirty="0" err="1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scanf</a:t>
                      </a: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("%</a:t>
                      </a:r>
                      <a:r>
                        <a:rPr lang="en-US" altLang="en-US" sz="1700" b="1" dirty="0" err="1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c",&amp;grade</a:t>
                      </a: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switch</a:t>
                      </a: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(grade)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{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case 'A':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lang="en-US" altLang="en-US" sz="17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7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("80-100\n");</a:t>
                      </a: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break;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case 'B':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lang="en-US" altLang="en-US" sz="17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7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("70-79\n");</a:t>
                      </a: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break;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case 'C':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lang="en-US" altLang="en-US" sz="17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7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("60-69\n");   </a:t>
                      </a: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break;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case 'D':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lang="en-US" altLang="en-US" sz="17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7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("50-59\n");   </a:t>
                      </a: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break;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en-US" altLang="en-US" sz="1700" b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default</a:t>
                      </a: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: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  </a:t>
                      </a:r>
                      <a:r>
                        <a:rPr lang="en-US" altLang="en-US" sz="1700" b="1" dirty="0" err="1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("0-49\n");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}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return(0);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1700" b="1" dirty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}</a:t>
                      </a:r>
                      <a:endParaRPr lang="th-TH" altLang="en-US" sz="1700" b="1" dirty="0">
                        <a:solidFill>
                          <a:schemeClr val="bg2"/>
                        </a:solidFill>
                        <a:latin typeface="Courier New" panose="02070309020205020404" pitchFamily="49" charset="0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25260D15-56B6-4E2E-9AD7-636C5C68B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  </a:t>
            </a:r>
            <a:r>
              <a:rPr lang="en-US" altLang="en-US" b="1" dirty="0">
                <a:latin typeface="TH SarabunPSK" panose="020B0500040200020003" pitchFamily="34" charset="-34"/>
              </a:rPr>
              <a:t>switch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7" grpId="0" build="allAtOnce" animBg="1"/>
      <p:bldP spid="8" grpId="0" build="allAtOnce" animBg="1"/>
      <p:bldP spid="9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F05896EF-4FB0-475B-B28D-3978F2497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83294"/>
              </p:ext>
            </p:extLst>
          </p:nvPr>
        </p:nvGraphicFramePr>
        <p:xfrm>
          <a:off x="312098" y="1277182"/>
          <a:ext cx="837470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981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894721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th-TH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#include &lt;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stdio.h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&gt;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int choice;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float radius,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circum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, area;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int main(void)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{ 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("1.Cirumference of the circle\n");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("2.Area of the circle\n");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("Enter your choice 1 or 2 : ");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scanf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("%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d",&amp;choice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("Enter radius of the circle : ");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scanf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("%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f",&amp;radius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switch(choice) {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case 1 :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circum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= 2*3.14156*radius;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    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("Circumference of the circle =%f\n",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circum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      break;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case 2 : area = 3.14156*radius*radius;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      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("Area of the circle = %f\</a:t>
                      </a:r>
                      <a:r>
                        <a:rPr lang="en-US" alt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n",area</a:t>
                      </a: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        break;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}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return(0);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None/>
                      </a:pPr>
                      <a:r>
                        <a:rPr lang="en-US" alt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sp>
        <p:nvSpPr>
          <p:cNvPr id="60418" name="Rectangle 11">
            <a:extLst>
              <a:ext uri="{FF2B5EF4-FFF2-40B4-BE49-F238E27FC236}">
                <a16:creationId xmlns:a16="http://schemas.microsoft.com/office/drawing/2014/main" id="{4275AE52-3E1C-492A-B309-4E225DC2A8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CCA393-28E0-429A-B455-224EB485B821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th-TH" altLang="en-US" sz="1000"/>
          </a:p>
        </p:txBody>
      </p:sp>
      <p:sp>
        <p:nvSpPr>
          <p:cNvPr id="60419" name="Rectangle 4">
            <a:extLst>
              <a:ext uri="{FF2B5EF4-FFF2-40B4-BE49-F238E27FC236}">
                <a16:creationId xmlns:a16="http://schemas.microsoft.com/office/drawing/2014/main" id="{D70C6FA7-7453-4DF9-8B05-517B36AFE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  </a:t>
            </a:r>
            <a:r>
              <a:rPr lang="en-US" altLang="en-US" b="1" dirty="0">
                <a:latin typeface="TH SarabunPSK" panose="020B0500040200020003" pitchFamily="34" charset="-34"/>
              </a:rPr>
              <a:t>switch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AE131A4D-0264-4689-B32C-8C41E45E9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2844800"/>
            <a:ext cx="2813050" cy="58420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latin typeface="Courier New" pitchFamily="49" charset="0"/>
              </a:rPr>
              <a:t>Enter your choice 1 or 2 :</a:t>
            </a:r>
            <a:r>
              <a:rPr lang="th-TH" sz="1200" b="1" dirty="0">
                <a:latin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</a:rPr>
              <a:t> </a:t>
            </a:r>
            <a:r>
              <a:rPr lang="en-US" sz="12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th-TH" sz="2000" b="1" dirty="0">
                <a:solidFill>
                  <a:schemeClr val="accent2"/>
                </a:solidFill>
                <a:latin typeface="Courier New" pitchFamily="49" charset="0"/>
              </a:rPr>
              <a:t>คำนวณอะไร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?</a:t>
            </a:r>
            <a:endParaRPr lang="th-TH" sz="2000" b="1" dirty="0">
              <a:solidFill>
                <a:schemeClr val="accent2"/>
              </a:solidFill>
              <a:latin typeface="Angsana New" pitchFamily="18" charset="-34"/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C369C44A-181E-4E74-A0F4-4BF9E57DD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220" y="3718472"/>
            <a:ext cx="2813050" cy="58420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latin typeface="Courier New" pitchFamily="49" charset="0"/>
              </a:rPr>
              <a:t>Enter your choice 1 or 2 :</a:t>
            </a:r>
            <a:r>
              <a:rPr lang="th-TH" sz="1200" b="1" dirty="0">
                <a:latin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</a:rPr>
              <a:t> </a:t>
            </a:r>
            <a:r>
              <a:rPr lang="en-US" sz="1200" b="1" dirty="0">
                <a:solidFill>
                  <a:schemeClr val="accent2"/>
                </a:solidFill>
                <a:latin typeface="Courier New" pitchFamily="49" charset="0"/>
              </a:rPr>
              <a:t>2</a:t>
            </a:r>
          </a:p>
          <a:p>
            <a:pPr eaLnBrk="1" hangingPunct="1">
              <a:defRPr/>
            </a:pPr>
            <a:r>
              <a:rPr lang="th-TH" sz="2000" b="1" dirty="0">
                <a:solidFill>
                  <a:schemeClr val="accent2"/>
                </a:solidFill>
                <a:latin typeface="Courier New" pitchFamily="49" charset="0"/>
              </a:rPr>
              <a:t>คำนวณอะไร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?</a:t>
            </a:r>
            <a:endParaRPr lang="th-TH" sz="2000" b="1" dirty="0">
              <a:solidFill>
                <a:schemeClr val="accent2"/>
              </a:solidFill>
              <a:latin typeface="Angsana New" pitchFamily="18" charset="-34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9C900B3F-66E1-476E-9835-A83945AC0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220" y="4734580"/>
            <a:ext cx="2813591" cy="52322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latin typeface="Courier New" pitchFamily="49" charset="0"/>
              </a:rPr>
              <a:t>Enter your choice 1 or 2 :</a:t>
            </a:r>
            <a:r>
              <a:rPr lang="th-TH" sz="1200" b="1" dirty="0">
                <a:latin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</a:rPr>
              <a:t> </a:t>
            </a:r>
            <a:r>
              <a:rPr lang="en-US" sz="1200" b="1" dirty="0">
                <a:solidFill>
                  <a:schemeClr val="accent2"/>
                </a:solidFill>
                <a:latin typeface="Courier New" pitchFamily="49" charset="0"/>
              </a:rPr>
              <a:t>3</a:t>
            </a:r>
          </a:p>
          <a:p>
            <a:pPr eaLnBrk="1" hangingPunct="1">
              <a:defRPr/>
            </a:pPr>
            <a:r>
              <a:rPr lang="th-TH" sz="1600" b="1" dirty="0">
                <a:solidFill>
                  <a:schemeClr val="accent2"/>
                </a:solidFill>
                <a:latin typeface="Courier New" pitchFamily="49" charset="0"/>
              </a:rPr>
              <a:t>คำนวณอะไร 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?</a:t>
            </a:r>
            <a:endParaRPr lang="th-TH" sz="1600" b="1" dirty="0">
              <a:solidFill>
                <a:schemeClr val="accent2"/>
              </a:solidFill>
              <a:latin typeface="Angsana New" pitchFamily="18" charset="-34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DC0ED1CD-1B56-4354-8E25-006810597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2078038"/>
            <a:ext cx="2803525" cy="461962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b="1" dirty="0">
                <a:latin typeface="Courier New" pitchFamily="49" charset="0"/>
              </a:rPr>
              <a:t>1.Cirumference of the circle</a:t>
            </a:r>
          </a:p>
          <a:p>
            <a:pPr eaLnBrk="1" hangingPunct="1">
              <a:defRPr/>
            </a:pPr>
            <a:r>
              <a:rPr lang="en-US" sz="1200" b="1" dirty="0">
                <a:latin typeface="Courier New" pitchFamily="49" charset="0"/>
              </a:rPr>
              <a:t>2.Area of the circle</a:t>
            </a:r>
            <a:endParaRPr lang="th-TH" sz="2000" b="1" dirty="0">
              <a:solidFill>
                <a:schemeClr val="accent2"/>
              </a:solidFill>
              <a:latin typeface="Angsana New" pitchFamily="18" charset="-34"/>
            </a:endParaRP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B2381202-5245-4771-8EAF-D1C5441E2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549400"/>
            <a:ext cx="1501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>
                <a:solidFill>
                  <a:srgbClr val="333399"/>
                </a:solidFill>
                <a:latin typeface="Angsana New" panose="02020603050405020304" pitchFamily="18" charset="-34"/>
              </a:rPr>
              <a:t>ผลลัพธ์ที่ได้ </a:t>
            </a:r>
            <a:r>
              <a:rPr lang="en-US" altLang="en-US" b="1">
                <a:solidFill>
                  <a:srgbClr val="333399"/>
                </a:solidFill>
                <a:latin typeface="Angsana New" panose="02020603050405020304" pitchFamily="18" charset="-34"/>
              </a:rPr>
              <a:t>?</a:t>
            </a:r>
            <a:endParaRPr lang="th-TH" altLang="en-US" b="1">
              <a:solidFill>
                <a:srgbClr val="333399"/>
              </a:solidFill>
              <a:latin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>
            <a:extLst>
              <a:ext uri="{FF2B5EF4-FFF2-40B4-BE49-F238E27FC236}">
                <a16:creationId xmlns:a16="http://schemas.microsoft.com/office/drawing/2014/main" id="{C6505028-CCFD-4FD5-9DF0-7C0B78BA42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BB6E2D-D23B-43B3-BAC2-2F76DDAA58F3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F3DC93F-1038-4949-BD4C-8F95D4E94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76400"/>
            <a:ext cx="914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th-TH" sz="8000" b="1" kern="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จบบทที่ </a:t>
            </a:r>
            <a:r>
              <a:rPr lang="en-US" sz="8000" b="1" kern="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endParaRPr lang="th-TH" sz="8000" b="1" kern="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450DF8-306B-4AAA-975C-8A68E9419B7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819400"/>
            <a:ext cx="91440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h-TH" altLang="zh-CN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การควบคุมทิศทางการทำงานของโปรแกรมแบบเลือกทำ </a:t>
            </a:r>
            <a:br>
              <a:rPr lang="th-TH" altLang="zh-CN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zh-CN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zh-CN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Control Structure (Selection) </a:t>
            </a:r>
            <a:endParaRPr lang="th-TH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910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1">
            <a:extLst>
              <a:ext uri="{FF2B5EF4-FFF2-40B4-BE49-F238E27FC236}">
                <a16:creationId xmlns:a16="http://schemas.microsoft.com/office/drawing/2014/main" id="{D07A22F9-2734-4295-8818-A12B432C7B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E5CB3D-5D42-451B-99A1-5F0E0EB829DE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267" name="Rectangle 17">
            <a:extLst>
              <a:ext uri="{FF2B5EF4-FFF2-40B4-BE49-F238E27FC236}">
                <a16:creationId xmlns:a16="http://schemas.microsoft.com/office/drawing/2014/main" id="{8CFB6C1A-B645-456D-ADC6-F0671F3C0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65782"/>
            <a:ext cx="7776864" cy="1161547"/>
          </a:xfrm>
          <a:noFill/>
        </p:spPr>
        <p:txBody>
          <a:bodyPr/>
          <a:lstStyle/>
          <a:p>
            <a:pPr algn="ctr" eaLnBrk="1" hangingPunct="1"/>
            <a:r>
              <a:rPr lang="th-TH" alt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การควบคุมทิศทางแบบเลือกทำ </a:t>
            </a:r>
            <a:r>
              <a:rPr lang="en-US" alt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if</a:t>
            </a:r>
            <a:endParaRPr lang="th-TH" alt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8738" name="Rectangle 18">
            <a:extLst>
              <a:ext uri="{FF2B5EF4-FFF2-40B4-BE49-F238E27FC236}">
                <a16:creationId xmlns:a16="http://schemas.microsoft.com/office/drawing/2014/main" id="{A928FA23-F208-422D-8406-7075BD3B6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071584"/>
            <a:ext cx="7772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if </a:t>
            </a:r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ใช้ในกรณีที่มีทางเลือกอยู่เพียงทางเลือกเดียวคือทำหรือไม่ทำ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/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 </a:t>
            </a:r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เงื่อนไขที่ให้ผลลัพธ์เป็น </a:t>
            </a:r>
            <a:r>
              <a:rPr lang="en-US" altLang="en-US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true</a:t>
            </a:r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  <a:r>
              <a:rPr lang="en-US" altLang="en-US" dirty="0">
                <a:solidFill>
                  <a:schemeClr val="accent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false</a:t>
            </a:r>
            <a:endParaRPr lang="th-TH" altLang="en-US" dirty="0">
              <a:solidFill>
                <a:schemeClr val="accent6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/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statement </a:t>
            </a:r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คำสั่งที่จะให้ทำหากผลลัพธ์ของเงื่อนไขเป็น </a:t>
            </a:r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true</a:t>
            </a:r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/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หากมีคำสั่งมากกว่าหนึ่งคำสั่งจะต้องมีเครื่องหมายปีกกาครอบคำสั่งไว้</a:t>
            </a:r>
          </a:p>
        </p:txBody>
      </p:sp>
      <p:graphicFrame>
        <p:nvGraphicFramePr>
          <p:cNvPr id="158734" name="Object 14">
            <a:extLst>
              <a:ext uri="{FF2B5EF4-FFF2-40B4-BE49-F238E27FC236}">
                <a16:creationId xmlns:a16="http://schemas.microsoft.com/office/drawing/2014/main" id="{153A5E17-5335-4A71-B33A-7AA45A6BC113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135456"/>
              </p:ext>
            </p:extLst>
          </p:nvPr>
        </p:nvGraphicFramePr>
        <p:xfrm>
          <a:off x="6943498" y="1223604"/>
          <a:ext cx="175418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1837639" imgH="2556053" progId="Visio.Drawing.11">
                  <p:embed/>
                </p:oleObj>
              </mc:Choice>
              <mc:Fallback>
                <p:oleObj name="Visio" r:id="rId3" imgW="1837639" imgH="2556053" progId="Visio.Drawing.11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3498" y="1223604"/>
                        <a:ext cx="1754188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6">
            <a:extLst>
              <a:ext uri="{FF2B5EF4-FFF2-40B4-BE49-F238E27FC236}">
                <a16:creationId xmlns:a16="http://schemas.microsoft.com/office/drawing/2014/main" id="{6498758A-DC61-4CD2-9A2F-C1768D808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894417"/>
            <a:ext cx="4419600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if(condition) statement;</a:t>
            </a:r>
            <a:endParaRPr lang="th-TH" altLang="en-US" sz="2000" b="1" dirty="0"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0434986B-6895-4FCE-B56F-0B98022DC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343400"/>
            <a:ext cx="3505200" cy="22463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if(condition)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{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statement_1;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statement_2;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...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TH SarabunPSK" panose="020B0500040200020003" pitchFamily="34" charset="-34"/>
              </a:rPr>
              <a:t>statement_n</a:t>
            </a: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8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8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8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1">
            <a:extLst>
              <a:ext uri="{FF2B5EF4-FFF2-40B4-BE49-F238E27FC236}">
                <a16:creationId xmlns:a16="http://schemas.microsoft.com/office/drawing/2014/main" id="{D07A22F9-2734-4295-8818-A12B432C7B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E5CB3D-5D42-451B-99A1-5F0E0EB829DE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267" name="Rectangle 17">
            <a:extLst>
              <a:ext uri="{FF2B5EF4-FFF2-40B4-BE49-F238E27FC236}">
                <a16:creationId xmlns:a16="http://schemas.microsoft.com/office/drawing/2014/main" id="{8CFB6C1A-B645-456D-ADC6-F0671F3C0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65782"/>
            <a:ext cx="7776864" cy="1161547"/>
          </a:xfrm>
          <a:noFill/>
        </p:spPr>
        <p:txBody>
          <a:bodyPr/>
          <a:lstStyle/>
          <a:p>
            <a:pPr algn="ctr" eaLnBrk="1" hangingPunct="1"/>
            <a:r>
              <a:rPr lang="th-TH" alt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การควบคุมทิศทางแบบเลือกทำ </a:t>
            </a:r>
            <a:r>
              <a:rPr lang="en-US" alt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if</a:t>
            </a:r>
            <a:endParaRPr lang="th-TH" alt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8738" name="Rectangle 18">
            <a:extLst>
              <a:ext uri="{FF2B5EF4-FFF2-40B4-BE49-F238E27FC236}">
                <a16:creationId xmlns:a16="http://schemas.microsoft.com/office/drawing/2014/main" id="{A928FA23-F208-422D-8406-7075BD3B6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428976"/>
            <a:ext cx="7772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 </a:t>
            </a:r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เงื่อนไขที่ให้ผลลัพธ์เป็น </a:t>
            </a:r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true </a:t>
            </a:r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false</a:t>
            </a:r>
          </a:p>
          <a:p>
            <a:pPr lvl="1" eaLnBrk="1" hangingPunct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</a:t>
            </a:r>
            <a:r>
              <a:rPr lang="en-US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ตัวดำเนินการเปรียบเทียบ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(Relational Operators)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/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ทบทวน</a:t>
            </a:r>
            <a:r>
              <a:rPr lang="en-US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ตัวดำเนินการเปรียบเทียบ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58734" name="Object 14">
            <a:extLst>
              <a:ext uri="{FF2B5EF4-FFF2-40B4-BE49-F238E27FC236}">
                <a16:creationId xmlns:a16="http://schemas.microsoft.com/office/drawing/2014/main" id="{153A5E17-5335-4A71-B33A-7AA45A6BC113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352522"/>
              </p:ext>
            </p:extLst>
          </p:nvPr>
        </p:nvGraphicFramePr>
        <p:xfrm>
          <a:off x="7314406" y="1227329"/>
          <a:ext cx="175418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1837639" imgH="2556053" progId="Visio.Drawing.11">
                  <p:embed/>
                </p:oleObj>
              </mc:Choice>
              <mc:Fallback>
                <p:oleObj name="Visio" r:id="rId3" imgW="1837639" imgH="2556053" progId="Visio.Drawing.11">
                  <p:embed/>
                  <p:pic>
                    <p:nvPicPr>
                      <p:cNvPr id="158734" name="Object 14">
                        <a:extLst>
                          <a:ext uri="{FF2B5EF4-FFF2-40B4-BE49-F238E27FC236}">
                            <a16:creationId xmlns:a16="http://schemas.microsoft.com/office/drawing/2014/main" id="{153A5E17-5335-4A71-B33A-7AA45A6BC1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406" y="1227329"/>
                        <a:ext cx="1754188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6">
            <a:extLst>
              <a:ext uri="{FF2B5EF4-FFF2-40B4-BE49-F238E27FC236}">
                <a16:creationId xmlns:a16="http://schemas.microsoft.com/office/drawing/2014/main" id="{6498758A-DC61-4CD2-9A2F-C1768D808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895350"/>
            <a:ext cx="4419600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if(condition) statement;</a:t>
            </a:r>
            <a:endParaRPr lang="th-TH" altLang="en-US" sz="2000" b="1" dirty="0"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graphicFrame>
        <p:nvGraphicFramePr>
          <p:cNvPr id="2" name="Group 67">
            <a:extLst>
              <a:ext uri="{FF2B5EF4-FFF2-40B4-BE49-F238E27FC236}">
                <a16:creationId xmlns:a16="http://schemas.microsoft.com/office/drawing/2014/main" id="{63AE7FBA-E607-BACF-E3C2-45E81D9A53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598789"/>
              </p:ext>
            </p:extLst>
          </p:nvPr>
        </p:nvGraphicFramePr>
        <p:xfrm>
          <a:off x="1497808" y="3010352"/>
          <a:ext cx="5816598" cy="3627176"/>
        </p:xfrm>
        <a:graphic>
          <a:graphicData uri="http://schemas.openxmlformats.org/drawingml/2006/table">
            <a:tbl>
              <a:tblPr/>
              <a:tblGrid>
                <a:gridCol w="1285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7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8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operator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ความหมาย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ตัวอย่าง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ผลลัพธ์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&lt;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น้อยกว่า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&lt; 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r>
                        <a:rPr kumimoji="0" lang="th-TH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&lt;=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น้อยกว่าหรือเท่ากับ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&lt;= 5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==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เท่ากับ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== 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&gt;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มากกว่า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&gt; 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&gt;=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มากกว่าหรือเท่ากับ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&gt;= 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!=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ไม่เท่ากับ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!= 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34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8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8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1">
            <a:extLst>
              <a:ext uri="{FF2B5EF4-FFF2-40B4-BE49-F238E27FC236}">
                <a16:creationId xmlns:a16="http://schemas.microsoft.com/office/drawing/2014/main" id="{D07A22F9-2734-4295-8818-A12B432C7B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E5CB3D-5D42-451B-99A1-5F0E0EB829DE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267" name="Rectangle 17">
            <a:extLst>
              <a:ext uri="{FF2B5EF4-FFF2-40B4-BE49-F238E27FC236}">
                <a16:creationId xmlns:a16="http://schemas.microsoft.com/office/drawing/2014/main" id="{8CFB6C1A-B645-456D-ADC6-F0671F3C0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65782"/>
            <a:ext cx="7776864" cy="1161547"/>
          </a:xfrm>
          <a:noFill/>
        </p:spPr>
        <p:txBody>
          <a:bodyPr/>
          <a:lstStyle/>
          <a:p>
            <a:pPr algn="ctr" eaLnBrk="1" hangingPunct="1"/>
            <a:r>
              <a:rPr lang="th-TH" alt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การควบคุมทิศทางแบบเลือกทำ </a:t>
            </a:r>
            <a:r>
              <a:rPr lang="en-US" alt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if</a:t>
            </a:r>
            <a:endParaRPr lang="th-TH" alt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8738" name="Rectangle 18">
            <a:extLst>
              <a:ext uri="{FF2B5EF4-FFF2-40B4-BE49-F238E27FC236}">
                <a16:creationId xmlns:a16="http://schemas.microsoft.com/office/drawing/2014/main" id="{A928FA23-F208-422D-8406-7075BD3B6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428976"/>
            <a:ext cx="7772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 </a:t>
            </a:r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เงื่อนไขที่ให้ผลลัพธ์เป็น </a:t>
            </a:r>
            <a:r>
              <a:rPr lang="en-US" altLang="en-US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true</a:t>
            </a:r>
            <a:r>
              <a:rPr lang="en-US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  <a:r>
              <a:rPr lang="en-US" alt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false</a:t>
            </a:r>
          </a:p>
          <a:p>
            <a:pPr lvl="1" eaLnBrk="1" hangingPunct="1"/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</a:t>
            </a:r>
            <a:r>
              <a:rPr lang="en-US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ตัวดำเนินการเปรียบเทียบ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(Relational Operators)</a:t>
            </a:r>
          </a:p>
          <a:p>
            <a:pPr marL="457200" lvl="1" indent="0" eaLnBrk="1" hangingPunct="1">
              <a:buNone/>
            </a:pP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&lt;, &lt;=, ==, &gt;, &gt;=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!=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ให้ผลลัพธ์คือ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0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หรือ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</a:p>
          <a:p>
            <a:pPr eaLnBrk="1" hangingPunct="1"/>
            <a:r>
              <a:rPr lang="th-TH" alt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ทบทวน</a:t>
            </a:r>
            <a:r>
              <a:rPr lang="en-US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ตัวดำเนินการเปรียบเทียบ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lvl="1" eaLnBrk="1" hangingPunct="1"/>
            <a:r>
              <a:rPr lang="th-TH" altLang="zh-CN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ข้อมูลตรรกะ</a:t>
            </a:r>
            <a:r>
              <a:rPr lang="en-US" altLang="zh-CN" sz="2800" b="1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  (Boolean Data Type) </a:t>
            </a:r>
            <a:r>
              <a:rPr lang="th-TH" altLang="zh-CN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zh-CN" sz="2800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จะเป็นค่าทางลอจิก</a:t>
            </a:r>
          </a:p>
          <a:p>
            <a:pPr lvl="3" eaLnBrk="1" hangingPunct="1"/>
            <a:r>
              <a:rPr lang="th-TH" altLang="zh-CN" sz="2800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ค่าเท็จ </a:t>
            </a:r>
            <a:r>
              <a:rPr lang="en-US" altLang="zh-CN" sz="2800" dirty="0">
                <a:solidFill>
                  <a:srgbClr val="333399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(</a:t>
            </a:r>
            <a:r>
              <a:rPr lang="en-US" altLang="zh-CN" sz="2800" b="1" dirty="0">
                <a:solidFill>
                  <a:schemeClr val="accent6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False</a:t>
            </a:r>
            <a:r>
              <a:rPr lang="en-US" altLang="zh-CN" sz="2800" dirty="0">
                <a:solidFill>
                  <a:srgbClr val="333399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) </a:t>
            </a:r>
            <a:r>
              <a:rPr lang="th-TH" altLang="zh-CN" sz="2800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แทนค่าด้วยเลข </a:t>
            </a:r>
            <a:r>
              <a:rPr lang="en-US" altLang="zh-CN" sz="2800" dirty="0">
                <a:solidFill>
                  <a:srgbClr val="333399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0</a:t>
            </a:r>
          </a:p>
          <a:p>
            <a:pPr lvl="3" eaLnBrk="1" hangingPunct="1"/>
            <a:r>
              <a:rPr lang="th-TH" altLang="zh-CN" sz="2800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ค่าจริง</a:t>
            </a:r>
            <a:r>
              <a:rPr lang="en-US" altLang="zh-CN" sz="2800" dirty="0">
                <a:solidFill>
                  <a:srgbClr val="333399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 (</a:t>
            </a:r>
            <a:r>
              <a:rPr lang="en-US" altLang="zh-CN" sz="2800" b="1" dirty="0">
                <a:solidFill>
                  <a:srgbClr val="00B050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True</a:t>
            </a:r>
            <a:r>
              <a:rPr lang="en-US" altLang="zh-CN" sz="2800" dirty="0">
                <a:solidFill>
                  <a:srgbClr val="333399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) </a:t>
            </a:r>
            <a:r>
              <a:rPr lang="th-TH" altLang="zh-CN" sz="2800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แทนค่าด้วยเลข </a:t>
            </a:r>
            <a:r>
              <a:rPr lang="en-US" altLang="zh-CN" sz="2800" dirty="0">
                <a:solidFill>
                  <a:srgbClr val="333399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 1 </a:t>
            </a:r>
          </a:p>
          <a:p>
            <a:pPr marL="0" indent="0" eaLnBrk="1" hangingPunct="1">
              <a:buNone/>
            </a:pPr>
            <a:endParaRPr lang="th-TH" alt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58734" name="Object 14">
            <a:extLst>
              <a:ext uri="{FF2B5EF4-FFF2-40B4-BE49-F238E27FC236}">
                <a16:creationId xmlns:a16="http://schemas.microsoft.com/office/drawing/2014/main" id="{153A5E17-5335-4A71-B33A-7AA45A6BC113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7314406" y="1227329"/>
          <a:ext cx="175418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1837639" imgH="2556053" progId="Visio.Drawing.11">
                  <p:embed/>
                </p:oleObj>
              </mc:Choice>
              <mc:Fallback>
                <p:oleObj name="Visio" r:id="rId3" imgW="1837639" imgH="2556053" progId="Visio.Drawing.11">
                  <p:embed/>
                  <p:pic>
                    <p:nvPicPr>
                      <p:cNvPr id="158734" name="Object 14">
                        <a:extLst>
                          <a:ext uri="{FF2B5EF4-FFF2-40B4-BE49-F238E27FC236}">
                            <a16:creationId xmlns:a16="http://schemas.microsoft.com/office/drawing/2014/main" id="{153A5E17-5335-4A71-B33A-7AA45A6BC1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406" y="1227329"/>
                        <a:ext cx="1754188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6">
            <a:extLst>
              <a:ext uri="{FF2B5EF4-FFF2-40B4-BE49-F238E27FC236}">
                <a16:creationId xmlns:a16="http://schemas.microsoft.com/office/drawing/2014/main" id="{6498758A-DC61-4CD2-9A2F-C1768D808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895350"/>
            <a:ext cx="4419600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if(condition) statement;</a:t>
            </a:r>
            <a:endParaRPr lang="th-TH" altLang="en-US" sz="2000" b="1" dirty="0"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493610-4501-0266-4BC3-FB7D690B2799}"/>
              </a:ext>
            </a:extLst>
          </p:cNvPr>
          <p:cNvSpPr txBox="1"/>
          <p:nvPr/>
        </p:nvSpPr>
        <p:spPr>
          <a:xfrm>
            <a:off x="952500" y="5074800"/>
            <a:ext cx="7012632" cy="1630800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4" indent="-2057400" eaLnBrk="1" hangingPunct="1">
              <a:buFont typeface="Wingdings" panose="05000000000000000000" pitchFamily="2" charset="2"/>
              <a:buNone/>
            </a:pPr>
            <a:r>
              <a:rPr lang="th-TH" sz="4400" dirty="0"/>
              <a:t>⚠️</a:t>
            </a:r>
            <a:r>
              <a:rPr lang="en-US" sz="2800" dirty="0"/>
              <a:t>        </a:t>
            </a:r>
            <a:r>
              <a:rPr lang="th-TH" altLang="zh-CN" dirty="0">
                <a:solidFill>
                  <a:srgbClr val="FF0000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หมายเหตุ   </a:t>
            </a:r>
            <a:r>
              <a:rPr lang="en-US" altLang="zh-CN" dirty="0">
                <a:solidFill>
                  <a:srgbClr val="FF0000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 </a:t>
            </a:r>
            <a:r>
              <a:rPr lang="th-TH" altLang="zh-CN" dirty="0">
                <a:solidFill>
                  <a:srgbClr val="FF0000"/>
                </a:solidFill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นอกเหนือจากผลลัพธ์ของ</a:t>
            </a:r>
            <a:r>
              <a:rPr lang="en-US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ตัวดำเนินการเปรียบเทียบ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zh-CN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ค่าจริง คือ  ค่าที่ไม่เท่ากับ </a:t>
            </a:r>
            <a:r>
              <a:rPr lang="en-US" altLang="zh-CN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0 </a:t>
            </a:r>
          </a:p>
          <a:p>
            <a:pPr marL="1203325" lvl="4" indent="-1203325" eaLnBrk="1" hangingPunct="1">
              <a:buFont typeface="Wingdings" panose="05000000000000000000" pitchFamily="2" charset="2"/>
              <a:buNone/>
            </a:pPr>
            <a:r>
              <a:rPr lang="th-TH" altLang="zh-CN" dirty="0">
                <a:latin typeface="TH SarabunPSK" panose="020B0500040200020003" pitchFamily="34" charset="-34"/>
                <a:ea typeface="SimSun" panose="02010600030101010101" pitchFamily="2" charset="-122"/>
                <a:cs typeface="TH SarabunPSK" panose="020B0500040200020003" pitchFamily="34" charset="-34"/>
              </a:rPr>
              <a:t>	        เช่น      -1        4         25        356</a:t>
            </a:r>
            <a:endParaRPr lang="en-US" altLang="zh-CN" dirty="0">
              <a:latin typeface="TH SarabunPSK" panose="020B0500040200020003" pitchFamily="34" charset="-34"/>
              <a:ea typeface="SimSun" panose="02010600030101010101" pitchFamily="2" charset="-122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650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8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8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8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8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8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8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58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1">
            <a:extLst>
              <a:ext uri="{FF2B5EF4-FFF2-40B4-BE49-F238E27FC236}">
                <a16:creationId xmlns:a16="http://schemas.microsoft.com/office/drawing/2014/main" id="{FF127C1B-BB5D-4AE2-99B0-6559FE5202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F94C80-177C-4FB0-AD6C-27674A673309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330EA086-709C-4748-9A30-459F42EDB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ตัวอย่างการใช้งาน </a:t>
            </a:r>
            <a:r>
              <a:rPr lang="en-US" alt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if</a:t>
            </a:r>
            <a:endParaRPr lang="th-TH" altLang="en-US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9750" name="Text Box 6">
            <a:extLst>
              <a:ext uri="{FF2B5EF4-FFF2-40B4-BE49-F238E27FC236}">
                <a16:creationId xmlns:a16="http://schemas.microsoft.com/office/drawing/2014/main" id="{8D41E548-5992-4959-B632-434C36563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002213"/>
            <a:ext cx="1512888" cy="861774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 pass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bye</a:t>
            </a:r>
            <a:endParaRPr lang="th-TH" sz="2000" b="1" dirty="0">
              <a:solidFill>
                <a:srgbClr val="800080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59752" name="Text Box 8">
            <a:extLst>
              <a:ext uri="{FF2B5EF4-FFF2-40B4-BE49-F238E27FC236}">
                <a16:creationId xmlns:a16="http://schemas.microsoft.com/office/drawing/2014/main" id="{5A33411F-9A5E-498A-9FE4-2482BCA70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7113" y="5002213"/>
            <a:ext cx="1512887" cy="861774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 pass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bye</a:t>
            </a:r>
            <a:endParaRPr lang="th-TH" sz="2000" b="1" dirty="0">
              <a:solidFill>
                <a:srgbClr val="800080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59753" name="Text Box 9">
            <a:extLst>
              <a:ext uri="{FF2B5EF4-FFF2-40B4-BE49-F238E27FC236}">
                <a16:creationId xmlns:a16="http://schemas.microsoft.com/office/drawing/2014/main" id="{0165ED78-3AE6-4869-80D5-BFB9CB8A5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935413"/>
            <a:ext cx="15017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score = 60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9754" name="Text Box 10">
            <a:extLst>
              <a:ext uri="{FF2B5EF4-FFF2-40B4-BE49-F238E27FC236}">
                <a16:creationId xmlns:a16="http://schemas.microsoft.com/office/drawing/2014/main" id="{8480D0C2-7DDF-48D3-86B7-D6D4181F4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935413"/>
            <a:ext cx="15017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score = 59</a:t>
            </a:r>
            <a:endParaRPr lang="th-TH" altLang="en-US" b="1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9755" name="Text Box 11">
            <a:extLst>
              <a:ext uri="{FF2B5EF4-FFF2-40B4-BE49-F238E27FC236}">
                <a16:creationId xmlns:a16="http://schemas.microsoft.com/office/drawing/2014/main" id="{BEC5B19D-70D2-4AEB-B7B3-9B7DD8036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935413"/>
            <a:ext cx="15017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score = 80</a:t>
            </a:r>
            <a:endParaRPr lang="th-TH" altLang="en-US" b="1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b="1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b="1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b="1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3322" name="Object 3">
            <a:extLst>
              <a:ext uri="{FF2B5EF4-FFF2-40B4-BE49-F238E27FC236}">
                <a16:creationId xmlns:a16="http://schemas.microsoft.com/office/drawing/2014/main" id="{F4C91F82-7000-4CA2-A422-EA8DD13435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449872"/>
              </p:ext>
            </p:extLst>
          </p:nvPr>
        </p:nvGraphicFramePr>
        <p:xfrm>
          <a:off x="5101459" y="717026"/>
          <a:ext cx="3810000" cy="370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3499783" imgH="3178738" progId="Visio.Drawing.11">
                  <p:embed/>
                </p:oleObj>
              </mc:Choice>
              <mc:Fallback>
                <p:oleObj name="Visio" r:id="rId3" imgW="3499783" imgH="3178738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1459" y="717026"/>
                        <a:ext cx="3810000" cy="370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6">
            <a:extLst>
              <a:ext uri="{FF2B5EF4-FFF2-40B4-BE49-F238E27FC236}">
                <a16:creationId xmlns:a16="http://schemas.microsoft.com/office/drawing/2014/main" id="{D3C92187-FED0-4D69-A269-657D917B2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1263" y="5013325"/>
            <a:ext cx="1512887" cy="40011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bye</a:t>
            </a:r>
            <a:endParaRPr lang="th-TH" sz="2000" b="1" dirty="0">
              <a:solidFill>
                <a:srgbClr val="800080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graphicFrame>
        <p:nvGraphicFramePr>
          <p:cNvPr id="20" name="Table 2">
            <a:extLst>
              <a:ext uri="{FF2B5EF4-FFF2-40B4-BE49-F238E27FC236}">
                <a16:creationId xmlns:a16="http://schemas.microsoft.com/office/drawing/2014/main" id="{318C32D3-FF80-47C3-A5D0-55AAC00A3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77350"/>
              </p:ext>
            </p:extLst>
          </p:nvPr>
        </p:nvGraphicFramePr>
        <p:xfrm>
          <a:off x="1081626" y="1833370"/>
          <a:ext cx="4349749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004">
                  <a:extLst>
                    <a:ext uri="{9D8B030D-6E8A-4147-A177-3AD203B41FA5}">
                      <a16:colId xmlns:a16="http://schemas.microsoft.com/office/drawing/2014/main" val="1397517328"/>
                    </a:ext>
                  </a:extLst>
                </a:gridCol>
                <a:gridCol w="3972745">
                  <a:extLst>
                    <a:ext uri="{9D8B030D-6E8A-4147-A177-3AD203B41FA5}">
                      <a16:colId xmlns:a16="http://schemas.microsoft.com/office/drawing/2014/main" val="466753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d",&amp;score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if (score &gt;= 60) 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("You pass\n");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TH SarabunPSK" panose="020B0500040200020003" pitchFamily="34" charset="-34"/>
                        </a:rPr>
                        <a:t>("bye");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2169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5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50" grpId="0" animBg="1"/>
      <p:bldP spid="159752" grpId="0" animBg="1"/>
      <p:bldP spid="159753" grpId="0"/>
      <p:bldP spid="159754" grpId="0"/>
      <p:bldP spid="159755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1">
            <a:extLst>
              <a:ext uri="{FF2B5EF4-FFF2-40B4-BE49-F238E27FC236}">
                <a16:creationId xmlns:a16="http://schemas.microsoft.com/office/drawing/2014/main" id="{37F9BCF0-2E44-4860-84DF-37D112A738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C98956-860E-4058-9466-609213277579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935B37D7-7088-4D46-BE8E-EE4262C70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 eaLnBrk="1" hangingPunct="1"/>
            <a:r>
              <a:rPr lang="th-TH" alt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ตัวอย่างการใช้งาน</a:t>
            </a:r>
            <a:r>
              <a:rPr lang="en-US" alt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if</a:t>
            </a:r>
            <a:endParaRPr lang="th-TH" altLang="en-US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81D1EF7-C949-4391-9129-56F5440FE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977450"/>
              </p:ext>
            </p:extLst>
          </p:nvPr>
        </p:nvGraphicFramePr>
        <p:xfrm>
          <a:off x="817241" y="1359915"/>
          <a:ext cx="774442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1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211021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  <a:endParaRPr lang="th-TH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stdio.h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x,y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main(void)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("Enter total score : ");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d",&amp;x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("Enter number of students : ");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d",&amp;y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if(y==0)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("Divided by zero !\n");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return(0);</a:t>
                      </a:r>
                    </a:p>
                    <a:p>
                      <a:pPr marL="0" indent="0" eaLnBrk="1" hangingPunct="1">
                        <a:spcBef>
                          <a:spcPct val="0"/>
                        </a:spcBef>
                        <a:buClrTx/>
                        <a:buSz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en-US" sz="2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A1AF6A0-7DC2-47D4-BBED-75910E45F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" y="5249669"/>
            <a:ext cx="6109111" cy="9987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>
            <a:extLst>
              <a:ext uri="{FF2B5EF4-FFF2-40B4-BE49-F238E27FC236}">
                <a16:creationId xmlns:a16="http://schemas.microsoft.com/office/drawing/2014/main" id="{13BFBEA2-A633-4AD3-9EB1-E1D0C18B83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10E5E5-590C-46C3-B751-E1C71FB05527}" type="slidenum">
              <a:rPr lang="en-US" altLang="en-US" sz="1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th-TH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471FBE85-1BD1-4E8C-BBCD-5D5C4C0BA9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th-TH" altLang="en-US" b="1" dirty="0">
                <a:latin typeface="TH SarabunPSK" panose="020B0500040200020003" pitchFamily="34" charset="-34"/>
              </a:rPr>
              <a:t>ตัวอย่างการใช้งาน </a:t>
            </a:r>
            <a:r>
              <a:rPr lang="en-US" altLang="en-US" b="1" dirty="0">
                <a:latin typeface="TH SarabunPSK" panose="020B0500040200020003" pitchFamily="34" charset="-34"/>
              </a:rPr>
              <a:t>if</a:t>
            </a:r>
            <a:endParaRPr lang="th-TH" altLang="en-US" b="1" dirty="0">
              <a:latin typeface="TH SarabunPSK" panose="020B0500040200020003" pitchFamily="34" charset="-34"/>
            </a:endParaRPr>
          </a:p>
        </p:txBody>
      </p:sp>
      <p:sp>
        <p:nvSpPr>
          <p:cNvPr id="161799" name="Text Box 7">
            <a:extLst>
              <a:ext uri="{FF2B5EF4-FFF2-40B4-BE49-F238E27FC236}">
                <a16:creationId xmlns:a16="http://schemas.microsoft.com/office/drawing/2014/main" id="{AD88A74D-FEC4-4E86-B982-047BB3594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5491" y="5299815"/>
            <a:ext cx="3394075" cy="711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Enter your guess: 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123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000" b="1" dirty="0"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61800" name="Text Box 8">
            <a:extLst>
              <a:ext uri="{FF2B5EF4-FFF2-40B4-BE49-F238E27FC236}">
                <a16:creationId xmlns:a16="http://schemas.microsoft.com/office/drawing/2014/main" id="{7BDA321E-52E2-4F3D-AA68-D3DC1B822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291" y="5299815"/>
            <a:ext cx="3394075" cy="711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Enter your guess: 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100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000" b="1" dirty="0">
              <a:solidFill>
                <a:srgbClr val="333399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61801" name="Text Box 9">
            <a:extLst>
              <a:ext uri="{FF2B5EF4-FFF2-40B4-BE49-F238E27FC236}">
                <a16:creationId xmlns:a16="http://schemas.microsoft.com/office/drawing/2014/main" id="{0BC219E1-54AD-444F-B966-1F3768E69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5491" y="5292986"/>
            <a:ext cx="3394075" cy="711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Enter your guess: 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123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**Right**</a:t>
            </a:r>
            <a:endParaRPr lang="th-TH" altLang="en-US" sz="2000" b="1" dirty="0">
              <a:solidFill>
                <a:schemeClr val="accent2"/>
              </a:solidFill>
              <a:latin typeface="Courier New" panose="02070309020205020404" pitchFamily="49" charset="0"/>
              <a:cs typeface="TH SarabunPSK" panose="020B0500040200020003" pitchFamily="34" charset="-34"/>
            </a:endParaRPr>
          </a:p>
        </p:txBody>
      </p:sp>
      <p:sp>
        <p:nvSpPr>
          <p:cNvPr id="161802" name="Text Box 10">
            <a:extLst>
              <a:ext uri="{FF2B5EF4-FFF2-40B4-BE49-F238E27FC236}">
                <a16:creationId xmlns:a16="http://schemas.microsoft.com/office/drawing/2014/main" id="{1DA5AE09-A91B-4423-AF88-EF32E1E6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291" y="5296940"/>
            <a:ext cx="3397250" cy="711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TH SarabunPSK" panose="020B0500040200020003" pitchFamily="34" charset="-34"/>
              </a:rPr>
              <a:t>Enter your guess: 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100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	</a:t>
            </a:r>
            <a:r>
              <a:rPr lang="th-TH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 </a:t>
            </a:r>
            <a:r>
              <a:rPr lang="en-US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   </a:t>
            </a:r>
            <a:r>
              <a:rPr lang="en-US" altLang="en-US" sz="16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  <a:sym typeface="Wingdings" panose="05000000000000000000" pitchFamily="2" charset="2"/>
              </a:rPr>
              <a:t></a:t>
            </a:r>
            <a:r>
              <a:rPr lang="th-TH" altLang="en-US" sz="2000" b="1" dirty="0">
                <a:solidFill>
                  <a:srgbClr val="333399"/>
                </a:solidFill>
                <a:latin typeface="Courier New" panose="02070309020205020404" pitchFamily="49" charset="0"/>
                <a:cs typeface="TH SarabunPSK" panose="020B0500040200020003" pitchFamily="34" charset="-34"/>
              </a:rPr>
              <a:t> ไม่แสดงค่าอะไรเลย</a:t>
            </a:r>
          </a:p>
        </p:txBody>
      </p:sp>
      <p:sp>
        <p:nvSpPr>
          <p:cNvPr id="161803" name="Text Box 11">
            <a:extLst>
              <a:ext uri="{FF2B5EF4-FFF2-40B4-BE49-F238E27FC236}">
                <a16:creationId xmlns:a16="http://schemas.microsoft.com/office/drawing/2014/main" id="{038E2917-10B3-4344-A4B7-351B02EA3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16" y="4958503"/>
            <a:ext cx="1327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sz="2400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sz="2400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sz="2400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1804" name="Text Box 12">
            <a:extLst>
              <a:ext uri="{FF2B5EF4-FFF2-40B4-BE49-F238E27FC236}">
                <a16:creationId xmlns:a16="http://schemas.microsoft.com/office/drawing/2014/main" id="{548C5790-D146-4A83-B032-20292FA3F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9291" y="4958503"/>
            <a:ext cx="1327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sz="2400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ผลลัพธ์ที่ได้ </a:t>
            </a:r>
            <a:r>
              <a:rPr lang="en-US" altLang="en-US" sz="2400" b="1" dirty="0">
                <a:solidFill>
                  <a:srgbClr val="333399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altLang="en-US" sz="2400" b="1" dirty="0">
              <a:solidFill>
                <a:srgbClr val="333399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F6B3C147-57D4-4130-855C-0C9F011DC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336147"/>
              </p:ext>
            </p:extLst>
          </p:nvPr>
        </p:nvGraphicFramePr>
        <p:xfrm>
          <a:off x="817241" y="1359915"/>
          <a:ext cx="7744422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1">
                  <a:extLst>
                    <a:ext uri="{9D8B030D-6E8A-4147-A177-3AD203B41FA5}">
                      <a16:colId xmlns:a16="http://schemas.microsoft.com/office/drawing/2014/main" val="2393068356"/>
                    </a:ext>
                  </a:extLst>
                </a:gridCol>
                <a:gridCol w="7211021">
                  <a:extLst>
                    <a:ext uri="{9D8B030D-6E8A-4147-A177-3AD203B41FA5}">
                      <a16:colId xmlns:a16="http://schemas.microsoft.com/office/drawing/2014/main" val="2190931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1" hangingPunct="1"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stdio.h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indent="0" eaLnBrk="1" hangingPunct="1"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main(void)</a:t>
                      </a:r>
                    </a:p>
                    <a:p>
                      <a:pPr marL="0" indent="0" eaLnBrk="1" hangingPunct="1"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indent="0" eaLnBrk="1" hangingPunct="1"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int magic = 123;   // </a:t>
                      </a:r>
                      <a:r>
                        <a:rPr lang="th-TH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กำหนดค่า 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123 </a:t>
                      </a:r>
                      <a:r>
                        <a:rPr lang="th-TH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ให้กับตัวแปร</a:t>
                      </a:r>
                    </a:p>
                    <a:p>
                      <a:pPr marL="0" indent="0" eaLnBrk="1" hangingPunct="1"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int guess;</a:t>
                      </a:r>
                    </a:p>
                    <a:p>
                      <a:pPr marL="0" indent="0" eaLnBrk="1" hangingPunct="1"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("Enter your guess: ");</a:t>
                      </a:r>
                    </a:p>
                    <a:p>
                      <a:pPr marL="0" indent="0" eaLnBrk="1" hangingPunct="1"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scanf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("%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d",&amp;guess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indent="0" eaLnBrk="1" hangingPunct="1"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if (guess == magic) </a:t>
                      </a:r>
                      <a:endParaRPr lang="th-TH" alt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 eaLnBrk="1" hangingPunct="1">
                        <a:buClrTx/>
                        <a:buFont typeface="+mj-lt"/>
                        <a:buNone/>
                      </a:pPr>
                      <a:r>
                        <a:rPr lang="th-TH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                  </a:t>
                      </a:r>
                      <a:r>
                        <a:rPr lang="en-US" altLang="en-US" sz="20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("**Right**");</a:t>
                      </a:r>
                    </a:p>
                    <a:p>
                      <a:pPr marL="0" indent="0" eaLnBrk="1" hangingPunct="1"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return(0);</a:t>
                      </a:r>
                    </a:p>
                    <a:p>
                      <a:pPr marL="0" indent="0" eaLnBrk="1" hangingPunct="1">
                        <a:buClrTx/>
                        <a:buFont typeface="+mj-lt"/>
                        <a:buNone/>
                      </a:pPr>
                      <a:r>
                        <a:rPr lang="en-US" alt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1283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6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6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9" grpId="0" animBg="1"/>
      <p:bldP spid="161800" grpId="0" animBg="1"/>
      <p:bldP spid="161801" grpId="0" animBg="1"/>
      <p:bldP spid="161802" grpId="0" animBg="1"/>
      <p:bldP spid="161803" grpId="0"/>
      <p:bldP spid="16180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0.7|0.7"/>
</p:tagLst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CF30DE0F3E824FB341B855DC8FC9BC" ma:contentTypeVersion="2" ma:contentTypeDescription="Create a new document." ma:contentTypeScope="" ma:versionID="dd2bac6f861a4fc1bf44340c56dc2d16">
  <xsd:schema xmlns:xsd="http://www.w3.org/2001/XMLSchema" xmlns:xs="http://www.w3.org/2001/XMLSchema" xmlns:p="http://schemas.microsoft.com/office/2006/metadata/properties" xmlns:ns2="54d25207-ff70-4e75-a54a-207ef403d960" targetNamespace="http://schemas.microsoft.com/office/2006/metadata/properties" ma:root="true" ma:fieldsID="bcfab7e157bafb9b20f2711784ea484d" ns2:_="">
    <xsd:import namespace="54d25207-ff70-4e75-a54a-207ef403d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25207-ff70-4e75-a54a-207ef403d9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C6663D-9DFC-4863-BC0B-CC9037FE5B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d25207-ff70-4e75-a54a-207ef403d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711E23-5610-4E4F-B7AA-3709BC7F07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7420</TotalTime>
  <Words>3733</Words>
  <Application>Microsoft Macintosh PowerPoint</Application>
  <PresentationFormat>On-screen Show (4:3)</PresentationFormat>
  <Paragraphs>924</Paragraphs>
  <Slides>33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Angsana New</vt:lpstr>
      <vt:lpstr>Arial</vt:lpstr>
      <vt:lpstr>Courier New</vt:lpstr>
      <vt:lpstr>Tahoma</vt:lpstr>
      <vt:lpstr>TH Sarabun New</vt:lpstr>
      <vt:lpstr>TH SarabunPSK</vt:lpstr>
      <vt:lpstr>Times New Roman</vt:lpstr>
      <vt:lpstr>Wingdings</vt:lpstr>
      <vt:lpstr>Layers</vt:lpstr>
      <vt:lpstr>Visio</vt:lpstr>
      <vt:lpstr>PowerPoint Presentation</vt:lpstr>
      <vt:lpstr>การควบคุมทิศทางการทำงานของโปรแกรม</vt:lpstr>
      <vt:lpstr>การควบคุมแบบเลือกทำ</vt:lpstr>
      <vt:lpstr>การควบคุมทิศทางแบบเลือกทำ if</vt:lpstr>
      <vt:lpstr>การควบคุมทิศทางแบบเลือกทำ if</vt:lpstr>
      <vt:lpstr>การควบคุมทิศทางแบบเลือกทำ if</vt:lpstr>
      <vt:lpstr>ตัวอย่างการใช้งาน if</vt:lpstr>
      <vt:lpstr>ตัวอย่างการใช้งาน if</vt:lpstr>
      <vt:lpstr>ตัวอย่างการใช้งาน if</vt:lpstr>
      <vt:lpstr>ตัวอย่างการใช้งาน if</vt:lpstr>
      <vt:lpstr>การควบคุมทิศทางแบบเลือกทำ if-else</vt:lpstr>
      <vt:lpstr>ตัวอย่างการใช้งาน if-else (1) </vt:lpstr>
      <vt:lpstr>ตัวอย่างการใช้งาน if-else (1) </vt:lpstr>
      <vt:lpstr>ทบทวนตัวดำเนินการเปรียบเทียบ </vt:lpstr>
      <vt:lpstr>ตัวอย่างการใช้งาน  if-else (2)</vt:lpstr>
      <vt:lpstr>ตัวอย่างการใช้งาน if-else (3)</vt:lpstr>
      <vt:lpstr>ตัวอย่างการใช้งาน if-else (4)</vt:lpstr>
      <vt:lpstr>กฎพื้นฐานการใช้คำสั่ง if</vt:lpstr>
      <vt:lpstr>การใช้คำสั่งเลือกทำแบบ nested if</vt:lpstr>
      <vt:lpstr>ตัวอย่างการใช้งาน Nested if (1)</vt:lpstr>
      <vt:lpstr>การควบคุมทิศทางแบบเลือกทำ if-else if</vt:lpstr>
      <vt:lpstr>แผนภาพแสดงการทำงาน if-else if</vt:lpstr>
      <vt:lpstr>ตัวอย่างการใช้งาน if-else if</vt:lpstr>
      <vt:lpstr>ตัวดำเนินการเลือกค่า</vt:lpstr>
      <vt:lpstr>ตัวอย่างการใช้งาน ตัวดำเนินการเลือกค่า</vt:lpstr>
      <vt:lpstr>ตัวอย่างการใช้งาน if-else และตัวดำเนินการเลือกค่า</vt:lpstr>
      <vt:lpstr>การควบคุมทิศทางแบบเลือกทำของ switch</vt:lpstr>
      <vt:lpstr>การควบคุมทิศทางแบบเลือกทำด้วยคำสั่ง switch</vt:lpstr>
      <vt:lpstr>การควบคุมทิศทางแบบเลือกทำด้วยคำสั่ง switch</vt:lpstr>
      <vt:lpstr>แผนภาพแสดงการทำงานของ switch</vt:lpstr>
      <vt:lpstr>ตัวอย่างการใช้งาน  switch</vt:lpstr>
      <vt:lpstr>ตัวอย่างการใช้งาน  switch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โครงสร้างภาษาซีเบื้องต้น</dc:title>
  <dc:creator>COM</dc:creator>
  <cp:lastModifiedBy>พิชยพัชยา ศรีคร้าม</cp:lastModifiedBy>
  <cp:revision>392</cp:revision>
  <cp:lastPrinted>2018-07-13T08:27:25Z</cp:lastPrinted>
  <dcterms:created xsi:type="dcterms:W3CDTF">2006-06-12T16:52:30Z</dcterms:created>
  <dcterms:modified xsi:type="dcterms:W3CDTF">2023-06-24T11:29:33Z</dcterms:modified>
</cp:coreProperties>
</file>